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9fef306e857684ab323fc789b6f47a06943f56a2.jpg"/><Relationship Id="rId2" Type="http://schemas.openxmlformats.org/officeDocument/2006/relationships/image" Target="../media/d6dee228f53be4926877c8026f0f668e0beda20b.png"/><Relationship Id="rId3" Type="http://schemas.openxmlformats.org/officeDocument/2006/relationships/image" Target="../media/509c8fc1c8c9540dab961300418e28c6818cb67b.png"/><Relationship Id="rId4" Type="http://schemas.openxmlformats.org/officeDocument/2006/relationships/image" Target="../media/509c8fc1c8c9540dab961300418e28c6818cb67b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cda270bddc2388ee43e087a5e882bc5084596d28.png"/><Relationship Id="rId4" Type="http://schemas.openxmlformats.org/officeDocument/2006/relationships/image" Target="../media/4f1b1204af9d3c52eb77dc7eaad4142eccd6eb72.png"/><Relationship Id="rId5" Type="http://schemas.openxmlformats.org/officeDocument/2006/relationships/image" Target="../media/cda270bddc2388ee43e087a5e882bc5084596d28.png"/><Relationship Id="rId6" Type="http://schemas.openxmlformats.org/officeDocument/2006/relationships/image" Target="../media/4f1b1204af9d3c52eb77dc7eaad4142eccd6eb7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image" Target="../media/509c8fc1c8c9540dab961300418e28c6818cb67b.png"/><Relationship Id="rId5" Type="http://schemas.openxmlformats.org/officeDocument/2006/relationships/image" Target="../media/5678f11792efa8d43e67f2c1ade81110fdd8abeb.png"/><Relationship Id="rId6" Type="http://schemas.openxmlformats.org/officeDocument/2006/relationships/image" Target="../media/5678f11792efa8d43e67f2c1ade81110fdd8abeb.png"/><Relationship Id="rId7" Type="http://schemas.openxmlformats.org/officeDocument/2006/relationships/image" Target="../media/509c8fc1c8c9540dab961300418e28c6818cb67b.png"/><Relationship Id="rId8" Type="http://schemas.openxmlformats.org/officeDocument/2006/relationships/image" Target="../media/509c8fc1c8c9540dab961300418e28c6818cb67b.png"/><Relationship Id="rId9" Type="http://schemas.openxmlformats.org/officeDocument/2006/relationships/image" Target="../media/1046aaae447c358e69c7d644ca33aeade0bbdb04.jp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4f1b1204af9d3c52eb77dc7eaad4142eccd6eb72.png"/><Relationship Id="rId4" Type="http://schemas.openxmlformats.org/officeDocument/2006/relationships/image" Target="../media/4f1b1204af9d3c52eb77dc7eaad4142eccd6eb72.png"/><Relationship Id="rId5" Type="http://schemas.openxmlformats.org/officeDocument/2006/relationships/image" Target="../media/cda270bddc2388ee43e087a5e882bc5084596d28.png"/><Relationship Id="rId6" Type="http://schemas.openxmlformats.org/officeDocument/2006/relationships/image" Target="../media/4f1b1204af9d3c52eb77dc7eaad4142eccd6eb72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4f1b1204af9d3c52eb77dc7eaad4142eccd6eb72.png"/><Relationship Id="rId4" Type="http://schemas.openxmlformats.org/officeDocument/2006/relationships/image" Target="../media/4f1b1204af9d3c52eb77dc7eaad4142eccd6eb72.png"/><Relationship Id="rId5" Type="http://schemas.openxmlformats.org/officeDocument/2006/relationships/image" Target="../media/cda270bddc2388ee43e087a5e882bc5084596d28.png"/><Relationship Id="rId6" Type="http://schemas.openxmlformats.org/officeDocument/2006/relationships/image" Target="../media/4f1b1204af9d3c52eb77dc7eaad4142eccd6eb72.png"/><Relationship Id="rId7" Type="http://schemas.openxmlformats.org/officeDocument/2006/relationships/image" Target="../media/7e8844a5bd1590d3ac23723ab4df98fb1bb8c3a0.jp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image" Target="../media/509c8fc1c8c9540dab961300418e28c6818cb67b.png"/><Relationship Id="rId5" Type="http://schemas.openxmlformats.org/officeDocument/2006/relationships/image" Target="../media/5678f11792efa8d43e67f2c1ade81110fdd8abeb.png"/><Relationship Id="rId6" Type="http://schemas.openxmlformats.org/officeDocument/2006/relationships/image" Target="../media/5678f11792efa8d43e67f2c1ade81110fdd8abeb.png"/><Relationship Id="rId7" Type="http://schemas.openxmlformats.org/officeDocument/2006/relationships/image" Target="../media/509c8fc1c8c9540dab961300418e28c6818cb67b.png"/><Relationship Id="rId8" Type="http://schemas.openxmlformats.org/officeDocument/2006/relationships/image" Target="../media/509c8fc1c8c9540dab961300418e28c6818cb67b.png"/><Relationship Id="rId9" Type="http://schemas.openxmlformats.org/officeDocument/2006/relationships/image" Target="../media/80b9db930caf2cc9d396957887e3de517169f049.jp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7d7d0605cdecc8739716778a813eb6c2ebb6691f.png"/><Relationship Id="rId3" Type="http://schemas.openxmlformats.org/officeDocument/2006/relationships/image" Target="../media/509c8fc1c8c9540dab961300418e28c6818cb67b.png"/><Relationship Id="rId4" Type="http://schemas.openxmlformats.org/officeDocument/2006/relationships/image" Target="../media/66034b31729e2722f85d626f40e82d55dab63e9b.jp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509c8fc1c8c9540dab961300418e28c6818cb67b.png"/><Relationship Id="rId2" Type="http://schemas.openxmlformats.org/officeDocument/2006/relationships/image" Target="../media/509c8fc1c8c9540dab961300418e28c6818cb67b.png"/><Relationship Id="rId3" Type="http://schemas.openxmlformats.org/officeDocument/2006/relationships/image" Target="../media/509c8fc1c8c9540dab961300418e28c6818cb67b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380997" y="1171471"/>
            <a:ext cx="1371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380996" y="2543129"/>
            <a:ext cx="7498080" cy="2540447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4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Abstract Expressionism: Exploring Emotion Through Art</a:t>
            </a:r>
            <a:endParaRPr lang="en-US" sz="4800" dirty="0"/>
          </a:p>
        </p:txBody>
      </p:sp>
      <p:sp>
        <p:nvSpPr>
          <p:cNvPr id="5" name="Text 3"/>
          <p:cNvSpPr/>
          <p:nvPr/>
        </p:nvSpPr>
        <p:spPr>
          <a:xfrm>
            <a:off x="380996" y="5290419"/>
            <a:ext cx="749808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An In-Depth Journey into the Movement, Artists, Techniques, and Creative Expression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8718505" y="660760"/>
            <a:ext cx="3473495" cy="5530128"/>
          </a:xfrm>
          <a:prstGeom prst="rect">
            <a:avLst/>
          </a:prstGeom>
          <a:blipFill>
            <a:blip r:embed="rId1"/>
            <a:srcRect/>
            <a:stretch>
              <a:fillRect l="-69454" r="-6945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8712155" y="660761"/>
            <a:ext cx="9525" cy="5536479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0997" y="6471617"/>
            <a:ext cx="5577840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Expressionism: Exploring Emotion Through Art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4228996"/>
            <a:ext cx="8712155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4356078" y="2273451"/>
            <a:ext cx="9525" cy="3923789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0" y="2267101"/>
            <a:ext cx="8712155" cy="9525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708980" y="654411"/>
            <a:ext cx="9525" cy="5541264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0998" y="1041710"/>
            <a:ext cx="8004578" cy="969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---Discussion Questions---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Expressionism: Exploring Emotion Through Art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380997" y="2426494"/>
            <a:ext cx="3809999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Exploring Abstract Expressionism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380998" y="2828257"/>
            <a:ext cx="3809999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 is a unique art movement that emphasizes emotional expression through abstraction.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contrasts with other movements by focusing less on realistic depictions and more on conveying feelings and ideas.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575576" y="2426494"/>
            <a:ext cx="3809999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Artistic Choices in Abstraction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575577" y="2828257"/>
            <a:ext cx="3809999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Artists often choose abstraction to express emotions in a way that transcends literal representation.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approach allows viewers to interpret and connect with the artwork on a personal level.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80996" y="4400511"/>
            <a:ext cx="3810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Communicating Through Non-Recognizable Subjects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80997" y="4802274"/>
            <a:ext cx="3810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Art can convey powerful emotions and ideas without relying on recognizable subjects.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method challenges traditional perceptions and invites deeper engagement with the artwork.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4575575" y="4400511"/>
            <a:ext cx="381000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Historical Context and Artistic Themes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575576" y="4802274"/>
            <a:ext cx="38100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 historical context of an era significantly influences the styles and themes of its artists.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Understanding these influences provides insight into the motivations and messages behind their works.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8717948" y="660761"/>
            <a:ext cx="3479782" cy="5536479"/>
          </a:xfrm>
          <a:custGeom>
            <a:avLst/>
            <a:gdLst/>
            <a:ahLst/>
            <a:cxnLst/>
            <a:rect l="l" t="t" r="r" b="b"/>
            <a:pathLst>
              <a:path w="3479782" h="5536479">
                <a:moveTo>
                  <a:pt x="1739891" y="2768240"/>
                </a:moveTo>
                <a:lnTo>
                  <a:pt x="0" y="2768240"/>
                </a:lnTo>
                <a:lnTo>
                  <a:pt x="0" y="0"/>
                </a:lnTo>
                <a:cubicBezTo>
                  <a:pt x="960907" y="0"/>
                  <a:pt x="1739891" y="1239396"/>
                  <a:pt x="1739891" y="2768240"/>
                </a:cubicBezTo>
                <a:moveTo>
                  <a:pt x="3479782" y="2768240"/>
                </a:moveTo>
                <a:lnTo>
                  <a:pt x="3479782" y="0"/>
                </a:lnTo>
                <a:cubicBezTo>
                  <a:pt x="2518875" y="0"/>
                  <a:pt x="1739891" y="1239396"/>
                  <a:pt x="1739891" y="2768240"/>
                </a:cubicBezTo>
                <a:lnTo>
                  <a:pt x="3479782" y="2768240"/>
                </a:lnTo>
                <a:moveTo>
                  <a:pt x="1739891" y="5536479"/>
                </a:moveTo>
                <a:lnTo>
                  <a:pt x="0" y="5536479"/>
                </a:lnTo>
                <a:lnTo>
                  <a:pt x="0" y="2768240"/>
                </a:lnTo>
                <a:cubicBezTo>
                  <a:pt x="960907" y="2768240"/>
                  <a:pt x="1739891" y="4007636"/>
                  <a:pt x="1739891" y="5536479"/>
                </a:cubicBezTo>
                <a:moveTo>
                  <a:pt x="1739891" y="5536479"/>
                </a:moveTo>
                <a:lnTo>
                  <a:pt x="3479782" y="5536479"/>
                </a:lnTo>
                <a:lnTo>
                  <a:pt x="3479782" y="2768240"/>
                </a:lnTo>
                <a:cubicBezTo>
                  <a:pt x="2518875" y="2768240"/>
                  <a:pt x="1739891" y="4007636"/>
                  <a:pt x="1739891" y="5536479"/>
                </a:cubicBezTo>
              </a:path>
            </a:pathLst>
          </a:custGeom>
          <a:solidFill>
            <a:srgbClr val="434033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1530597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 flipH="1" flipV="1">
            <a:off x="4256264" y="233312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16161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 flipH="1" flipV="1">
            <a:off x="8133465" y="233312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16161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 flipH="1" flipV="1">
            <a:off x="2218799" y="4541418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16161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 flipH="1" flipV="1">
            <a:off x="6095033" y="4541418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16161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 flipH="1" flipV="1">
            <a:off x="380030" y="2333122"/>
            <a:ext cx="202752" cy="246937"/>
          </a:xfrm>
          <a:custGeom>
            <a:avLst/>
            <a:gdLst/>
            <a:ahLst/>
            <a:cxnLst/>
            <a:rect l="l" t="t" r="r" b="b"/>
            <a:pathLst>
              <a:path w="202752" h="246937">
                <a:moveTo>
                  <a:pt x="0" y="246937"/>
                </a:moveTo>
                <a:lnTo>
                  <a:pt x="202752" y="246937"/>
                </a:lnTo>
                <a:lnTo>
                  <a:pt x="0" y="0"/>
                </a:lnTo>
                <a:lnTo>
                  <a:pt x="0" y="246937"/>
                </a:lnTo>
              </a:path>
            </a:pathLst>
          </a:custGeom>
          <a:solidFill>
            <a:srgbClr val="161616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Expressionism: Exploring Emotion Through Art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380997" y="919436"/>
            <a:ext cx="11429941" cy="46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Summary and Next Steps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6290160" y="4184348"/>
            <a:ext cx="347472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2D2D2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6381600" y="4641548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Homework involves writing a reflection on your favorite artist or artwork.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Upcoming projects include creating a portfolio of abstract pieces and engaging in further reading.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096000" y="4002940"/>
            <a:ext cx="3383280" cy="548640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6278880" y="409438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Next Steps and Reflection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2421552" y="4184348"/>
            <a:ext cx="347472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2D2D2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2512992" y="4641548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We learned how to analyze and create abstract expressionist art.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skill is essential for both appreciation and practice.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2219766" y="4002940"/>
            <a:ext cx="3383280" cy="548640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2402646" y="4094380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Analyzing and Creating Art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8336218" y="1976052"/>
            <a:ext cx="347472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2D2D2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3" name="Text 21"/>
          <p:cNvSpPr/>
          <p:nvPr/>
        </p:nvSpPr>
        <p:spPr>
          <a:xfrm>
            <a:off x="8427658" y="2433252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 techniques and materials used to create expressive works were discussed.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elements are crucial for understanding the artistic process.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8134432" y="1794644"/>
            <a:ext cx="3383280" cy="548640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5" name="Text 23"/>
          <p:cNvSpPr/>
          <p:nvPr/>
        </p:nvSpPr>
        <p:spPr>
          <a:xfrm>
            <a:off x="8317312" y="1886084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Techniques and Materials</a:t>
            </a:r>
            <a:endParaRPr lang="en-US" sz="1200" dirty="0"/>
          </a:p>
        </p:txBody>
      </p:sp>
      <p:sp>
        <p:nvSpPr>
          <p:cNvPr id="26" name="Text 24"/>
          <p:cNvSpPr/>
          <p:nvPr/>
        </p:nvSpPr>
        <p:spPr>
          <a:xfrm>
            <a:off x="4459501" y="1976052"/>
            <a:ext cx="347472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2D2D2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7" name="Text 25"/>
          <p:cNvSpPr/>
          <p:nvPr/>
        </p:nvSpPr>
        <p:spPr>
          <a:xfrm>
            <a:off x="4550941" y="2433252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We examined important artists and their unique styles.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provided insight into the diversity within Abstract Expressionism.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4257231" y="1794644"/>
            <a:ext cx="3383280" cy="548640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4440111" y="1886084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Artists and Styles</a:t>
            </a:r>
            <a:endParaRPr lang="en-US" sz="1200" dirty="0"/>
          </a:p>
        </p:txBody>
      </p:sp>
      <p:sp>
        <p:nvSpPr>
          <p:cNvPr id="30" name="Text 28"/>
          <p:cNvSpPr/>
          <p:nvPr/>
        </p:nvSpPr>
        <p:spPr>
          <a:xfrm>
            <a:off x="582783" y="1976052"/>
            <a:ext cx="3474720" cy="1828800"/>
          </a:xfrm>
          <a:prstGeom prst="rect">
            <a:avLst/>
          </a:prstGeom>
          <a:solidFill>
            <a:srgbClr val="FFFFFF"/>
          </a:solidFill>
          <a:ln w="9525">
            <a:solidFill>
              <a:srgbClr val="D2D2D2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674223" y="2433252"/>
            <a:ext cx="32918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Today we explored the definition and key concepts of Abstract Expressionism.</a:t>
            </a:r>
            <a:endParaRPr lang="en-US" sz="1100" dirty="0"/>
          </a:p>
          <a:p>
            <a:pPr algn="l" marL="0" indent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included its historical background and cultural significance.</a:t>
            </a:r>
            <a:endParaRPr lang="en-US" sz="1100" dirty="0"/>
          </a:p>
        </p:txBody>
      </p:sp>
      <p:sp>
        <p:nvSpPr>
          <p:cNvPr id="32" name="Text 30"/>
          <p:cNvSpPr/>
          <p:nvPr/>
        </p:nvSpPr>
        <p:spPr>
          <a:xfrm>
            <a:off x="380997" y="1794644"/>
            <a:ext cx="3383280" cy="548640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563877" y="1886084"/>
            <a:ext cx="3017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Exploration of Abstract Expressionism</a:t>
            </a:r>
            <a:endParaRPr lang="en-US" sz="1200" dirty="0"/>
          </a:p>
        </p:txBody>
      </p:sp>
      <p:sp>
        <p:nvSpPr>
          <p:cNvPr id="34" name="Text 32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10413946" y="660761"/>
            <a:ext cx="1396993" cy="5536479"/>
          </a:xfrm>
          <a:prstGeom prst="rect">
            <a:avLst/>
          </a:prstGeom>
          <a:solidFill>
            <a:srgbClr val="1B1A14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80998" y="980750"/>
            <a:ext cx="2108202" cy="5212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Bef>
                <a:spcPts val="647"/>
              </a:spcBef>
              <a:buNone/>
            </a:pPr>
            <a:r>
              <a:rPr lang="en-US" sz="2071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Table of Contents</a:t>
            </a:r>
            <a:endParaRPr lang="en-US" sz="2071" dirty="0"/>
          </a:p>
        </p:txBody>
      </p:sp>
      <p:sp>
        <p:nvSpPr>
          <p:cNvPr id="8" name="Text 6"/>
          <p:cNvSpPr/>
          <p:nvPr/>
        </p:nvSpPr>
        <p:spPr>
          <a:xfrm>
            <a:off x="3060685" y="980750"/>
            <a:ext cx="6972264" cy="4937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Welcome to Art Class: Exploring Abstract Expre…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What is Abstract Expressionism?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Historical Context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Key Artists and Their Works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Techniques and Materials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Analyzing an Abstract Expressionist Artwork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Class Activity: Create Your Own Abstract Expre…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---Discussion Questions---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Summary and Next Steps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10820368" y="980750"/>
            <a:ext cx="584149" cy="4937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03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04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05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06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07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08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09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10</a:t>
            </a:r>
            <a:endParaRPr lang="en-US" sz="2000" dirty="0"/>
          </a:p>
          <a:p>
            <a:pPr algn="l" mar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2000" dirty="0">
                <a:solidFill>
                  <a:srgbClr val="FFFFFF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380997" y="6494090"/>
            <a:ext cx="6400800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Expressionism: Exploring Emotion Through Art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11456670" y="6480625"/>
            <a:ext cx="35426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2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2771767" y="660760"/>
            <a:ext cx="9525" cy="5530130"/>
          </a:xfrm>
          <a:custGeom>
            <a:avLst/>
            <a:gdLst/>
            <a:ahLst/>
            <a:cxnLst/>
            <a:rect l="l" t="t" r="r" b="b"/>
            <a:pathLst>
              <a:path w="9525" h="5530130">
                <a:moveTo>
                  <a:pt x="0" y="0"/>
                </a:moveTo>
                <a:lnTo>
                  <a:pt x="9525" y="5530130"/>
                </a:lnTo>
              </a:path>
            </a:pathLst>
          </a:custGeom>
          <a:noFill/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119396" y="1536946"/>
            <a:ext cx="9525" cy="4660293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072542" y="1536946"/>
            <a:ext cx="9525" cy="4660293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0" y="1530597"/>
            <a:ext cx="12191937" cy="9525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0" y="3860744"/>
            <a:ext cx="12191937" cy="9525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8078892" y="3873444"/>
            <a:ext cx="4113109" cy="2317444"/>
          </a:xfrm>
          <a:prstGeom prst="rect">
            <a:avLst/>
          </a:prstGeom>
          <a:blipFill>
            <a:blip r:embed="rId9"/>
            <a:srcRect/>
            <a:stretch>
              <a:fillRect l="0" r="0" t="-14546" b="-14546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80997" y="919436"/>
            <a:ext cx="11429941" cy="46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Welcome to Art Class: Exploring Abstract Expressionism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Expressionism: Exploring Emotion Through Art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3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380997" y="1698210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Introduction to Abstract Expressionism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380997" y="2099310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Welcome to today’s lesson on Abstract Expressionism!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Presented by: [Your Name], Class: [Class Name or Grade], Date: [Date].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4361783" y="1698210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Understanding Abstract Expressionism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4361783" y="2099310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Discover what Abstract Expressionism is and why it matters.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Explore the significance of this art movement in history and culture.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8336218" y="1698210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Key Artists and Their Works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336218" y="2099310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Explore key artists and their groundbreaking works.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Learn about the contributions of figures like Jackson Pollock and Mark Rothko.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380997" y="4022006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Techniques and Materials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380997" y="4423106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Learn about the techniques and materials used in Abstract Expressionism.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Understand the innovative approaches that defined this movement.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361783" y="4022006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Interactive Art Activity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4361783" y="4423106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Analyze a famous artwork together and discuss its elements.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Create our own expressive pieces inspired by this movement.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022585" y="2273451"/>
            <a:ext cx="9525" cy="3923789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816570" y="2273451"/>
            <a:ext cx="9525" cy="3923789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0" y="2267101"/>
            <a:ext cx="8712155" cy="9525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708980" y="654411"/>
            <a:ext cx="9525" cy="5541264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712155" y="660761"/>
            <a:ext cx="3479782" cy="5536479"/>
          </a:xfrm>
          <a:custGeom>
            <a:avLst/>
            <a:gdLst/>
            <a:ahLst/>
            <a:cxnLst/>
            <a:rect l="l" t="t" r="r" b="b"/>
            <a:pathLst>
              <a:path w="3479782" h="5536479">
                <a:moveTo>
                  <a:pt x="1739891" y="2768240"/>
                </a:moveTo>
                <a:lnTo>
                  <a:pt x="0" y="2768240"/>
                </a:lnTo>
                <a:lnTo>
                  <a:pt x="0" y="0"/>
                </a:lnTo>
                <a:cubicBezTo>
                  <a:pt x="960907" y="0"/>
                  <a:pt x="1739891" y="1239396"/>
                  <a:pt x="1739891" y="2768240"/>
                </a:cubicBezTo>
                <a:moveTo>
                  <a:pt x="3479782" y="2768240"/>
                </a:moveTo>
                <a:lnTo>
                  <a:pt x="3479782" y="0"/>
                </a:lnTo>
                <a:cubicBezTo>
                  <a:pt x="2518875" y="0"/>
                  <a:pt x="1739891" y="1239396"/>
                  <a:pt x="1739891" y="2768240"/>
                </a:cubicBezTo>
                <a:lnTo>
                  <a:pt x="3479782" y="2768240"/>
                </a:lnTo>
                <a:moveTo>
                  <a:pt x="1739891" y="5536479"/>
                </a:moveTo>
                <a:lnTo>
                  <a:pt x="0" y="5536479"/>
                </a:lnTo>
                <a:lnTo>
                  <a:pt x="0" y="2768240"/>
                </a:lnTo>
                <a:cubicBezTo>
                  <a:pt x="960907" y="2768240"/>
                  <a:pt x="1739891" y="4007636"/>
                  <a:pt x="1739891" y="5536479"/>
                </a:cubicBezTo>
                <a:moveTo>
                  <a:pt x="1739891" y="5536479"/>
                </a:moveTo>
                <a:lnTo>
                  <a:pt x="3479782" y="5536479"/>
                </a:lnTo>
                <a:lnTo>
                  <a:pt x="3479782" y="2768240"/>
                </a:lnTo>
                <a:cubicBezTo>
                  <a:pt x="2518875" y="2768240"/>
                  <a:pt x="1739891" y="4007636"/>
                  <a:pt x="1739891" y="5536479"/>
                </a:cubicBezTo>
              </a:path>
            </a:pathLst>
          </a:custGeom>
          <a:solidFill>
            <a:srgbClr val="434033">
              <a:alpha val="10000"/>
            </a:srgbClr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380998" y="1041710"/>
            <a:ext cx="8004578" cy="969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What is Abstract Expressionism?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Expressionism: Exploring Emotion Through Art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6031509" y="2953452"/>
            <a:ext cx="24688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 prioritizes shapes, colors, and forms over realistic images.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approach allows for a unique exploration of artistic expression beyond traditional representation.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031509" y="2527417"/>
            <a:ext cx="246888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76"/>
              </a:spcBef>
              <a:buNone/>
            </a:pPr>
            <a:r>
              <a:rPr lang="en-US" sz="1227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Focus on Non-Representational Art</a:t>
            </a:r>
            <a:endParaRPr lang="en-US" sz="1227" dirty="0"/>
          </a:p>
        </p:txBody>
      </p:sp>
      <p:sp>
        <p:nvSpPr>
          <p:cNvPr id="15" name="Text 13"/>
          <p:cNvSpPr/>
          <p:nvPr/>
        </p:nvSpPr>
        <p:spPr>
          <a:xfrm>
            <a:off x="3173284" y="2953452"/>
            <a:ext cx="24688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 movement is known for its emotional intensity, allowing artists to express deep feelings through their works.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also embraces spontaneity, with creations often being impulsive and free-flowing.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173284" y="2527417"/>
            <a:ext cx="246888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834"/>
              </a:spcBef>
              <a:buNone/>
            </a:pPr>
            <a:r>
              <a:rPr lang="en-US" sz="1167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Key Characteristics of the Movement</a:t>
            </a:r>
            <a:endParaRPr lang="en-US" sz="1167" dirty="0"/>
          </a:p>
        </p:txBody>
      </p:sp>
      <p:sp>
        <p:nvSpPr>
          <p:cNvPr id="17" name="Text 15"/>
          <p:cNvSpPr/>
          <p:nvPr/>
        </p:nvSpPr>
        <p:spPr>
          <a:xfrm>
            <a:off x="380999" y="2953452"/>
            <a:ext cx="24688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 is an art movement that emphasizes personal expression through abstract forms.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is characterized by the use of bold gestures and colors to convey emotion.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380999" y="2527417"/>
            <a:ext cx="246888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58"/>
              </a:spcBef>
              <a:buNone/>
            </a:pPr>
            <a:r>
              <a:rPr lang="en-US" sz="1341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Defining Abstract Expressionism</a:t>
            </a:r>
            <a:endParaRPr lang="en-US" sz="1341" dirty="0"/>
          </a:p>
        </p:txBody>
      </p:sp>
      <p:sp>
        <p:nvSpPr>
          <p:cNvPr id="19" name="Text 17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1118216" y="4230867"/>
            <a:ext cx="685241" cy="685241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1208216" y="4277667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1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1015669" y="4128320"/>
            <a:ext cx="890334" cy="890334"/>
          </a:xfrm>
          <a:prstGeom prst="rect">
            <a:avLst/>
          </a:prstGeom>
          <a:noFill/>
          <a:ln w="2857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 flipH="1" flipV="1">
            <a:off x="1460836" y="3252208"/>
            <a:ext cx="2114413" cy="876113"/>
          </a:xfrm>
          <a:custGeom>
            <a:avLst/>
            <a:gdLst/>
            <a:ahLst/>
            <a:cxnLst/>
            <a:rect l="l" t="t" r="r" b="b"/>
            <a:pathLst>
              <a:path w="2114413" h="876113">
                <a:moveTo>
                  <a:pt x="2114413" y="0"/>
                </a:moveTo>
                <a:lnTo>
                  <a:pt x="2114413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2857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232629" y="2464420"/>
            <a:ext cx="685241" cy="685241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3322629" y="2511220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2</a:t>
            </a:r>
            <a:endParaRPr lang="en-US" sz="1800" dirty="0"/>
          </a:p>
        </p:txBody>
      </p:sp>
      <p:sp>
        <p:nvSpPr>
          <p:cNvPr id="9" name="Text 7"/>
          <p:cNvSpPr/>
          <p:nvPr/>
        </p:nvSpPr>
        <p:spPr>
          <a:xfrm>
            <a:off x="3130082" y="2361873"/>
            <a:ext cx="890334" cy="890334"/>
          </a:xfrm>
          <a:prstGeom prst="rect">
            <a:avLst/>
          </a:prstGeom>
          <a:noFill/>
          <a:ln w="2857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 flipH="1" flipV="1">
            <a:off x="5698127" y="3252208"/>
            <a:ext cx="2125835" cy="876113"/>
          </a:xfrm>
          <a:custGeom>
            <a:avLst/>
            <a:gdLst/>
            <a:ahLst/>
            <a:cxnLst/>
            <a:rect l="l" t="t" r="r" b="b"/>
            <a:pathLst>
              <a:path w="2125835" h="876113">
                <a:moveTo>
                  <a:pt x="2125835" y="0"/>
                </a:moveTo>
                <a:lnTo>
                  <a:pt x="2125835" y="438056"/>
                </a:lnTo>
                <a:lnTo>
                  <a:pt x="0" y="438056"/>
                </a:lnTo>
                <a:lnTo>
                  <a:pt x="0" y="876113"/>
                </a:lnTo>
              </a:path>
            </a:pathLst>
          </a:custGeom>
          <a:noFill/>
          <a:ln w="2857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7481342" y="2464420"/>
            <a:ext cx="685241" cy="685241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7571342" y="2511220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4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378795" y="2361873"/>
            <a:ext cx="890334" cy="890334"/>
          </a:xfrm>
          <a:prstGeom prst="rect">
            <a:avLst/>
          </a:prstGeom>
          <a:noFill/>
          <a:ln w="28575">
            <a:solidFill>
              <a:srgbClr val="565656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 flipV="1">
            <a:off x="3575250" y="3252208"/>
            <a:ext cx="2122878" cy="876113"/>
          </a:xfrm>
          <a:custGeom>
            <a:avLst/>
            <a:gdLst/>
            <a:ahLst/>
            <a:cxnLst/>
            <a:rect l="l" t="t" r="r" b="b"/>
            <a:pathLst>
              <a:path w="2122878" h="876113">
                <a:moveTo>
                  <a:pt x="0" y="876113"/>
                </a:moveTo>
                <a:lnTo>
                  <a:pt x="0" y="438057"/>
                </a:lnTo>
                <a:lnTo>
                  <a:pt x="2122878" y="438057"/>
                </a:lnTo>
                <a:lnTo>
                  <a:pt x="2122878" y="0"/>
                </a:lnTo>
              </a:path>
            </a:pathLst>
          </a:custGeom>
          <a:noFill/>
          <a:ln w="2857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355507" y="4230867"/>
            <a:ext cx="685241" cy="685241"/>
          </a:xfrm>
          <a:prstGeom prst="rect">
            <a:avLst/>
          </a:prstGeom>
          <a:solidFill>
            <a:srgbClr val="1E1E1E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5445507" y="4277667"/>
            <a:ext cx="505241" cy="5916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3</a:t>
            </a:r>
            <a:endParaRPr lang="en-US" sz="1800" dirty="0"/>
          </a:p>
        </p:txBody>
      </p:sp>
      <p:sp>
        <p:nvSpPr>
          <p:cNvPr id="17" name="Text 15"/>
          <p:cNvSpPr/>
          <p:nvPr/>
        </p:nvSpPr>
        <p:spPr>
          <a:xfrm>
            <a:off x="5252960" y="4128320"/>
            <a:ext cx="890334" cy="890334"/>
          </a:xfrm>
          <a:prstGeom prst="rect">
            <a:avLst/>
          </a:prstGeom>
          <a:noFill/>
          <a:ln w="2857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8" name="Text 16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0" y="1530597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21" name="Text 19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Expressionism: Exploring Emotion Through Art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5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380997" y="919436"/>
            <a:ext cx="11429941" cy="46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Historical Context</a:t>
            </a:r>
            <a:endParaRPr lang="en-US" sz="2400" dirty="0"/>
          </a:p>
        </p:txBody>
      </p:sp>
      <p:sp>
        <p:nvSpPr>
          <p:cNvPr id="24" name="Text 22"/>
          <p:cNvSpPr/>
          <p:nvPr/>
        </p:nvSpPr>
        <p:spPr>
          <a:xfrm>
            <a:off x="8488633" y="2182272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Notable events include the 1943 'The Irascibles' photograph and the opening of major galleries.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8488633" y="1726349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Significant Events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6365652" y="4356541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was influenced by post-World War II cultural shifts and the rise of American art on the global stage.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6365652" y="3900618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Cultural Influences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4185314" y="2182272"/>
            <a:ext cx="283464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 movement spanned from the late 1940s to the early 1960s.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4185314" y="1726349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Time Period of the Movement</a:t>
            </a:r>
            <a:endParaRPr lang="en-US" sz="1400" dirty="0"/>
          </a:p>
        </p:txBody>
      </p:sp>
      <p:sp>
        <p:nvSpPr>
          <p:cNvPr id="30" name="Text 28"/>
          <p:cNvSpPr/>
          <p:nvPr/>
        </p:nvSpPr>
        <p:spPr>
          <a:xfrm>
            <a:off x="2128361" y="4356541"/>
            <a:ext cx="2834640" cy="1685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182880" indent="-182880">
              <a:lnSpc>
                <a:spcPct val="110000"/>
              </a:lnSpc>
              <a:buSzPct val="120000"/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 emerged in the mid-20th century, primarily in New York City.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2128361" y="3900618"/>
            <a:ext cx="28346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Emergence of Abstract Expressionism</a:t>
            </a:r>
            <a:endParaRPr lang="en-US" sz="1333" dirty="0"/>
          </a:p>
        </p:txBody>
      </p:sp>
      <p:sp>
        <p:nvSpPr>
          <p:cNvPr id="32" name="Text 30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3022585" y="2273451"/>
            <a:ext cx="9525" cy="3923789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5816570" y="2273451"/>
            <a:ext cx="9525" cy="3923789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0" y="2267101"/>
            <a:ext cx="8712155" cy="9525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708980" y="654411"/>
            <a:ext cx="9525" cy="5541264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380998" y="1041710"/>
            <a:ext cx="8004578" cy="969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Key Artists and Their Works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8718505" y="660760"/>
            <a:ext cx="3473495" cy="5530128"/>
          </a:xfrm>
          <a:prstGeom prst="rect">
            <a:avLst/>
          </a:prstGeom>
          <a:blipFill>
            <a:blip r:embed="rId7"/>
            <a:srcRect/>
            <a:stretch>
              <a:fillRect l="-69454" r="-69454" t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380997" y="6494090"/>
            <a:ext cx="6400800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Expressionism: Exploring Emotion Through Art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1"/>
          <p:cNvSpPr/>
          <p:nvPr/>
        </p:nvSpPr>
        <p:spPr>
          <a:xfrm>
            <a:off x="6031509" y="3081048"/>
            <a:ext cx="24688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Willem de Kooning is known for his gestural brushstrokes and abstract representations of figures.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His painting 'Woman I' showcases his unique approach to blending abstraction with figuration.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031509" y="2527416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Willem de Kooning's Abstract Figures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3173284" y="3081048"/>
            <a:ext cx="24688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Mark Rothko is celebrated for his large-scale color field paintings that evoke deep emotional responses.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His work 'Orange and Yellow' is a prime example of his mastery in creating immersive visual experiences.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173284" y="2527416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Mark Rothko's Color Field Paintings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80999" y="3081048"/>
            <a:ext cx="24688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Jackson Pollock is renowned for his innovative drip painting technique, which revolutionized the art world.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One of his iconic works, 'No. 5, 1948,' exemplifies his dynamic and expressive style.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380999" y="2527416"/>
            <a:ext cx="2468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Jackson Pollock and His Drip Painting Technique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4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119396" y="1536946"/>
            <a:ext cx="9525" cy="4660293"/>
          </a:xfrm>
          <a:prstGeom prst="rect">
            <a:avLst/>
          </a:prstGeom>
          <a:blipFill>
            <a:blip r:embed="rId5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072542" y="1536946"/>
            <a:ext cx="9525" cy="4660293"/>
          </a:xfrm>
          <a:prstGeom prst="rect">
            <a:avLst/>
          </a:prstGeom>
          <a:blipFill>
            <a:blip r:embed="rId6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0" y="1530597"/>
            <a:ext cx="12191937" cy="9525"/>
          </a:xfrm>
          <a:prstGeom prst="rect">
            <a:avLst/>
          </a:prstGeom>
          <a:blipFill>
            <a:blip r:embed="rId7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0" y="3860744"/>
            <a:ext cx="12191937" cy="9525"/>
          </a:xfrm>
          <a:prstGeom prst="rect">
            <a:avLst/>
          </a:prstGeom>
          <a:blipFill>
            <a:blip r:embed="rId8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0" y="1542641"/>
            <a:ext cx="4113109" cy="2317444"/>
          </a:xfrm>
          <a:prstGeom prst="rect">
            <a:avLst/>
          </a:prstGeom>
          <a:blipFill>
            <a:blip r:embed="rId9"/>
            <a:srcRect/>
            <a:stretch>
              <a:fillRect l="0" r="0" t="-9162" b="-9162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380997" y="919436"/>
            <a:ext cx="11429941" cy="46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Techniques and Materials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80997" y="6494090"/>
            <a:ext cx="6400800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Expressionism: Exploring Emotion Through Art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4361098" y="1695131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Drip Painting Technique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361098" y="2096231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Drip painting involves letting paint fall freely onto the canvas, creating spontaneous and dynamic patterns.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technique was popularized by artists like Jackson Pollock, emphasizing the process of creation.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8341884" y="1695131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Color Field Approach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341884" y="2096231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 color field technique uses large areas of solid color to evoke mood and emotion.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Artists such as Mark Rothko employed this method to create immersive visual experiences.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75483" y="4021804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Gestural Brushstrokes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375483" y="4422904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Gestural brushstrokes are characterized by energetic, sweeping movements that convey the artist's emotion.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This technique highlights the physical act of painting as an integral part of the artwork.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4355432" y="4018927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Common Paint Materials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4355432" y="4420027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Expressionists often used oil paint, acrylics, and enamel to achieve their desired effects.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materials allowed for versatility in texture and application methods.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8336218" y="4018927"/>
            <a:ext cx="3474720" cy="3097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Canvas and Paper Surfaces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336218" y="4420027"/>
            <a:ext cx="34747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Artists typically worked on canvas or large paper surfaces to accommodate their expansive compositions.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surfaces provided the necessary space for the dynamic techniques employed.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4064"/>
            <a:ext cx="12191937" cy="9525"/>
          </a:xfrm>
          <a:custGeom>
            <a:avLst/>
            <a:gdLst/>
            <a:ahLst/>
            <a:cxnLst/>
            <a:rect l="l" t="t" r="r" b="b"/>
            <a:pathLst>
              <a:path w="12191937" h="9525">
                <a:moveTo>
                  <a:pt x="0" y="0"/>
                </a:moveTo>
                <a:lnTo>
                  <a:pt x="12191937" y="0"/>
                </a:lnTo>
              </a:path>
            </a:pathLst>
          </a:custGeom>
          <a:noFill/>
          <a:ln w="19050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3422651"/>
            <a:ext cx="6095968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0" y="3422651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80999" y="1041710"/>
            <a:ext cx="4144820" cy="1932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Analyzing an Abstract Expressionist Artwork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380997" y="6494090"/>
            <a:ext cx="6400800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Expressionism: Exploring Emotion Through Art</a:t>
            </a:r>
            <a:endParaRPr lang="en-US" sz="1000" dirty="0"/>
          </a:p>
        </p:txBody>
      </p:sp>
      <p:sp>
        <p:nvSpPr>
          <p:cNvPr id="9" name="Text 7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937760" y="650053"/>
            <a:ext cx="9525" cy="2778947"/>
          </a:xfrm>
          <a:custGeom>
            <a:avLst/>
            <a:gdLst/>
            <a:ahLst/>
            <a:cxnLst/>
            <a:rect l="l" t="t" r="r" b="b"/>
            <a:pathLst>
              <a:path w="9525" h="2778947">
                <a:moveTo>
                  <a:pt x="0" y="0"/>
                </a:moveTo>
                <a:lnTo>
                  <a:pt x="9525" y="2778947"/>
                </a:lnTo>
              </a:path>
            </a:pathLst>
          </a:custGeom>
          <a:noFill/>
          <a:ln w="12700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2527778" y="3429000"/>
            <a:ext cx="9525" cy="2774589"/>
          </a:xfrm>
          <a:custGeom>
            <a:avLst/>
            <a:gdLst/>
            <a:ahLst/>
            <a:cxnLst/>
            <a:rect l="l" t="t" r="r" b="b"/>
            <a:pathLst>
              <a:path w="9525" h="2774589">
                <a:moveTo>
                  <a:pt x="0" y="0"/>
                </a:moveTo>
                <a:lnTo>
                  <a:pt x="9525" y="2774589"/>
                </a:lnTo>
              </a:path>
            </a:pathLst>
          </a:custGeom>
          <a:noFill/>
          <a:ln w="19050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937073" y="3429000"/>
            <a:ext cx="9525" cy="2774589"/>
          </a:xfrm>
          <a:custGeom>
            <a:avLst/>
            <a:gdLst/>
            <a:ahLst/>
            <a:cxnLst/>
            <a:rect l="l" t="t" r="r" b="b"/>
            <a:pathLst>
              <a:path w="9525" h="2774589">
                <a:moveTo>
                  <a:pt x="0" y="0"/>
                </a:moveTo>
                <a:lnTo>
                  <a:pt x="9525" y="2774589"/>
                </a:lnTo>
              </a:path>
            </a:pathLst>
          </a:custGeom>
          <a:noFill/>
          <a:ln w="19050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937072" y="660761"/>
            <a:ext cx="7254927" cy="2755542"/>
          </a:xfrm>
          <a:prstGeom prst="rect">
            <a:avLst/>
          </a:prstGeom>
          <a:blipFill>
            <a:blip r:embed="rId4"/>
            <a:srcRect/>
            <a:stretch>
              <a:fillRect l="0" r="0" t="-48732" b="-48732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7346368" y="3429000"/>
            <a:ext cx="9525" cy="2774589"/>
          </a:xfrm>
          <a:custGeom>
            <a:avLst/>
            <a:gdLst/>
            <a:ahLst/>
            <a:cxnLst/>
            <a:rect l="l" t="t" r="r" b="b"/>
            <a:pathLst>
              <a:path w="9525" h="2774589">
                <a:moveTo>
                  <a:pt x="0" y="0"/>
                </a:moveTo>
                <a:lnTo>
                  <a:pt x="9525" y="2774589"/>
                </a:lnTo>
              </a:path>
            </a:pathLst>
          </a:custGeom>
          <a:noFill/>
          <a:ln w="19050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9755663" y="3429000"/>
            <a:ext cx="9525" cy="2774589"/>
          </a:xfrm>
          <a:custGeom>
            <a:avLst/>
            <a:gdLst/>
            <a:ahLst/>
            <a:cxnLst/>
            <a:rect l="l" t="t" r="r" b="b"/>
            <a:pathLst>
              <a:path w="9525" h="2774589">
                <a:moveTo>
                  <a:pt x="0" y="0"/>
                </a:moveTo>
                <a:lnTo>
                  <a:pt x="9525" y="2774589"/>
                </a:lnTo>
              </a:path>
            </a:pathLst>
          </a:custGeom>
          <a:noFill/>
          <a:ln w="19050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10045910" y="3719501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52"/>
              </a:spcBef>
              <a:buNone/>
            </a:pPr>
            <a:r>
              <a:rPr lang="en-US" sz="1333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Guiding Questions for Analysis</a:t>
            </a:r>
            <a:endParaRPr lang="en-US" sz="1333" dirty="0"/>
          </a:p>
        </p:txBody>
      </p:sp>
      <p:sp>
        <p:nvSpPr>
          <p:cNvPr id="18" name="Text 16"/>
          <p:cNvSpPr/>
          <p:nvPr/>
        </p:nvSpPr>
        <p:spPr>
          <a:xfrm>
            <a:off x="10045910" y="4205784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Questions such as 'What emotions does this piece evoke for you?' encourage personal engagement.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Other questions explore how the artist uses color and form to communicate deeper meanings.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7636615" y="3719501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52"/>
              </a:spcBef>
              <a:buNone/>
            </a:pPr>
            <a:r>
              <a:rPr lang="en-US" sz="1333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Emotional Impact of the Artwork</a:t>
            </a:r>
            <a:endParaRPr lang="en-US" sz="1333" dirty="0"/>
          </a:p>
        </p:txBody>
      </p:sp>
      <p:sp>
        <p:nvSpPr>
          <p:cNvPr id="20" name="Text 18"/>
          <p:cNvSpPr/>
          <p:nvPr/>
        </p:nvSpPr>
        <p:spPr>
          <a:xfrm>
            <a:off x="7636615" y="4205784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 artwork evokes specific feelings and emotional responses from viewers.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emotions are often subjective and influenced by the viewer's personal experiences and interpretations.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5227320" y="3719501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52"/>
              </a:spcBef>
              <a:buNone/>
            </a:pPr>
            <a:r>
              <a:rPr lang="en-US" sz="1333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Key Features of the Artwork</a:t>
            </a:r>
            <a:endParaRPr lang="en-US" sz="1333" dirty="0"/>
          </a:p>
        </p:txBody>
      </p:sp>
      <p:sp>
        <p:nvSpPr>
          <p:cNvPr id="22" name="Text 20"/>
          <p:cNvSpPr/>
          <p:nvPr/>
        </p:nvSpPr>
        <p:spPr>
          <a:xfrm>
            <a:off x="5227320" y="4205784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 use of color in the artwork, including dominant hues and their emotional impact, is a focal point.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Additionally, the form and composition, such as shapes, lines, and balance, contribute to the overall aesthetic.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2818025" y="3719501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Artwork Details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2818025" y="4205784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 artwork under discussion includes its title, artist, and creation date.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These details provide context and help situate the piece within its historical and artistic framework.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408730" y="3719501"/>
            <a:ext cx="1828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952"/>
              </a:spcBef>
              <a:buNone/>
            </a:pPr>
            <a:r>
              <a:rPr lang="en-US" sz="1332" dirty="0">
                <a:solidFill>
                  <a:srgbClr val="000000"/>
                </a:solidFill>
                <a:latin typeface="Hind Bold" pitchFamily="34" charset="0"/>
                <a:ea typeface="Hind Bold" pitchFamily="34" charset="-122"/>
                <a:cs typeface="Hind Bold" pitchFamily="34" charset="-120"/>
              </a:rPr>
              <a:t>Introduction to Abstract Expressionism</a:t>
            </a:r>
            <a:endParaRPr lang="en-US" sz="1332" dirty="0"/>
          </a:p>
        </p:txBody>
      </p:sp>
      <p:sp>
        <p:nvSpPr>
          <p:cNvPr id="26" name="Text 24"/>
          <p:cNvSpPr/>
          <p:nvPr/>
        </p:nvSpPr>
        <p:spPr>
          <a:xfrm>
            <a:off x="408730" y="4205784"/>
            <a:ext cx="1828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 is a post-World War II art movement characterized by spontaneous, automatic, or subconscious creation.</a:t>
            </a:r>
            <a:endParaRPr lang="en-US" sz="1100" dirty="0"/>
          </a:p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1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It emphasizes the artist's freedom to express emotions and ideas through non-representational forms.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EEA"/>
          </a:solid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0" y="654411"/>
            <a:ext cx="12191937" cy="9525"/>
          </a:xfrm>
          <a:prstGeom prst="rect">
            <a:avLst/>
          </a:prstGeom>
          <a:blipFill>
            <a:blip r:embed="rId1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0" y="6190890"/>
            <a:ext cx="12191937" cy="9525"/>
          </a:xfrm>
          <a:prstGeom prst="rect">
            <a:avLst/>
          </a:prstGeom>
          <a:blipFill>
            <a:blip r:embed="rId2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0" y="1530597"/>
            <a:ext cx="12191937" cy="9525"/>
          </a:xfrm>
          <a:prstGeom prst="rect">
            <a:avLst/>
          </a:prstGeom>
          <a:blipFill>
            <a:blip r:embed="rId3"/>
            <a:srcRect l="0" t="0" r="0" b="0"/>
            <a:stretch>
              <a:fillRect l="0" t="0" r="0" b="0"/>
            </a:stretch>
          </a:blipFill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391157" y="2460411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0" y="1417320"/>
                </a:moveTo>
                <a:cubicBezTo>
                  <a:pt x="0" y="634563"/>
                  <a:pt x="634563" y="0"/>
                  <a:pt x="1417320" y="0"/>
                </a:cubicBezTo>
                <a:cubicBezTo>
                  <a:pt x="2200077" y="0"/>
                  <a:pt x="2834640" y="634563"/>
                  <a:pt x="2834640" y="1417320"/>
                </a:cubicBezTo>
                <a:cubicBezTo>
                  <a:pt x="2834640" y="2200077"/>
                  <a:pt x="2200077" y="2834640"/>
                  <a:pt x="1417320" y="2834640"/>
                </a:cubicBezTo>
                <a:cubicBezTo>
                  <a:pt x="634563" y="2834640"/>
                  <a:pt x="0" y="2200077"/>
                  <a:pt x="0" y="1417320"/>
                </a:cubicBezTo>
              </a:path>
            </a:pathLst>
          </a:custGeom>
          <a:solidFill>
            <a:srgbClr val="1E1E1E"/>
          </a:solidFill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3229456" y="2460411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0" y="1417320"/>
                </a:moveTo>
                <a:cubicBezTo>
                  <a:pt x="0" y="634563"/>
                  <a:pt x="634563" y="0"/>
                  <a:pt x="1417320" y="0"/>
                </a:cubicBezTo>
                <a:cubicBezTo>
                  <a:pt x="2200077" y="0"/>
                  <a:pt x="2834640" y="634563"/>
                  <a:pt x="2834640" y="1417320"/>
                </a:cubicBezTo>
                <a:cubicBezTo>
                  <a:pt x="2834640" y="2200077"/>
                  <a:pt x="2200077" y="2834640"/>
                  <a:pt x="1417320" y="2834640"/>
                </a:cubicBezTo>
                <a:cubicBezTo>
                  <a:pt x="634563" y="2834640"/>
                  <a:pt x="0" y="2200077"/>
                  <a:pt x="0" y="1417320"/>
                </a:cubicBezTo>
              </a:path>
            </a:pathLst>
          </a:custGeom>
          <a:solidFill>
            <a:srgbClr val="434033">
              <a:alpha val="10000"/>
            </a:srgbClr>
          </a:solidFill>
          <a:ln w="9525">
            <a:solidFill>
              <a:srgbClr val="434033">
                <a:alpha val="10000"/>
              </a:srgbClr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6064096" y="2460411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0" y="1417320"/>
                </a:moveTo>
                <a:cubicBezTo>
                  <a:pt x="0" y="634563"/>
                  <a:pt x="634563" y="0"/>
                  <a:pt x="1417320" y="0"/>
                </a:cubicBezTo>
                <a:cubicBezTo>
                  <a:pt x="2200077" y="0"/>
                  <a:pt x="2834640" y="634563"/>
                  <a:pt x="2834640" y="1417320"/>
                </a:cubicBezTo>
                <a:cubicBezTo>
                  <a:pt x="2834640" y="2200077"/>
                  <a:pt x="2200077" y="2834640"/>
                  <a:pt x="1417320" y="2834640"/>
                </a:cubicBezTo>
                <a:cubicBezTo>
                  <a:pt x="634563" y="2834640"/>
                  <a:pt x="0" y="2200077"/>
                  <a:pt x="0" y="1417320"/>
                </a:cubicBezTo>
              </a:path>
            </a:pathLst>
          </a:custGeom>
          <a:solidFill>
            <a:srgbClr val="1E1E1E"/>
          </a:solidFill>
          <a:ln w="9525">
            <a:solidFill>
              <a:srgbClr val="1E1E1E"/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898736" y="2460411"/>
            <a:ext cx="2834640" cy="283464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0" y="1417320"/>
                </a:moveTo>
                <a:cubicBezTo>
                  <a:pt x="0" y="634563"/>
                  <a:pt x="634563" y="0"/>
                  <a:pt x="1417320" y="0"/>
                </a:cubicBezTo>
                <a:cubicBezTo>
                  <a:pt x="2200077" y="0"/>
                  <a:pt x="2834640" y="634563"/>
                  <a:pt x="2834640" y="1417320"/>
                </a:cubicBezTo>
                <a:cubicBezTo>
                  <a:pt x="2834640" y="2200077"/>
                  <a:pt x="2200077" y="2834640"/>
                  <a:pt x="1417320" y="2834640"/>
                </a:cubicBezTo>
                <a:cubicBezTo>
                  <a:pt x="634563" y="2834640"/>
                  <a:pt x="0" y="2200077"/>
                  <a:pt x="0" y="1417320"/>
                </a:cubicBezTo>
              </a:path>
            </a:pathLst>
          </a:custGeom>
          <a:solidFill>
            <a:srgbClr val="434033">
              <a:alpha val="10000"/>
            </a:srgbClr>
          </a:solidFill>
          <a:ln w="9525">
            <a:solidFill>
              <a:srgbClr val="434033">
                <a:alpha val="10000"/>
              </a:srgbClr>
            </a:solidFill>
          </a:ln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1523514" y="2834239"/>
            <a:ext cx="569927" cy="3680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01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4361813" y="2834239"/>
            <a:ext cx="569927" cy="3680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02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7047701" y="2834239"/>
            <a:ext cx="867430" cy="3680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03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10031093" y="2834239"/>
            <a:ext cx="569927" cy="3680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04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380997" y="919436"/>
            <a:ext cx="11429941" cy="4698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Class Activity: Create Your Own Abstract Expressionist Piece</a:t>
            </a:r>
            <a:endParaRPr lang="en-US" sz="2400" dirty="0"/>
          </a:p>
        </p:txBody>
      </p:sp>
      <p:sp>
        <p:nvSpPr>
          <p:cNvPr id="15" name="Text 13"/>
          <p:cNvSpPr/>
          <p:nvPr/>
        </p:nvSpPr>
        <p:spPr>
          <a:xfrm>
            <a:off x="380998" y="6494090"/>
            <a:ext cx="4175125" cy="1423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Abstract Expressionism: Exploring Emotion Through Art</a:t>
            </a:r>
            <a:endParaRPr lang="en-US" sz="1000" dirty="0"/>
          </a:p>
        </p:txBody>
      </p:sp>
      <p:sp>
        <p:nvSpPr>
          <p:cNvPr id="16" name="Text 14"/>
          <p:cNvSpPr/>
          <p:nvPr/>
        </p:nvSpPr>
        <p:spPr>
          <a:xfrm>
            <a:off x="11262360" y="6480625"/>
            <a:ext cx="548579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9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802637" y="3842440"/>
            <a:ext cx="2011680" cy="1003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Gather paints such as oil, acrylic, or tempera.</a:t>
            </a:r>
            <a:endParaRPr lang="en-US" sz="1000" dirty="0"/>
          </a:p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Prepare canvas, paper, or large sheets along with brushes, sticks, sponges, or other tools.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792492" y="3301659"/>
            <a:ext cx="20116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Materials Needed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3640936" y="3842327"/>
            <a:ext cx="2011680" cy="1006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Select colors that resonate with the emotions you wish to convey.</a:t>
            </a:r>
            <a:endParaRPr lang="en-US" sz="1000" dirty="0"/>
          </a:p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Experiment with techniques like spontaneous brushstrokes or dripping to create dynamic effects.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3627132" y="3301659"/>
            <a:ext cx="20116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Step-by-Step Instructions</a:t>
            </a:r>
            <a:endParaRPr lang="en-US" sz="1100" dirty="0"/>
          </a:p>
        </p:txBody>
      </p:sp>
      <p:sp>
        <p:nvSpPr>
          <p:cNvPr id="21" name="Text 19"/>
          <p:cNvSpPr/>
          <p:nvPr/>
        </p:nvSpPr>
        <p:spPr>
          <a:xfrm>
            <a:off x="6475576" y="3842327"/>
            <a:ext cx="2011680" cy="1006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Embrace unpredictability and view mistakes as part of the creative process.</a:t>
            </a:r>
            <a:endParaRPr lang="en-US" sz="1000" dirty="0"/>
          </a:p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FFFFFF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Utilize your whole arm to produce energetic and expressive gestures.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6475576" y="3301659"/>
            <a:ext cx="20116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Tips for Creativity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9310216" y="3842327"/>
            <a:ext cx="2011680" cy="10067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Encourage students to present their artwork to the class.</a:t>
            </a:r>
            <a:endParaRPr lang="en-US" sz="1000" dirty="0"/>
          </a:p>
          <a:p>
            <a:pPr algn="ctr"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000" dirty="0">
                <a:solidFill>
                  <a:srgbClr val="000000"/>
                </a:solidFill>
                <a:latin typeface="Hind Regular" pitchFamily="34" charset="0"/>
                <a:ea typeface="Hind Regular" pitchFamily="34" charset="-122"/>
                <a:cs typeface="Hind Regular" pitchFamily="34" charset="-120"/>
              </a:rPr>
              <a:t>Discuss the creative process and the emotions conveyed through their pieces.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9310216" y="3301659"/>
            <a:ext cx="2011680" cy="411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Domine Bold" pitchFamily="34" charset="0"/>
                <a:ea typeface="Domine Bold" pitchFamily="34" charset="-122"/>
                <a:cs typeface="Domine Bold" pitchFamily="34" charset="-120"/>
              </a:rPr>
              <a:t>Sharing and Reflection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10896539" y="60101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SlideSpeak</dc:creator>
  <cp:lastModifiedBy>SlideSpeak</cp:lastModifiedBy>
  <cp:revision>1</cp:revision>
  <dcterms:created xsi:type="dcterms:W3CDTF">2025-07-04T16:43:48Z</dcterms:created>
  <dcterms:modified xsi:type="dcterms:W3CDTF">2025-07-04T16:43:48Z</dcterms:modified>
</cp:coreProperties>
</file>