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6d73699eb46c71f767d9e626a3a2d444f4e9ae84.png"/><Relationship Id="rId2" Type="http://schemas.openxmlformats.org/officeDocument/2006/relationships/image" Target="../media/3e4704dda8a6efa7391425b50b24692269c2b0c4.png"/><Relationship Id="rId3" Type="http://schemas.openxmlformats.org/officeDocument/2006/relationships/image" Target="../media/7a604b2c69759e740ab5f7526adff7cc8c4bad58.png"/><Relationship Id="rId4" Type="http://schemas.openxmlformats.org/officeDocument/2006/relationships/image" Target="../media/f52d6f6af8416b85345b726dd4689baa26a2e2c3.png"/><Relationship Id="rId5" Type="http://schemas.openxmlformats.org/officeDocument/2006/relationships/image" Target="../media/2c61a5ea453e6c1b9977796be1ce0b171f14178a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434647db8a43c8137ad2506e1d1abd014058408c.png"/><Relationship Id="rId2" Type="http://schemas.openxmlformats.org/officeDocument/2006/relationships/image" Target="../media/434647db8a43c8137ad2506e1d1abd014058408c.png"/><Relationship Id="rId3" Type="http://schemas.openxmlformats.org/officeDocument/2006/relationships/image" Target="../media/434647db8a43c8137ad2506e1d1abd014058408c.png"/><Relationship Id="rId4" Type="http://schemas.openxmlformats.org/officeDocument/2006/relationships/image" Target="../media/a3b8da0d65031d4a1556bd573778cc7b2b41c638.png"/><Relationship Id="rId5" Type="http://schemas.openxmlformats.org/officeDocument/2006/relationships/image" Target="../media/aeeebaa4f331b294f27c49307103b296fb08047b.png"/><Relationship Id="rId6" Type="http://schemas.openxmlformats.org/officeDocument/2006/relationships/image" Target="../media/21792890f538f46f787b966e973140e241dd0d2f.png"/><Relationship Id="rId7" Type="http://schemas.openxmlformats.org/officeDocument/2006/relationships/image" Target="../media/66c6f122b8a390dcd08ce1f6d843c14663b77f0a.png"/><Relationship Id="rId8" Type="http://schemas.openxmlformats.org/officeDocument/2006/relationships/image" Target="../media/0c24d0fcd31766c5372bc3cbc7078249e8cf2cb9.png"/><Relationship Id="rId9" Type="http://schemas.openxmlformats.org/officeDocument/2006/relationships/image" Target="../media/ae45267cae403a12b5e6673a949608616e100a23.png"/><Relationship Id="rId10" Type="http://schemas.openxmlformats.org/officeDocument/2006/relationships/image" Target="../media/718be1d5a944a3a0128c0902bca25c86cda61a5b.png"/><Relationship Id="rId11" Type="http://schemas.openxmlformats.org/officeDocument/2006/relationships/image" Target="../media/1ece0ee64587015b9b68d175fc757eb8fb9d7aca.png"/><Relationship Id="rId12" Type="http://schemas.openxmlformats.org/officeDocument/2006/relationships/image" Target="../media/f26e7ae11a13342c9c0281fe498e9b6142128698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6bf28257e36ae03bd516ae6495c94fa45e4dc999.png"/><Relationship Id="rId2" Type="http://schemas.openxmlformats.org/officeDocument/2006/relationships/image" Target="../media/27a3c5ce1a12924e7545c47e82e5a7833070cfec.png"/><Relationship Id="rId3" Type="http://schemas.openxmlformats.org/officeDocument/2006/relationships/image" Target="../media/4c439fd61400e64768c0db2fdf94c23eb900ebcc.png"/><Relationship Id="rId4" Type="http://schemas.openxmlformats.org/officeDocument/2006/relationships/image" Target="../media/3a2fe73bdc2facc8bdc68f684887ffb9f2ed832d.png"/><Relationship Id="rId5" Type="http://schemas.openxmlformats.org/officeDocument/2006/relationships/image" Target="../media/7f7b9531dd5eed2f55f033547277930f42fbd101.png"/><Relationship Id="rId6" Type="http://schemas.openxmlformats.org/officeDocument/2006/relationships/image" Target="../media/7b76418099c704e0c32339e0f34ed25860d84838.png"/><Relationship Id="rId7" Type="http://schemas.openxmlformats.org/officeDocument/2006/relationships/image" Target="../media/ed4a58f1f3c961797b90090ac0271f8ea35a4820.png"/><Relationship Id="rId8" Type="http://schemas.openxmlformats.org/officeDocument/2006/relationships/image" Target="../media/78682b18ace6dcbfb5562b139ddbce873cda8e8d.png"/><Relationship Id="rId9" Type="http://schemas.openxmlformats.org/officeDocument/2006/relationships/image" Target="../media/739b493b35502860323a0df505fb796d271cdb12.png"/><Relationship Id="rId10" Type="http://schemas.openxmlformats.org/officeDocument/2006/relationships/image" Target="../media/75432d6349ba87232492b29699180a4897e44296.png"/><Relationship Id="rId11" Type="http://schemas.openxmlformats.org/officeDocument/2006/relationships/image" Target="../media/a63b4497061a782f0334247ea93768c5a2b621d5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ec2971ebdef541c955998df9f22859e39d71620c.png"/><Relationship Id="rId2" Type="http://schemas.openxmlformats.org/officeDocument/2006/relationships/image" Target="../media/ec2971ebdef541c955998df9f22859e39d71620c.png"/><Relationship Id="rId3" Type="http://schemas.openxmlformats.org/officeDocument/2006/relationships/image" Target="../media/ec2971ebdef541c955998df9f22859e39d71620c.png"/><Relationship Id="rId4" Type="http://schemas.openxmlformats.org/officeDocument/2006/relationships/image" Target="../media/ec2971ebdef541c955998df9f22859e39d71620c.png"/><Relationship Id="rId5" Type="http://schemas.openxmlformats.org/officeDocument/2006/relationships/image" Target="../media/ec2971ebdef541c955998df9f22859e39d71620c.png"/><Relationship Id="rId6" Type="http://schemas.openxmlformats.org/officeDocument/2006/relationships/image" Target="../media/ec2971ebdef541c955998df9f22859e39d71620c.png"/><Relationship Id="rId7" Type="http://schemas.openxmlformats.org/officeDocument/2006/relationships/image" Target="../media/ec2971ebdef541c955998df9f22859e39d71620c.png"/><Relationship Id="rId8" Type="http://schemas.openxmlformats.org/officeDocument/2006/relationships/image" Target="../media/e486eb4ed9f940686c60171e92644a0877fe41ea.png"/><Relationship Id="rId9" Type="http://schemas.openxmlformats.org/officeDocument/2006/relationships/image" Target="../media/ffdb7cbd54a798addeef58a86e6939165ea5ab21.png"/><Relationship Id="rId10" Type="http://schemas.openxmlformats.org/officeDocument/2006/relationships/image" Target="../media/e92b9f646a984617677183a19f28d468a1452c34.png"/><Relationship Id="rId11" Type="http://schemas.openxmlformats.org/officeDocument/2006/relationships/image" Target="../media/c5c196e31e93c1036a0bd970334a659a69c8f61b.png"/><Relationship Id="rId12" Type="http://schemas.openxmlformats.org/officeDocument/2006/relationships/image" Target="../media/a181cc451ccef9cd323a7afd29d883073d0f34c9.png"/><Relationship Id="rId13" Type="http://schemas.openxmlformats.org/officeDocument/2006/relationships/image" Target="../media/83b871838dc556a213bda2efdd33c767d34effb6.png"/><Relationship Id="rId14" Type="http://schemas.openxmlformats.org/officeDocument/2006/relationships/image" Target="../media/12fb36b203daa997deace89ef8d31958ebf7308d.png"/><Relationship Id="rId15" Type="http://schemas.openxmlformats.org/officeDocument/2006/relationships/image" Target="../media/c60a22a53b66900d7c7ab83ee0fc981ebd772c7d.png"/><Relationship Id="rId16" Type="http://schemas.openxmlformats.org/officeDocument/2006/relationships/image" Target="../media/4e733fa9f46347d30ef79483f0de5e4d91d4a23f.jp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9c6d01394cc97db2714a026388fb7cc9a6865b24.png"/><Relationship Id="rId3" Type="http://schemas.openxmlformats.org/officeDocument/2006/relationships/image" Target="../media/9c6d01394cc97db2714a026388fb7cc9a6865b24.png"/><Relationship Id="rId4" Type="http://schemas.openxmlformats.org/officeDocument/2006/relationships/image" Target="../media/9c6d01394cc97db2714a026388fb7cc9a6865b24.png"/><Relationship Id="rId5" Type="http://schemas.openxmlformats.org/officeDocument/2006/relationships/image" Target="../media/9c6d01394cc97db2714a026388fb7cc9a6865b24.png"/><Relationship Id="rId6" Type="http://schemas.openxmlformats.org/officeDocument/2006/relationships/image" Target="../media/dcaf7fe62f7f92e4a5acce4c37c7fd2eec2385cc.jpg"/><Relationship Id="rId7" Type="http://schemas.openxmlformats.org/officeDocument/2006/relationships/image" Target="../media/80c45caa7ff5773a5198692da00100d416de17ef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154dc42a48de7137cf3c1f1549faddcff18d3305.png"/><Relationship Id="rId2" Type="http://schemas.openxmlformats.org/officeDocument/2006/relationships/image" Target="../media/dfc8da7d4b75b5116b0364ce4847fe9df21db16f.png"/><Relationship Id="rId3" Type="http://schemas.openxmlformats.org/officeDocument/2006/relationships/image" Target="../media/d2c496cd6ddd4bce63b995761320df61a341cf2e.png"/><Relationship Id="rId4" Type="http://schemas.openxmlformats.org/officeDocument/2006/relationships/image" Target="../media/f3e6194a29f945d14c0504c7dadf328e3fd67e41.png"/><Relationship Id="rId5" Type="http://schemas.openxmlformats.org/officeDocument/2006/relationships/image" Target="../media/cefbb7a146e7689ec1495ac4f968c7c233f9413c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9c6d01394cc97db2714a026388fb7cc9a6865b24.png"/><Relationship Id="rId3" Type="http://schemas.openxmlformats.org/officeDocument/2006/relationships/image" Target="../media/9c6d01394cc97db2714a026388fb7cc9a6865b24.png"/><Relationship Id="rId4" Type="http://schemas.openxmlformats.org/officeDocument/2006/relationships/image" Target="../media/9c6d01394cc97db2714a026388fb7cc9a6865b24.png"/><Relationship Id="rId5" Type="http://schemas.openxmlformats.org/officeDocument/2006/relationships/image" Target="../media/9c6d01394cc97db2714a026388fb7cc9a6865b24.png"/><Relationship Id="rId6" Type="http://schemas.openxmlformats.org/officeDocument/2006/relationships/image" Target="../media/26aa031e2543a05f36710c505f51b17e5ee2c02b.jp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ec2971ebdef541c955998df9f22859e39d71620c.png"/><Relationship Id="rId2" Type="http://schemas.openxmlformats.org/officeDocument/2006/relationships/image" Target="../media/ec2971ebdef541c955998df9f22859e39d71620c.png"/><Relationship Id="rId3" Type="http://schemas.openxmlformats.org/officeDocument/2006/relationships/image" Target="../media/ec2971ebdef541c955998df9f22859e39d71620c.png"/><Relationship Id="rId4" Type="http://schemas.openxmlformats.org/officeDocument/2006/relationships/image" Target="../media/ec2971ebdef541c955998df9f22859e39d71620c.png"/><Relationship Id="rId5" Type="http://schemas.openxmlformats.org/officeDocument/2006/relationships/image" Target="../media/ec2971ebdef541c955998df9f22859e39d71620c.png"/><Relationship Id="rId6" Type="http://schemas.openxmlformats.org/officeDocument/2006/relationships/image" Target="../media/ec2971ebdef541c955998df9f22859e39d71620c.png"/><Relationship Id="rId7" Type="http://schemas.openxmlformats.org/officeDocument/2006/relationships/image" Target="../media/ec2971ebdef541c955998df9f22859e39d71620c.png"/><Relationship Id="rId8" Type="http://schemas.openxmlformats.org/officeDocument/2006/relationships/image" Target="../media/e486eb4ed9f940686c60171e92644a0877fe41ea.png"/><Relationship Id="rId9" Type="http://schemas.openxmlformats.org/officeDocument/2006/relationships/image" Target="../media/ffdb7cbd54a798addeef58a86e6939165ea5ab21.png"/><Relationship Id="rId10" Type="http://schemas.openxmlformats.org/officeDocument/2006/relationships/image" Target="../media/e92b9f646a984617677183a19f28d468a1452c34.png"/><Relationship Id="rId11" Type="http://schemas.openxmlformats.org/officeDocument/2006/relationships/image" Target="../media/c5c196e31e93c1036a0bd970334a659a69c8f61b.png"/><Relationship Id="rId12" Type="http://schemas.openxmlformats.org/officeDocument/2006/relationships/image" Target="../media/a181cc451ccef9cd323a7afd29d883073d0f34c9.png"/><Relationship Id="rId13" Type="http://schemas.openxmlformats.org/officeDocument/2006/relationships/image" Target="../media/83b871838dc556a213bda2efdd33c767d34effb6.png"/><Relationship Id="rId14" Type="http://schemas.openxmlformats.org/officeDocument/2006/relationships/image" Target="../media/12fb36b203daa997deace89ef8d31958ebf7308d.png"/><Relationship Id="rId15" Type="http://schemas.openxmlformats.org/officeDocument/2006/relationships/image" Target="../media/c60a22a53b66900d7c7ab83ee0fc981ebd772c7d.png"/><Relationship Id="rId16" Type="http://schemas.openxmlformats.org/officeDocument/2006/relationships/image" Target="../media/0b319371c466c54d3a5f7c19c69f2496b912fa7d.jp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6b1d6ec404b451168536b3a471522eadb387b07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6bf28257e36ae03bd516ae6495c94fa45e4dc999.png"/><Relationship Id="rId2" Type="http://schemas.openxmlformats.org/officeDocument/2006/relationships/image" Target="../media/27a3c5ce1a12924e7545c47e82e5a7833070cfec.png"/><Relationship Id="rId3" Type="http://schemas.openxmlformats.org/officeDocument/2006/relationships/image" Target="../media/4c439fd61400e64768c0db2fdf94c23eb900ebcc.png"/><Relationship Id="rId4" Type="http://schemas.openxmlformats.org/officeDocument/2006/relationships/image" Target="../media/3a2fe73bdc2facc8bdc68f684887ffb9f2ed832d.png"/><Relationship Id="rId5" Type="http://schemas.openxmlformats.org/officeDocument/2006/relationships/image" Target="../media/7f7b9531dd5eed2f55f033547277930f42fbd101.png"/><Relationship Id="rId6" Type="http://schemas.openxmlformats.org/officeDocument/2006/relationships/image" Target="../media/7b76418099c704e0c32339e0f34ed25860d84838.png"/><Relationship Id="rId7" Type="http://schemas.openxmlformats.org/officeDocument/2006/relationships/image" Target="../media/ed4a58f1f3c961797b90090ac0271f8ea35a4820.png"/><Relationship Id="rId8" Type="http://schemas.openxmlformats.org/officeDocument/2006/relationships/image" Target="../media/78682b18ace6dcbfb5562b139ddbce873cda8e8d.png"/><Relationship Id="rId9" Type="http://schemas.openxmlformats.org/officeDocument/2006/relationships/image" Target="../media/739b493b35502860323a0df505fb796d271cdb12.png"/><Relationship Id="rId10" Type="http://schemas.openxmlformats.org/officeDocument/2006/relationships/image" Target="../media/75432d6349ba87232492b29699180a4897e44296.png"/><Relationship Id="rId11" Type="http://schemas.openxmlformats.org/officeDocument/2006/relationships/image" Target="../media/a63b4497061a782f0334247ea93768c5a2b621d5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85df8776019983bcc256138daeb88f3448616374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9f9d7d38435143a8614c79b61a5f8b2f5c4d5e00.jpg"/><Relationship Id="rId2" Type="http://schemas.openxmlformats.org/officeDocument/2006/relationships/image" Target="../media/e486eb4ed9f940686c60171e92644a0877fe41ea.png"/><Relationship Id="rId3" Type="http://schemas.openxmlformats.org/officeDocument/2006/relationships/image" Target="../media/ffdb7cbd54a798addeef58a86e6939165ea5ab21.png"/><Relationship Id="rId4" Type="http://schemas.openxmlformats.org/officeDocument/2006/relationships/image" Target="../media/e92b9f646a984617677183a19f28d468a1452c34.png"/><Relationship Id="rId5" Type="http://schemas.openxmlformats.org/officeDocument/2006/relationships/image" Target="../media/c5c196e31e93c1036a0bd970334a659a69c8f61b.png"/><Relationship Id="rId6" Type="http://schemas.openxmlformats.org/officeDocument/2006/relationships/image" Target="../media/a181cc451ccef9cd323a7afd29d883073d0f34c9.png"/><Relationship Id="rId7" Type="http://schemas.openxmlformats.org/officeDocument/2006/relationships/image" Target="../media/83b871838dc556a213bda2efdd33c767d34effb6.png"/><Relationship Id="rId8" Type="http://schemas.openxmlformats.org/officeDocument/2006/relationships/image" Target="../media/12fb36b203daa997deace89ef8d31958ebf7308d.png"/><Relationship Id="rId9" Type="http://schemas.openxmlformats.org/officeDocument/2006/relationships/image" Target="../media/c60a22a53b66900d7c7ab83ee0fc981ebd772c7d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bc85cb703e187f568d71fdf8f6451d63a6646866.png"/><Relationship Id="rId3" Type="http://schemas.openxmlformats.org/officeDocument/2006/relationships/image" Target="../media/6b4daa1eecf3eef4fa2c0791bbe8704220b8570b.png"/><Relationship Id="rId4" Type="http://schemas.openxmlformats.org/officeDocument/2006/relationships/image" Target="../media/6b4daa1eecf3eef4fa2c0791bbe8704220b8570b.png"/><Relationship Id="rId5" Type="http://schemas.openxmlformats.org/officeDocument/2006/relationships/image" Target="../media/6b4daa1eecf3eef4fa2c0791bbe8704220b8570b.png"/><Relationship Id="rId6" Type="http://schemas.openxmlformats.org/officeDocument/2006/relationships/image" Target="../media/5233b00944f399ffdb5d7396fe22d7f3085dcde3.png"/><Relationship Id="rId7" Type="http://schemas.openxmlformats.org/officeDocument/2006/relationships/image" Target="../media/66cdddd66afb3a7ca82325a6f324ca72f45a427a.jpg"/><Relationship Id="rId8" Type="http://schemas.openxmlformats.org/officeDocument/2006/relationships/image" Target="../media/5233b00944f399ffdb5d7396fe22d7f3085dcde3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74916" y="841023"/>
            <a:ext cx="10242168" cy="5175953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52353" y="5306349"/>
            <a:ext cx="1048949" cy="1073880"/>
          </a:xfrm>
          <a:custGeom>
            <a:avLst/>
            <a:gdLst/>
            <a:ahLst/>
            <a:cxnLst/>
            <a:rect l="l" t="t" r="r" b="b"/>
            <a:pathLst>
              <a:path w="1048949" h="1073880">
                <a:moveTo>
                  <a:pt x="559163" y="1073654"/>
                </a:moveTo>
                <a:cubicBezTo>
                  <a:pt x="689516" y="1068446"/>
                  <a:pt x="801366" y="980216"/>
                  <a:pt x="868047" y="872936"/>
                </a:cubicBezTo>
                <a:cubicBezTo>
                  <a:pt x="951376" y="739087"/>
                  <a:pt x="981921" y="573656"/>
                  <a:pt x="1008355" y="420521"/>
                </a:cubicBezTo>
                <a:cubicBezTo>
                  <a:pt x="1023124" y="335018"/>
                  <a:pt x="1034232" y="248882"/>
                  <a:pt x="1041543" y="162371"/>
                </a:cubicBezTo>
                <a:cubicBezTo>
                  <a:pt x="1045267" y="118138"/>
                  <a:pt x="1068827" y="33559"/>
                  <a:pt x="1006099" y="22058"/>
                </a:cubicBezTo>
                <a:cubicBezTo>
                  <a:pt x="968946" y="15206"/>
                  <a:pt x="925572" y="21284"/>
                  <a:pt x="887872" y="21284"/>
                </a:cubicBezTo>
                <a:cubicBezTo>
                  <a:pt x="841866" y="21359"/>
                  <a:pt x="795775" y="20737"/>
                  <a:pt x="749757" y="21359"/>
                </a:cubicBezTo>
                <a:cubicBezTo>
                  <a:pt x="688268" y="22283"/>
                  <a:pt x="678009" y="51675"/>
                  <a:pt x="674978" y="108344"/>
                </a:cubicBezTo>
                <a:cubicBezTo>
                  <a:pt x="670090" y="199677"/>
                  <a:pt x="675922" y="291172"/>
                  <a:pt x="677160" y="382516"/>
                </a:cubicBezTo>
                <a:cubicBezTo>
                  <a:pt x="678324" y="468792"/>
                  <a:pt x="681439" y="567449"/>
                  <a:pt x="652446" y="649837"/>
                </a:cubicBezTo>
                <a:cubicBezTo>
                  <a:pt x="639785" y="685909"/>
                  <a:pt x="597272" y="683031"/>
                  <a:pt x="574730" y="657923"/>
                </a:cubicBezTo>
                <a:cubicBezTo>
                  <a:pt x="556384" y="637477"/>
                  <a:pt x="540597" y="615408"/>
                  <a:pt x="526919" y="591611"/>
                </a:cubicBezTo>
                <a:cubicBezTo>
                  <a:pt x="504230" y="552200"/>
                  <a:pt x="487898" y="509599"/>
                  <a:pt x="475772" y="465838"/>
                </a:cubicBezTo>
                <a:cubicBezTo>
                  <a:pt x="447880" y="365409"/>
                  <a:pt x="443517" y="260781"/>
                  <a:pt x="432796" y="157624"/>
                </a:cubicBezTo>
                <a:cubicBezTo>
                  <a:pt x="426429" y="96681"/>
                  <a:pt x="429062" y="34192"/>
                  <a:pt x="355615" y="27416"/>
                </a:cubicBezTo>
                <a:cubicBezTo>
                  <a:pt x="250374" y="17858"/>
                  <a:pt x="143884" y="15603"/>
                  <a:pt x="38329" y="9697"/>
                </a:cubicBezTo>
                <a:cubicBezTo>
                  <a:pt x="33745" y="9386"/>
                  <a:pt x="30021" y="10320"/>
                  <a:pt x="26832" y="11877"/>
                </a:cubicBezTo>
                <a:cubicBezTo>
                  <a:pt x="24493" y="-4059"/>
                  <a:pt x="-378" y="-4210"/>
                  <a:pt x="10" y="12962"/>
                </a:cubicBezTo>
                <a:cubicBezTo>
                  <a:pt x="6619" y="314346"/>
                  <a:pt x="51703" y="642534"/>
                  <a:pt x="239412" y="889505"/>
                </a:cubicBezTo>
                <a:cubicBezTo>
                  <a:pt x="315671" y="989784"/>
                  <a:pt x="426345" y="1078959"/>
                  <a:pt x="559174" y="1073665"/>
                </a:cubicBezTo>
                <a:lnTo>
                  <a:pt x="559163" y="1073654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1752" y="522662"/>
            <a:ext cx="1321086" cy="1242373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236950" y="1071763"/>
            <a:ext cx="360883" cy="343098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981200" y="4635990"/>
            <a:ext cx="5372100" cy="887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An Introduction to the Building Blocks of Life for Grade 7 Learners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981200" y="2216480"/>
            <a:ext cx="5372100" cy="2279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Biology: Understanding Cell Structure and Function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1981200" y="10642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02379" y="676127"/>
            <a:ext cx="999831" cy="1012024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449831" y="1182504"/>
            <a:ext cx="4487170" cy="4492990"/>
          </a:xfrm>
          <a:custGeom>
            <a:avLst/>
            <a:gdLst/>
            <a:ahLst/>
            <a:cxnLst/>
            <a:rect l="l" t="t" r="r" b="b"/>
            <a:pathLst>
              <a:path w="4487170" h="4492990">
                <a:moveTo>
                  <a:pt x="0" y="2246495"/>
                </a:moveTo>
                <a:cubicBezTo>
                  <a:pt x="0" y="1005801"/>
                  <a:pt x="1004498" y="0"/>
                  <a:pt x="2243585" y="0"/>
                </a:cubicBezTo>
                <a:cubicBezTo>
                  <a:pt x="3482672" y="0"/>
                  <a:pt x="4487170" y="1005801"/>
                  <a:pt x="4487170" y="2246495"/>
                </a:cubicBezTo>
                <a:cubicBezTo>
                  <a:pt x="4487170" y="3487189"/>
                  <a:pt x="3482672" y="4492990"/>
                  <a:pt x="2243585" y="4492990"/>
                </a:cubicBezTo>
                <a:cubicBezTo>
                  <a:pt x="1004498" y="4492990"/>
                  <a:pt x="0" y="3487189"/>
                  <a:pt x="0" y="2246495"/>
                </a:cubicBezTo>
              </a:path>
            </a:pathLst>
          </a:custGeom>
          <a:blipFill>
            <a:blip r:embed="rId5"/>
            <a:srcRect/>
            <a:stretch>
              <a:fillRect l="-39128" r="-39128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04D2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41960" y="2247919"/>
            <a:ext cx="3657917" cy="34750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267200" y="2247919"/>
            <a:ext cx="3657917" cy="347502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092440" y="2247919"/>
            <a:ext cx="3657917" cy="3475021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93400" y="407006"/>
            <a:ext cx="1088605" cy="1232353"/>
          </a:xfrm>
          <a:custGeom>
            <a:avLst/>
            <a:gdLst/>
            <a:ahLst/>
            <a:cxnLst/>
            <a:rect l="l" t="t" r="r" b="b"/>
            <a:pathLst>
              <a:path w="1088605" h="1232353">
                <a:moveTo>
                  <a:pt x="407889" y="377162"/>
                </a:moveTo>
                <a:cubicBezTo>
                  <a:pt x="325340" y="326265"/>
                  <a:pt x="243967" y="281248"/>
                  <a:pt x="146461" y="267285"/>
                </a:cubicBezTo>
                <a:cubicBezTo>
                  <a:pt x="107445" y="261702"/>
                  <a:pt x="55203" y="261567"/>
                  <a:pt x="23601" y="288987"/>
                </a:cubicBezTo>
                <a:cubicBezTo>
                  <a:pt x="-16177" y="323505"/>
                  <a:pt x="2025" y="383595"/>
                  <a:pt x="24896" y="421982"/>
                </a:cubicBezTo>
                <a:cubicBezTo>
                  <a:pt x="61506" y="483427"/>
                  <a:pt x="120411" y="531218"/>
                  <a:pt x="180066" y="569175"/>
                </a:cubicBezTo>
                <a:cubicBezTo>
                  <a:pt x="206595" y="586058"/>
                  <a:pt x="235596" y="603693"/>
                  <a:pt x="265968" y="612455"/>
                </a:cubicBezTo>
                <a:lnTo>
                  <a:pt x="265968" y="619923"/>
                </a:lnTo>
                <a:cubicBezTo>
                  <a:pt x="239145" y="626294"/>
                  <a:pt x="214814" y="641785"/>
                  <a:pt x="191268" y="655797"/>
                </a:cubicBezTo>
                <a:cubicBezTo>
                  <a:pt x="127345" y="693827"/>
                  <a:pt x="63346" y="745869"/>
                  <a:pt x="24896" y="810395"/>
                </a:cubicBezTo>
                <a:cubicBezTo>
                  <a:pt x="2830" y="847440"/>
                  <a:pt x="-15654" y="905287"/>
                  <a:pt x="20172" y="940310"/>
                </a:cubicBezTo>
                <a:cubicBezTo>
                  <a:pt x="51339" y="970786"/>
                  <a:pt x="106204" y="970848"/>
                  <a:pt x="146450" y="965080"/>
                </a:cubicBezTo>
                <a:cubicBezTo>
                  <a:pt x="242465" y="951327"/>
                  <a:pt x="328084" y="909033"/>
                  <a:pt x="407878" y="855204"/>
                </a:cubicBezTo>
                <a:cubicBezTo>
                  <a:pt x="400607" y="879789"/>
                  <a:pt x="404145" y="908109"/>
                  <a:pt x="404145" y="933631"/>
                </a:cubicBezTo>
                <a:cubicBezTo>
                  <a:pt x="404145" y="1007757"/>
                  <a:pt x="414486" y="1086898"/>
                  <a:pt x="448244" y="1153975"/>
                </a:cubicBezTo>
                <a:cubicBezTo>
                  <a:pt x="467545" y="1192326"/>
                  <a:pt x="499256" y="1232945"/>
                  <a:pt x="546066" y="1232328"/>
                </a:cubicBezTo>
                <a:cubicBezTo>
                  <a:pt x="591733" y="1231737"/>
                  <a:pt x="619906" y="1190921"/>
                  <a:pt x="638510" y="1153975"/>
                </a:cubicBezTo>
                <a:cubicBezTo>
                  <a:pt x="672856" y="1085740"/>
                  <a:pt x="684253" y="1009346"/>
                  <a:pt x="684253" y="933631"/>
                </a:cubicBezTo>
                <a:cubicBezTo>
                  <a:pt x="684253" y="908109"/>
                  <a:pt x="687791" y="879789"/>
                  <a:pt x="680520" y="855204"/>
                </a:cubicBezTo>
                <a:cubicBezTo>
                  <a:pt x="763068" y="906100"/>
                  <a:pt x="844442" y="951118"/>
                  <a:pt x="941948" y="965080"/>
                </a:cubicBezTo>
                <a:cubicBezTo>
                  <a:pt x="980964" y="970663"/>
                  <a:pt x="1033206" y="970798"/>
                  <a:pt x="1064797" y="943379"/>
                </a:cubicBezTo>
                <a:cubicBezTo>
                  <a:pt x="1104575" y="908860"/>
                  <a:pt x="1086373" y="848771"/>
                  <a:pt x="1063502" y="810383"/>
                </a:cubicBezTo>
                <a:cubicBezTo>
                  <a:pt x="1025618" y="746806"/>
                  <a:pt x="963557" y="696575"/>
                  <a:pt x="900864" y="658754"/>
                </a:cubicBezTo>
                <a:cubicBezTo>
                  <a:pt x="876207" y="643880"/>
                  <a:pt x="850244" y="627921"/>
                  <a:pt x="822430" y="619911"/>
                </a:cubicBezTo>
                <a:lnTo>
                  <a:pt x="822430" y="612442"/>
                </a:lnTo>
                <a:cubicBezTo>
                  <a:pt x="849253" y="606071"/>
                  <a:pt x="873584" y="590580"/>
                  <a:pt x="897130" y="576569"/>
                </a:cubicBezTo>
                <a:cubicBezTo>
                  <a:pt x="961053" y="538538"/>
                  <a:pt x="1025052" y="486496"/>
                  <a:pt x="1063502" y="421970"/>
                </a:cubicBezTo>
                <a:cubicBezTo>
                  <a:pt x="1084534" y="386675"/>
                  <a:pt x="1103584" y="330591"/>
                  <a:pt x="1071394" y="295678"/>
                </a:cubicBezTo>
                <a:cubicBezTo>
                  <a:pt x="1040249" y="261912"/>
                  <a:pt x="984066" y="261247"/>
                  <a:pt x="941948" y="267273"/>
                </a:cubicBezTo>
                <a:cubicBezTo>
                  <a:pt x="845781" y="281038"/>
                  <a:pt x="760423" y="323246"/>
                  <a:pt x="680520" y="377149"/>
                </a:cubicBezTo>
                <a:cubicBezTo>
                  <a:pt x="686583" y="351689"/>
                  <a:pt x="684254" y="324750"/>
                  <a:pt x="684254" y="298722"/>
                </a:cubicBezTo>
                <a:cubicBezTo>
                  <a:pt x="684254" y="225447"/>
                  <a:pt x="673770" y="148991"/>
                  <a:pt x="641972" y="82112"/>
                </a:cubicBezTo>
                <a:cubicBezTo>
                  <a:pt x="624816" y="46016"/>
                  <a:pt x="593453" y="2403"/>
                  <a:pt x="549800" y="111"/>
                </a:cubicBezTo>
                <a:cubicBezTo>
                  <a:pt x="500225" y="-2489"/>
                  <a:pt x="470092" y="38228"/>
                  <a:pt x="449888" y="78378"/>
                </a:cubicBezTo>
                <a:cubicBezTo>
                  <a:pt x="415542" y="146613"/>
                  <a:pt x="404145" y="223007"/>
                  <a:pt x="404145" y="298722"/>
                </a:cubicBezTo>
                <a:cubicBezTo>
                  <a:pt x="404145" y="324244"/>
                  <a:pt x="400607" y="352564"/>
                  <a:pt x="407879" y="377149"/>
                </a:cubicBezTo>
                <a:lnTo>
                  <a:pt x="407889" y="377162"/>
                </a:lnTo>
              </a:path>
            </a:pathLst>
          </a:custGeom>
          <a:solidFill>
            <a:srgbClr val="C00000">
              <a:alpha val="44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92157" y="645176"/>
            <a:ext cx="148689" cy="98732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10262" y="662482"/>
            <a:ext cx="142678" cy="9820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50102" y="744644"/>
            <a:ext cx="133985" cy="103744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240877" y="893029"/>
            <a:ext cx="132184" cy="108562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80487" y="885301"/>
            <a:ext cx="149887" cy="120160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64749" y="1026811"/>
            <a:ext cx="138227" cy="105056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74993" y="1012857"/>
            <a:ext cx="114545" cy="104003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46027" y="1139921"/>
            <a:ext cx="119881" cy="111000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762000" y="3174999"/>
            <a:ext cx="3017520" cy="2177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cytoplasm is a gel-like substance filling the cell.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holds organelles in place and facilitates cellular processes.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760543" y="2667321"/>
            <a:ext cx="30204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2B0317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Overview of Cytoplasm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587240" y="3175000"/>
            <a:ext cx="3017520" cy="2177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Mitochondria are known as the 'powerhouse' of the cell.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produce energy required for cellular functions.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585783" y="2667321"/>
            <a:ext cx="30204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2B0317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Key Organelle: Mitochondria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412480" y="3175000"/>
            <a:ext cx="3017520" cy="2177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Ribosomes are tiny structures within the cell.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are responsible for building proteins essential for life.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8411023" y="2667321"/>
            <a:ext cx="30204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2B0317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Key Organelle: Ribosomes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10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685800" y="460144"/>
            <a:ext cx="1082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Cytoplasm and Organelles</a:t>
            </a:r>
            <a:endParaRPr lang="en-US" sz="2800" dirty="0"/>
          </a:p>
        </p:txBody>
      </p:sp>
      <p:sp>
        <p:nvSpPr>
          <p:cNvPr id="26" name="Text 24"/>
          <p:cNvSpPr/>
          <p:nvPr/>
        </p:nvSpPr>
        <p:spPr>
          <a:xfrm>
            <a:off x="113958" y="5983160"/>
            <a:ext cx="518205" cy="896190"/>
          </a:xfrm>
          <a:prstGeom prst="rect">
            <a:avLst/>
          </a:pr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4E00A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294122" y="2598633"/>
            <a:ext cx="5212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Animal cells lack a cell wall, resulting in a flexible and dynamic cell membrane.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do not contain chloroplasts, as they do not perform photosynthesis.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Vacuoles in animal cells are small or may be absent, reflecting their different storage needs.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Animal cells are usually round or irregular in shape, allowing diverse tissue formation.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85800" y="2598633"/>
            <a:ext cx="5212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Plant cells have a rigid cell wall that provides structural support and protection.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contain chloroplasts, which are essential for photosynthesis and energy production.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 large central vacuole is present, which helps maintain cell turgor and stores nutrients.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Plant cells are typically rectangular in shape, aiding in their structural arrangement.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11160387" y="1333287"/>
            <a:ext cx="192437" cy="1459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1366580" y="1114352"/>
            <a:ext cx="214165" cy="1827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047519" y="1040244"/>
            <a:ext cx="193558" cy="19459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1347288" y="855895"/>
            <a:ext cx="233423" cy="1770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1155971" y="708200"/>
            <a:ext cx="161706" cy="11458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590452" y="573069"/>
            <a:ext cx="191836" cy="190266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1752197" y="811778"/>
            <a:ext cx="212684" cy="16228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1688306" y="1089324"/>
            <a:ext cx="199699" cy="16932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1557668" y="1354774"/>
            <a:ext cx="216907" cy="182628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11</a:t>
            </a:r>
            <a:endParaRPr lang="en-US" sz="650" dirty="0"/>
          </a:p>
        </p:txBody>
      </p:sp>
      <p:sp>
        <p:nvSpPr>
          <p:cNvPr id="17" name="Text 1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  <p:sp>
        <p:nvSpPr>
          <p:cNvPr id="18" name="Text 16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---Plant vs. Animal Cells---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396622" y="6060034"/>
            <a:ext cx="252747" cy="239932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9369" y="5799167"/>
            <a:ext cx="192460" cy="182698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294122" y="1871457"/>
            <a:ext cx="5212078" cy="589949"/>
          </a:xfrm>
          <a:custGeom>
            <a:avLst/>
            <a:gdLst/>
            <a:ahLst/>
            <a:cxnLst/>
            <a:rect l="l" t="t" r="r" b="b"/>
            <a:pathLst>
              <a:path w="5212078" h="589949">
                <a:moveTo>
                  <a:pt x="106170" y="589949"/>
                </a:moveTo>
                <a:cubicBezTo>
                  <a:pt x="47534" y="589949"/>
                  <a:pt x="0" y="542405"/>
                  <a:pt x="0" y="483758"/>
                </a:cubicBezTo>
                <a:lnTo>
                  <a:pt x="0" y="106191"/>
                </a:lnTo>
                <a:cubicBezTo>
                  <a:pt x="0" y="47544"/>
                  <a:pt x="47534" y="0"/>
                  <a:pt x="106170" y="0"/>
                </a:cubicBezTo>
                <a:lnTo>
                  <a:pt x="5105856" y="0"/>
                </a:lnTo>
                <a:cubicBezTo>
                  <a:pt x="5164492" y="0"/>
                  <a:pt x="5212026" y="47544"/>
                  <a:pt x="5212026" y="106191"/>
                </a:cubicBezTo>
                <a:lnTo>
                  <a:pt x="5212026" y="483758"/>
                </a:lnTo>
                <a:cubicBezTo>
                  <a:pt x="5212026" y="542405"/>
                  <a:pt x="5164492" y="589949"/>
                  <a:pt x="5105856" y="589949"/>
                </a:cubicBezTo>
                <a:lnTo>
                  <a:pt x="106170" y="589949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294122" y="2008617"/>
            <a:ext cx="5212078" cy="31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Animal Cells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85794" y="1871457"/>
            <a:ext cx="5212080" cy="589949"/>
          </a:xfrm>
          <a:custGeom>
            <a:avLst/>
            <a:gdLst/>
            <a:ahLst/>
            <a:cxnLst/>
            <a:rect l="l" t="t" r="r" b="b"/>
            <a:pathLst>
              <a:path w="5212080" h="589949">
                <a:moveTo>
                  <a:pt x="106170" y="589949"/>
                </a:moveTo>
                <a:cubicBezTo>
                  <a:pt x="47534" y="589949"/>
                  <a:pt x="0" y="542405"/>
                  <a:pt x="0" y="483758"/>
                </a:cubicBezTo>
                <a:lnTo>
                  <a:pt x="0" y="106191"/>
                </a:lnTo>
                <a:cubicBezTo>
                  <a:pt x="0" y="47544"/>
                  <a:pt x="47534" y="0"/>
                  <a:pt x="106170" y="0"/>
                </a:cubicBezTo>
                <a:lnTo>
                  <a:pt x="5105858" y="0"/>
                </a:lnTo>
                <a:cubicBezTo>
                  <a:pt x="5164494" y="0"/>
                  <a:pt x="5212028" y="47544"/>
                  <a:pt x="5212028" y="106191"/>
                </a:cubicBezTo>
                <a:lnTo>
                  <a:pt x="5212028" y="483758"/>
                </a:lnTo>
                <a:cubicBezTo>
                  <a:pt x="5212028" y="542405"/>
                  <a:pt x="5164494" y="589949"/>
                  <a:pt x="5105858" y="589949"/>
                </a:cubicBezTo>
                <a:lnTo>
                  <a:pt x="106170" y="589949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685794" y="2008617"/>
            <a:ext cx="5212080" cy="31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Plant Cells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85800" y="1668857"/>
            <a:ext cx="2560542" cy="219456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032049"/>
            <a:ext cx="2560542" cy="219456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1663380"/>
            <a:ext cx="2560542" cy="2103302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29000" y="1663380"/>
            <a:ext cx="2560542" cy="2103302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172200" y="1663380"/>
            <a:ext cx="2560542" cy="2103302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0" y="3886872"/>
            <a:ext cx="2560542" cy="2103302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429000" y="3886872"/>
            <a:ext cx="2560542" cy="2103302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985829" y="1023169"/>
            <a:ext cx="338292" cy="296480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445547" y="1080779"/>
            <a:ext cx="255065" cy="236712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286250" y="633178"/>
            <a:ext cx="318590" cy="295654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637898" y="362111"/>
            <a:ext cx="195575" cy="181495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647762" y="1342106"/>
            <a:ext cx="255334" cy="236956"/>
          </a:xfrm>
          <a:prstGeom prst="rect">
            <a:avLst/>
          </a:pr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0874162" y="995889"/>
            <a:ext cx="321726" cy="298565"/>
          </a:xfrm>
          <a:prstGeom prst="rect">
            <a:avLst/>
          </a:pr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0694931" y="683625"/>
            <a:ext cx="277083" cy="257138"/>
          </a:xfrm>
          <a:prstGeom prst="rect">
            <a:avLst/>
          </a:prstGeom>
          <a:blipFill>
            <a:blip r:embed="rId1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209373" y="1397664"/>
            <a:ext cx="257177" cy="236196"/>
          </a:xfrm>
          <a:prstGeom prst="rect">
            <a:avLst/>
          </a:prstGeom>
          <a:blipFill>
            <a:blip r:embed="rId1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9144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Cells and their parts collaborate to sustain life.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slide summarizes key functions performed by various cell components.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9144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Overview of Cellular Functions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6576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96"/>
              </a:spcBef>
              <a:buNone/>
            </a:pPr>
            <a:r>
              <a:rPr lang="en-US" sz="1196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nucleus is responsible for controlling cell activities.</a:t>
            </a:r>
            <a:endParaRPr lang="en-US" sz="1196" dirty="0"/>
          </a:p>
          <a:p>
            <a:pPr algn="l" marL="0" indent="0">
              <a:lnSpc>
                <a:spcPct val="100000"/>
              </a:lnSpc>
              <a:spcBef>
                <a:spcPts val="1196"/>
              </a:spcBef>
              <a:buNone/>
            </a:pPr>
            <a:r>
              <a:rPr lang="en-US" sz="1196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acts as the command center, managing genetic information and cellular operations.</a:t>
            </a:r>
            <a:endParaRPr lang="en-US" sz="1196" dirty="0"/>
          </a:p>
        </p:txBody>
      </p:sp>
      <p:sp>
        <p:nvSpPr>
          <p:cNvPr id="22" name="Text 20"/>
          <p:cNvSpPr/>
          <p:nvPr/>
        </p:nvSpPr>
        <p:spPr>
          <a:xfrm>
            <a:off x="36576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Nucleus: The Control Center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008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cell membrane protects the cell and regulates the entry and exit of substances.</a:t>
            </a:r>
            <a:endParaRPr lang="en-US" sz="1141" dirty="0"/>
          </a:p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ensures the cell's internal environment remains stable and functional.</a:t>
            </a:r>
            <a:endParaRPr lang="en-US" sz="1141" dirty="0"/>
          </a:p>
        </p:txBody>
      </p:sp>
      <p:sp>
        <p:nvSpPr>
          <p:cNvPr id="24" name="Text 22"/>
          <p:cNvSpPr/>
          <p:nvPr/>
        </p:nvSpPr>
        <p:spPr>
          <a:xfrm>
            <a:off x="64008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Cell Membrane: Gatekeeper of the Cell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9144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Mitochondria are the powerhouses of the cell, producing energy.</a:t>
            </a:r>
            <a:endParaRPr lang="en-US" sz="1141" dirty="0"/>
          </a:p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convert nutrients into usable energy through cellular respiration.</a:t>
            </a:r>
            <a:endParaRPr lang="en-US" sz="1141" dirty="0"/>
          </a:p>
        </p:txBody>
      </p:sp>
      <p:sp>
        <p:nvSpPr>
          <p:cNvPr id="26" name="Text 24"/>
          <p:cNvSpPr/>
          <p:nvPr/>
        </p:nvSpPr>
        <p:spPr>
          <a:xfrm>
            <a:off x="9144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Mitochondria: Energy Producers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Ribosomes are essential for protein synthesis, aiding in cell function.</a:t>
            </a:r>
            <a:endParaRPr lang="en-US" sz="1141" dirty="0"/>
          </a:p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cytoplasm and other structures provide support and maintain the cell's shape.</a:t>
            </a:r>
            <a:endParaRPr lang="en-US" sz="1141" dirty="0"/>
          </a:p>
        </p:txBody>
      </p:sp>
      <p:sp>
        <p:nvSpPr>
          <p:cNvPr id="28" name="Text 26"/>
          <p:cNvSpPr/>
          <p:nvPr/>
        </p:nvSpPr>
        <p:spPr>
          <a:xfrm>
            <a:off x="36576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Ribosomes and Cytoplasm: Building and Supporting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-370768" y="6238726"/>
            <a:ext cx="1001955" cy="777875"/>
          </a:xfrm>
          <a:custGeom>
            <a:avLst/>
            <a:gdLst/>
            <a:ahLst/>
            <a:cxnLst/>
            <a:rect l="l" t="t" r="r" b="b"/>
            <a:pathLst>
              <a:path w="1001955" h="777875">
                <a:moveTo>
                  <a:pt x="486800" y="148"/>
                </a:moveTo>
                <a:cubicBezTo>
                  <a:pt x="-62773" y="10532"/>
                  <a:pt x="-12935" y="557651"/>
                  <a:pt x="15841" y="728013"/>
                </a:cubicBezTo>
                <a:cubicBezTo>
                  <a:pt x="20750" y="757098"/>
                  <a:pt x="46721" y="777875"/>
                  <a:pt x="76199" y="777875"/>
                </a:cubicBezTo>
                <a:lnTo>
                  <a:pt x="935295" y="761252"/>
                </a:lnTo>
                <a:cubicBezTo>
                  <a:pt x="965474" y="760560"/>
                  <a:pt x="990743" y="738398"/>
                  <a:pt x="994250" y="708621"/>
                </a:cubicBezTo>
                <a:cubicBezTo>
                  <a:pt x="1014609" y="536174"/>
                  <a:pt x="1034959" y="-10245"/>
                  <a:pt x="486790" y="148"/>
                </a:cubicBezTo>
                <a:lnTo>
                  <a:pt x="486800" y="148"/>
                </a:lnTo>
                <a:moveTo>
                  <a:pt x="822996" y="653220"/>
                </a:moveTo>
                <a:lnTo>
                  <a:pt x="202535" y="664990"/>
                </a:lnTo>
                <a:cubicBezTo>
                  <a:pt x="172356" y="665682"/>
                  <a:pt x="146386" y="644213"/>
                  <a:pt x="142177" y="615128"/>
                </a:cubicBezTo>
                <a:cubicBezTo>
                  <a:pt x="119714" y="478004"/>
                  <a:pt x="97260" y="111648"/>
                  <a:pt x="495226" y="104025"/>
                </a:cubicBezTo>
                <a:cubicBezTo>
                  <a:pt x="891790" y="96410"/>
                  <a:pt x="895297" y="460689"/>
                  <a:pt x="881961" y="599197"/>
                </a:cubicBezTo>
                <a:cubicBezTo>
                  <a:pt x="879155" y="629667"/>
                  <a:pt x="853886" y="652521"/>
                  <a:pt x="823006" y="653213"/>
                </a:cubicBezTo>
                <a:lnTo>
                  <a:pt x="822996" y="653220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12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  <p:sp>
        <p:nvSpPr>
          <p:cNvPr id="33" name="Text 31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Cell Functions Summary</a:t>
            </a:r>
            <a:endParaRPr lang="en-US" sz="2800" dirty="0"/>
          </a:p>
        </p:txBody>
      </p:sp>
      <p:sp>
        <p:nvSpPr>
          <p:cNvPr id="34" name="Text 32"/>
          <p:cNvSpPr/>
          <p:nvPr/>
        </p:nvSpPr>
        <p:spPr>
          <a:xfrm>
            <a:off x="8913404" y="1663380"/>
            <a:ext cx="2743200" cy="4071383"/>
          </a:xfrm>
          <a:custGeom>
            <a:avLst/>
            <a:gdLst/>
            <a:ahLst/>
            <a:cxnLst/>
            <a:rect l="l" t="t" r="r" b="b"/>
            <a:pathLst>
              <a:path w="2743200" h="4071383">
                <a:moveTo>
                  <a:pt x="493776" y="4071383"/>
                </a:moveTo>
                <a:cubicBezTo>
                  <a:pt x="221074" y="4071383"/>
                  <a:pt x="0" y="3850307"/>
                  <a:pt x="0" y="3577606"/>
                </a:cubicBezTo>
                <a:lnTo>
                  <a:pt x="0" y="493777"/>
                </a:lnTo>
                <a:cubicBezTo>
                  <a:pt x="0" y="221076"/>
                  <a:pt x="221074" y="0"/>
                  <a:pt x="493776" y="0"/>
                </a:cubicBezTo>
                <a:lnTo>
                  <a:pt x="2249424" y="0"/>
                </a:lnTo>
                <a:cubicBezTo>
                  <a:pt x="2522126" y="0"/>
                  <a:pt x="2743200" y="221076"/>
                  <a:pt x="2743200" y="493777"/>
                </a:cubicBezTo>
                <a:lnTo>
                  <a:pt x="2743200" y="3577606"/>
                </a:lnTo>
                <a:cubicBezTo>
                  <a:pt x="2743200" y="3850307"/>
                  <a:pt x="2522126" y="4071383"/>
                  <a:pt x="2249424" y="4071383"/>
                </a:cubicBezTo>
                <a:lnTo>
                  <a:pt x="493776" y="4071383"/>
                </a:lnTo>
              </a:path>
            </a:pathLst>
          </a:custGeom>
          <a:blipFill>
            <a:blip r:embed="rId16"/>
            <a:srcRect/>
            <a:stretch>
              <a:fillRect l="-81926" r="-81926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13</a:t>
            </a:r>
            <a:endParaRPr lang="en-US" sz="650" dirty="0"/>
          </a:p>
        </p:txBody>
      </p:sp>
      <p:sp>
        <p:nvSpPr>
          <p:cNvPr id="6" name="Text 4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8488680" y="3700802"/>
            <a:ext cx="301752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What part of the cell controls its activities?</a:t>
            </a:r>
            <a:endParaRPr lang="en-US" sz="14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Name one difference between plant and animal cells.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488680" y="3148371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587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Sample Questions for Exploration</a:t>
            </a:r>
            <a:endParaRPr lang="en-US" sz="1587" dirty="0"/>
          </a:p>
        </p:txBody>
      </p:sp>
      <p:sp>
        <p:nvSpPr>
          <p:cNvPr id="9" name="Text 7"/>
          <p:cNvSpPr/>
          <p:nvPr/>
        </p:nvSpPr>
        <p:spPr>
          <a:xfrm>
            <a:off x="685800" y="3700802"/>
            <a:ext cx="301752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Let’s test your knowledge!</a:t>
            </a:r>
            <a:endParaRPr lang="en-US" sz="14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Answer the questions below about cell structures and functions.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85800" y="3148371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Knowledge Testing Activity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85800" y="2008876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75800" y="2055676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01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8488680" y="2008876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578680" y="2055676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03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587240" y="3700802"/>
            <a:ext cx="301752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Discuss your answers with a partner or group.</a:t>
            </a:r>
            <a:endParaRPr lang="en-US" sz="14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Engage in meaningful conversations to deepen understanding.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587240" y="3148371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Collaborative Discussion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87240" y="2008876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677240" y="2055676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02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85799" y="460144"/>
            <a:ext cx="10820401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Interactive Activity Placeholder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1" y="1755846"/>
            <a:ext cx="3931920" cy="210312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781186" y="1755846"/>
            <a:ext cx="3931920" cy="2103120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1" y="4040906"/>
            <a:ext cx="3931920" cy="21031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781186" y="4040906"/>
            <a:ext cx="3931920" cy="210312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85800" y="458221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Thank You &amp; Questions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032646" y="5024744"/>
            <a:ext cx="3429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We welcome your questions and feedback.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Please feel free to ask and share your thoughts during the Q&amp;A session.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032646" y="4659417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Invitation for Interaction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37261" y="5020880"/>
            <a:ext cx="3429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Organization: [Company Name]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We are proud to represent our company and its values.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37261" y="4655553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Organization Details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32646" y="2768110"/>
            <a:ext cx="3429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Presenter: [Your Name]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Contact: [Your Email or Contact Info]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32646" y="2402783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Presenter Information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37261" y="2765419"/>
            <a:ext cx="3429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Thank you for your attention!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We appreciate your engagement and interest in the presentation.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658983" y="4253023"/>
            <a:ext cx="176327" cy="274320"/>
          </a:xfrm>
          <a:custGeom>
            <a:avLst/>
            <a:gdLst/>
            <a:ahLst/>
            <a:cxnLst/>
            <a:rect l="l" t="t" r="r" b="b"/>
            <a:pathLst>
              <a:path w="176327" h="274320">
                <a:moveTo>
                  <a:pt x="29397" y="78335"/>
                </a:moveTo>
                <a:cubicBezTo>
                  <a:pt x="29397" y="51265"/>
                  <a:pt x="51323" y="29339"/>
                  <a:pt x="78393" y="29339"/>
                </a:cubicBezTo>
                <a:lnTo>
                  <a:pt x="97992" y="29339"/>
                </a:lnTo>
                <a:cubicBezTo>
                  <a:pt x="125063" y="29339"/>
                  <a:pt x="146988" y="51265"/>
                  <a:pt x="146988" y="78335"/>
                </a:cubicBezTo>
                <a:lnTo>
                  <a:pt x="146988" y="81152"/>
                </a:lnTo>
                <a:cubicBezTo>
                  <a:pt x="146988" y="95913"/>
                  <a:pt x="139638" y="109692"/>
                  <a:pt x="127327" y="117840"/>
                </a:cubicBezTo>
                <a:lnTo>
                  <a:pt x="95296" y="139215"/>
                </a:lnTo>
                <a:cubicBezTo>
                  <a:pt x="81699" y="148278"/>
                  <a:pt x="73493" y="163591"/>
                  <a:pt x="73493" y="180003"/>
                </a:cubicBezTo>
                <a:lnTo>
                  <a:pt x="73493" y="181230"/>
                </a:lnTo>
                <a:cubicBezTo>
                  <a:pt x="73493" y="189374"/>
                  <a:pt x="80047" y="195928"/>
                  <a:pt x="88191" y="195928"/>
                </a:cubicBezTo>
                <a:cubicBezTo>
                  <a:pt x="96338" y="195928"/>
                  <a:pt x="102890" y="189374"/>
                  <a:pt x="102890" y="181230"/>
                </a:cubicBezTo>
                <a:lnTo>
                  <a:pt x="102890" y="180003"/>
                </a:lnTo>
                <a:cubicBezTo>
                  <a:pt x="102890" y="173450"/>
                  <a:pt x="106136" y="167324"/>
                  <a:pt x="111586" y="163712"/>
                </a:cubicBezTo>
                <a:lnTo>
                  <a:pt x="143618" y="142336"/>
                </a:lnTo>
                <a:cubicBezTo>
                  <a:pt x="164074" y="128678"/>
                  <a:pt x="176323" y="105772"/>
                  <a:pt x="176323" y="81212"/>
                </a:cubicBezTo>
                <a:lnTo>
                  <a:pt x="176323" y="78395"/>
                </a:lnTo>
                <a:cubicBezTo>
                  <a:pt x="176323" y="35094"/>
                  <a:pt x="141229" y="0"/>
                  <a:pt x="97928" y="0"/>
                </a:cubicBezTo>
                <a:lnTo>
                  <a:pt x="78329" y="0"/>
                </a:lnTo>
                <a:cubicBezTo>
                  <a:pt x="35091" y="-60"/>
                  <a:pt x="-4" y="35033"/>
                  <a:pt x="-4" y="78332"/>
                </a:cubicBezTo>
                <a:cubicBezTo>
                  <a:pt x="-4" y="86477"/>
                  <a:pt x="6550" y="93030"/>
                  <a:pt x="14695" y="93030"/>
                </a:cubicBezTo>
                <a:cubicBezTo>
                  <a:pt x="22841" y="93030"/>
                  <a:pt x="29393" y="86477"/>
                  <a:pt x="29393" y="78332"/>
                </a:cubicBezTo>
                <a:lnTo>
                  <a:pt x="29397" y="78335"/>
                </a:lnTo>
                <a:moveTo>
                  <a:pt x="88193" y="274320"/>
                </a:moveTo>
                <a:cubicBezTo>
                  <a:pt x="99018" y="274320"/>
                  <a:pt x="107792" y="265545"/>
                  <a:pt x="107792" y="254723"/>
                </a:cubicBezTo>
                <a:cubicBezTo>
                  <a:pt x="107792" y="243898"/>
                  <a:pt x="99018" y="235125"/>
                  <a:pt x="88193" y="235125"/>
                </a:cubicBezTo>
                <a:cubicBezTo>
                  <a:pt x="77369" y="235125"/>
                  <a:pt x="68595" y="243901"/>
                  <a:pt x="68595" y="254723"/>
                </a:cubicBezTo>
                <a:cubicBezTo>
                  <a:pt x="68595" y="265547"/>
                  <a:pt x="77369" y="274320"/>
                  <a:pt x="88193" y="274320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937261" y="2397519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Acknowledgment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2514601" y="2045611"/>
            <a:ext cx="274320" cy="165347"/>
          </a:xfrm>
          <a:custGeom>
            <a:avLst/>
            <a:gdLst/>
            <a:ahLst/>
            <a:cxnLst/>
            <a:rect l="l" t="t" r="r" b="b"/>
            <a:pathLst>
              <a:path w="274320" h="165347">
                <a:moveTo>
                  <a:pt x="116671" y="258"/>
                </a:moveTo>
                <a:lnTo>
                  <a:pt x="94769" y="22161"/>
                </a:lnTo>
                <a:cubicBezTo>
                  <a:pt x="88210" y="23962"/>
                  <a:pt x="82126" y="27262"/>
                  <a:pt x="76982" y="31806"/>
                </a:cubicBezTo>
                <a:lnTo>
                  <a:pt x="65582" y="41965"/>
                </a:lnTo>
                <a:cubicBezTo>
                  <a:pt x="61209" y="45866"/>
                  <a:pt x="55509" y="48008"/>
                  <a:pt x="49636" y="48008"/>
                </a:cubicBezTo>
                <a:lnTo>
                  <a:pt x="41148" y="48008"/>
                </a:lnTo>
                <a:lnTo>
                  <a:pt x="41148" y="102872"/>
                </a:lnTo>
                <a:cubicBezTo>
                  <a:pt x="49891" y="103130"/>
                  <a:pt x="58208" y="106687"/>
                  <a:pt x="64421" y="112902"/>
                </a:cubicBezTo>
                <a:lnTo>
                  <a:pt x="79679" y="128160"/>
                </a:lnTo>
                <a:lnTo>
                  <a:pt x="82680" y="131161"/>
                </a:lnTo>
                <a:lnTo>
                  <a:pt x="82680" y="131161"/>
                </a:lnTo>
                <a:lnTo>
                  <a:pt x="94254" y="142734"/>
                </a:lnTo>
                <a:cubicBezTo>
                  <a:pt x="96912" y="145391"/>
                  <a:pt x="101284" y="145391"/>
                  <a:pt x="103940" y="142734"/>
                </a:cubicBezTo>
                <a:cubicBezTo>
                  <a:pt x="104670" y="142005"/>
                  <a:pt x="105226" y="141148"/>
                  <a:pt x="105525" y="140247"/>
                </a:cubicBezTo>
                <a:cubicBezTo>
                  <a:pt x="106727" y="136947"/>
                  <a:pt x="109511" y="134460"/>
                  <a:pt x="112940" y="133690"/>
                </a:cubicBezTo>
                <a:cubicBezTo>
                  <a:pt x="116369" y="132917"/>
                  <a:pt x="119968" y="133948"/>
                  <a:pt x="122456" y="136476"/>
                </a:cubicBezTo>
                <a:lnTo>
                  <a:pt x="127087" y="141019"/>
                </a:lnTo>
                <a:cubicBezTo>
                  <a:pt x="132060" y="145991"/>
                  <a:pt x="140117" y="145991"/>
                  <a:pt x="145047" y="141019"/>
                </a:cubicBezTo>
                <a:cubicBezTo>
                  <a:pt x="147362" y="138705"/>
                  <a:pt x="148605" y="135748"/>
                  <a:pt x="148734" y="132704"/>
                </a:cubicBezTo>
                <a:cubicBezTo>
                  <a:pt x="148904" y="128933"/>
                  <a:pt x="151134" y="125589"/>
                  <a:pt x="154563" y="123961"/>
                </a:cubicBezTo>
                <a:cubicBezTo>
                  <a:pt x="157992" y="122332"/>
                  <a:pt x="161978" y="122674"/>
                  <a:pt x="165020" y="124860"/>
                </a:cubicBezTo>
                <a:cubicBezTo>
                  <a:pt x="169050" y="127732"/>
                  <a:pt x="174665" y="127347"/>
                  <a:pt x="178264" y="123746"/>
                </a:cubicBezTo>
                <a:cubicBezTo>
                  <a:pt x="182294" y="119716"/>
                  <a:pt x="182294" y="113201"/>
                  <a:pt x="178264" y="109215"/>
                </a:cubicBezTo>
                <a:lnTo>
                  <a:pt x="145774" y="76726"/>
                </a:lnTo>
                <a:lnTo>
                  <a:pt x="130428" y="90871"/>
                </a:lnTo>
                <a:cubicBezTo>
                  <a:pt x="118726" y="101673"/>
                  <a:pt x="100769" y="101844"/>
                  <a:pt x="88852" y="91257"/>
                </a:cubicBezTo>
                <a:cubicBezTo>
                  <a:pt x="75265" y="79170"/>
                  <a:pt x="74963" y="58081"/>
                  <a:pt x="88166" y="45608"/>
                </a:cubicBezTo>
                <a:lnTo>
                  <a:pt x="118213" y="17232"/>
                </a:lnTo>
                <a:cubicBezTo>
                  <a:pt x="129956" y="6174"/>
                  <a:pt x="145472" y="2"/>
                  <a:pt x="161632" y="2"/>
                </a:cubicBezTo>
                <a:cubicBezTo>
                  <a:pt x="177106" y="2"/>
                  <a:pt x="192065" y="5703"/>
                  <a:pt x="203595" y="15946"/>
                </a:cubicBezTo>
                <a:lnTo>
                  <a:pt x="216496" y="27433"/>
                </a:lnTo>
                <a:lnTo>
                  <a:pt x="233169" y="27433"/>
                </a:lnTo>
                <a:lnTo>
                  <a:pt x="250314" y="27433"/>
                </a:lnTo>
                <a:lnTo>
                  <a:pt x="267459" y="27433"/>
                </a:lnTo>
                <a:cubicBezTo>
                  <a:pt x="271231" y="27433"/>
                  <a:pt x="274317" y="30518"/>
                  <a:pt x="274317" y="34291"/>
                </a:cubicBezTo>
                <a:lnTo>
                  <a:pt x="274317" y="123445"/>
                </a:lnTo>
                <a:cubicBezTo>
                  <a:pt x="274317" y="131031"/>
                  <a:pt x="268189" y="137160"/>
                  <a:pt x="260601" y="137160"/>
                </a:cubicBezTo>
                <a:lnTo>
                  <a:pt x="246885" y="137160"/>
                </a:lnTo>
                <a:cubicBezTo>
                  <a:pt x="241827" y="137160"/>
                  <a:pt x="237369" y="134417"/>
                  <a:pt x="235013" y="130302"/>
                </a:cubicBezTo>
                <a:lnTo>
                  <a:pt x="198621" y="130302"/>
                </a:lnTo>
                <a:cubicBezTo>
                  <a:pt x="197165" y="133174"/>
                  <a:pt x="195236" y="135917"/>
                  <a:pt x="192836" y="138318"/>
                </a:cubicBezTo>
                <a:cubicBezTo>
                  <a:pt x="185506" y="145648"/>
                  <a:pt x="175348" y="148520"/>
                  <a:pt x="165832" y="146932"/>
                </a:cubicBezTo>
                <a:cubicBezTo>
                  <a:pt x="164290" y="150061"/>
                  <a:pt x="162189" y="152976"/>
                  <a:pt x="159575" y="155590"/>
                </a:cubicBezTo>
                <a:cubicBezTo>
                  <a:pt x="147872" y="167292"/>
                  <a:pt x="129572" y="168449"/>
                  <a:pt x="116542" y="159062"/>
                </a:cubicBezTo>
                <a:cubicBezTo>
                  <a:pt x="105783" y="167978"/>
                  <a:pt x="89752" y="167420"/>
                  <a:pt x="79682" y="157305"/>
                </a:cubicBezTo>
                <a:lnTo>
                  <a:pt x="68152" y="145732"/>
                </a:lnTo>
                <a:lnTo>
                  <a:pt x="65151" y="142731"/>
                </a:lnTo>
                <a:lnTo>
                  <a:pt x="49891" y="127473"/>
                </a:lnTo>
                <a:cubicBezTo>
                  <a:pt x="47534" y="125115"/>
                  <a:pt x="44448" y="123744"/>
                  <a:pt x="41148" y="123486"/>
                </a:cubicBezTo>
                <a:cubicBezTo>
                  <a:pt x="41148" y="131029"/>
                  <a:pt x="34976" y="137159"/>
                  <a:pt x="27432" y="137159"/>
                </a:cubicBezTo>
                <a:lnTo>
                  <a:pt x="13716" y="137159"/>
                </a:lnTo>
                <a:cubicBezTo>
                  <a:pt x="6128" y="137159"/>
                  <a:pt x="0" y="131029"/>
                  <a:pt x="0" y="123443"/>
                </a:cubicBezTo>
                <a:lnTo>
                  <a:pt x="0" y="34290"/>
                </a:lnTo>
                <a:cubicBezTo>
                  <a:pt x="0" y="30518"/>
                  <a:pt x="3086" y="27431"/>
                  <a:pt x="6858" y="27431"/>
                </a:cubicBezTo>
                <a:lnTo>
                  <a:pt x="24003" y="27431"/>
                </a:lnTo>
                <a:lnTo>
                  <a:pt x="41148" y="27431"/>
                </a:lnTo>
                <a:lnTo>
                  <a:pt x="49635" y="27431"/>
                </a:lnTo>
                <a:cubicBezTo>
                  <a:pt x="50494" y="27431"/>
                  <a:pt x="51306" y="27132"/>
                  <a:pt x="51907" y="26575"/>
                </a:cubicBezTo>
                <a:lnTo>
                  <a:pt x="63266" y="16459"/>
                </a:lnTo>
                <a:cubicBezTo>
                  <a:pt x="75224" y="5871"/>
                  <a:pt x="90613" y="0"/>
                  <a:pt x="106601" y="0"/>
                </a:cubicBezTo>
                <a:lnTo>
                  <a:pt x="111014" y="0"/>
                </a:lnTo>
                <a:cubicBezTo>
                  <a:pt x="112899" y="0"/>
                  <a:pt x="114830" y="86"/>
                  <a:pt x="116671" y="258"/>
                </a:cubicBezTo>
                <a:lnTo>
                  <a:pt x="116671" y="258"/>
                </a:lnTo>
                <a:moveTo>
                  <a:pt x="233172" y="109728"/>
                </a:moveTo>
                <a:lnTo>
                  <a:pt x="233172" y="48005"/>
                </a:lnTo>
                <a:lnTo>
                  <a:pt x="212598" y="48005"/>
                </a:lnTo>
                <a:cubicBezTo>
                  <a:pt x="210069" y="48005"/>
                  <a:pt x="207625" y="47063"/>
                  <a:pt x="205784" y="45391"/>
                </a:cubicBezTo>
                <a:lnTo>
                  <a:pt x="189967" y="31332"/>
                </a:lnTo>
                <a:cubicBezTo>
                  <a:pt x="182165" y="24389"/>
                  <a:pt x="172092" y="20572"/>
                  <a:pt x="161635" y="20572"/>
                </a:cubicBezTo>
                <a:cubicBezTo>
                  <a:pt x="150747" y="20572"/>
                  <a:pt x="140290" y="24731"/>
                  <a:pt x="132359" y="32188"/>
                </a:cubicBezTo>
                <a:lnTo>
                  <a:pt x="102313" y="60563"/>
                </a:lnTo>
                <a:cubicBezTo>
                  <a:pt x="97899" y="64763"/>
                  <a:pt x="97984" y="71837"/>
                  <a:pt x="102527" y="75865"/>
                </a:cubicBezTo>
                <a:cubicBezTo>
                  <a:pt x="106513" y="79423"/>
                  <a:pt x="112556" y="79337"/>
                  <a:pt x="116457" y="75736"/>
                </a:cubicBezTo>
                <a:lnTo>
                  <a:pt x="147274" y="47274"/>
                </a:lnTo>
                <a:cubicBezTo>
                  <a:pt x="151433" y="43417"/>
                  <a:pt x="157948" y="43673"/>
                  <a:pt x="161805" y="47875"/>
                </a:cubicBezTo>
                <a:cubicBezTo>
                  <a:pt x="165662" y="52074"/>
                  <a:pt x="165407" y="58548"/>
                  <a:pt x="161204" y="62405"/>
                </a:cubicBezTo>
                <a:lnTo>
                  <a:pt x="160861" y="62747"/>
                </a:lnTo>
                <a:lnTo>
                  <a:pt x="192751" y="94638"/>
                </a:lnTo>
                <a:cubicBezTo>
                  <a:pt x="197039" y="98924"/>
                  <a:pt x="199823" y="104197"/>
                  <a:pt x="201066" y="109683"/>
                </a:cubicBezTo>
                <a:lnTo>
                  <a:pt x="233125" y="109683"/>
                </a:lnTo>
                <a:lnTo>
                  <a:pt x="233172" y="109728"/>
                </a:lnTo>
                <a:moveTo>
                  <a:pt x="27432" y="116586"/>
                </a:moveTo>
                <a:cubicBezTo>
                  <a:pt x="27432" y="112798"/>
                  <a:pt x="24362" y="109728"/>
                  <a:pt x="20574" y="109728"/>
                </a:cubicBezTo>
                <a:cubicBezTo>
                  <a:pt x="16786" y="109728"/>
                  <a:pt x="13716" y="112798"/>
                  <a:pt x="13716" y="116586"/>
                </a:cubicBezTo>
                <a:cubicBezTo>
                  <a:pt x="13716" y="120374"/>
                  <a:pt x="16786" y="123445"/>
                  <a:pt x="20574" y="123445"/>
                </a:cubicBezTo>
                <a:cubicBezTo>
                  <a:pt x="24362" y="123445"/>
                  <a:pt x="27432" y="120374"/>
                  <a:pt x="27432" y="116586"/>
                </a:cubicBezTo>
                <a:moveTo>
                  <a:pt x="253746" y="123445"/>
                </a:moveTo>
                <a:cubicBezTo>
                  <a:pt x="257534" y="123445"/>
                  <a:pt x="260604" y="120374"/>
                  <a:pt x="260604" y="116586"/>
                </a:cubicBezTo>
                <a:cubicBezTo>
                  <a:pt x="260604" y="112798"/>
                  <a:pt x="257534" y="109728"/>
                  <a:pt x="253746" y="109728"/>
                </a:cubicBezTo>
                <a:cubicBezTo>
                  <a:pt x="249958" y="109728"/>
                  <a:pt x="246888" y="112798"/>
                  <a:pt x="246888" y="116586"/>
                </a:cubicBezTo>
                <a:cubicBezTo>
                  <a:pt x="246888" y="120374"/>
                  <a:pt x="249958" y="123445"/>
                  <a:pt x="253746" y="123445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2514601" y="4257731"/>
            <a:ext cx="274320" cy="257175"/>
          </a:xfrm>
          <a:custGeom>
            <a:avLst/>
            <a:gdLst/>
            <a:ahLst/>
            <a:cxnLst/>
            <a:rect l="l" t="t" r="r" b="b"/>
            <a:pathLst>
              <a:path w="274320" h="257175">
                <a:moveTo>
                  <a:pt x="94298" y="30005"/>
                </a:moveTo>
                <a:lnTo>
                  <a:pt x="94298" y="51435"/>
                </a:lnTo>
                <a:lnTo>
                  <a:pt x="180023" y="51435"/>
                </a:lnTo>
                <a:lnTo>
                  <a:pt x="180023" y="30005"/>
                </a:lnTo>
                <a:cubicBezTo>
                  <a:pt x="180023" y="27646"/>
                  <a:pt x="178094" y="25718"/>
                  <a:pt x="175738" y="25718"/>
                </a:cubicBezTo>
                <a:lnTo>
                  <a:pt x="98585" y="25718"/>
                </a:lnTo>
                <a:cubicBezTo>
                  <a:pt x="96229" y="25718"/>
                  <a:pt x="94300" y="27646"/>
                  <a:pt x="94300" y="30005"/>
                </a:cubicBezTo>
                <a:lnTo>
                  <a:pt x="94298" y="30005"/>
                </a:lnTo>
                <a:moveTo>
                  <a:pt x="68580" y="51435"/>
                </a:moveTo>
                <a:lnTo>
                  <a:pt x="68580" y="30005"/>
                </a:lnTo>
                <a:cubicBezTo>
                  <a:pt x="68580" y="13450"/>
                  <a:pt x="82027" y="0"/>
                  <a:pt x="98585" y="0"/>
                </a:cubicBezTo>
                <a:lnTo>
                  <a:pt x="175738" y="0"/>
                </a:lnTo>
                <a:cubicBezTo>
                  <a:pt x="192293" y="0"/>
                  <a:pt x="205743" y="13448"/>
                  <a:pt x="205743" y="30005"/>
                </a:cubicBezTo>
                <a:lnTo>
                  <a:pt x="205743" y="51435"/>
                </a:lnTo>
                <a:lnTo>
                  <a:pt x="240033" y="51435"/>
                </a:lnTo>
                <a:cubicBezTo>
                  <a:pt x="258947" y="51435"/>
                  <a:pt x="274323" y="66811"/>
                  <a:pt x="274323" y="85724"/>
                </a:cubicBezTo>
                <a:lnTo>
                  <a:pt x="274323" y="150018"/>
                </a:lnTo>
                <a:lnTo>
                  <a:pt x="274323" y="222883"/>
                </a:lnTo>
                <a:cubicBezTo>
                  <a:pt x="274323" y="241796"/>
                  <a:pt x="258947" y="257172"/>
                  <a:pt x="240033" y="257172"/>
                </a:cubicBezTo>
                <a:lnTo>
                  <a:pt x="34293" y="257172"/>
                </a:lnTo>
                <a:cubicBezTo>
                  <a:pt x="15378" y="257172"/>
                  <a:pt x="3" y="241796"/>
                  <a:pt x="3" y="222883"/>
                </a:cubicBezTo>
                <a:lnTo>
                  <a:pt x="3" y="150018"/>
                </a:lnTo>
                <a:lnTo>
                  <a:pt x="3" y="85724"/>
                </a:lnTo>
                <a:cubicBezTo>
                  <a:pt x="3" y="66811"/>
                  <a:pt x="15378" y="51435"/>
                  <a:pt x="34293" y="51435"/>
                </a:cubicBezTo>
                <a:lnTo>
                  <a:pt x="68580" y="51435"/>
                </a:lnTo>
                <a:moveTo>
                  <a:pt x="25718" y="162877"/>
                </a:moveTo>
                <a:lnTo>
                  <a:pt x="25718" y="222883"/>
                </a:lnTo>
                <a:cubicBezTo>
                  <a:pt x="25718" y="227597"/>
                  <a:pt x="29574" y="231455"/>
                  <a:pt x="34290" y="231455"/>
                </a:cubicBezTo>
                <a:lnTo>
                  <a:pt x="240030" y="231455"/>
                </a:lnTo>
                <a:cubicBezTo>
                  <a:pt x="244746" y="231455"/>
                  <a:pt x="248603" y="227597"/>
                  <a:pt x="248603" y="222883"/>
                </a:cubicBezTo>
                <a:lnTo>
                  <a:pt x="248603" y="162877"/>
                </a:lnTo>
                <a:lnTo>
                  <a:pt x="171450" y="162877"/>
                </a:lnTo>
                <a:lnTo>
                  <a:pt x="171450" y="171448"/>
                </a:lnTo>
                <a:cubicBezTo>
                  <a:pt x="171450" y="180930"/>
                  <a:pt x="163788" y="188594"/>
                  <a:pt x="154305" y="188594"/>
                </a:cubicBezTo>
                <a:lnTo>
                  <a:pt x="120015" y="188594"/>
                </a:lnTo>
                <a:cubicBezTo>
                  <a:pt x="110532" y="188594"/>
                  <a:pt x="102870" y="180933"/>
                  <a:pt x="102870" y="171448"/>
                </a:cubicBezTo>
                <a:lnTo>
                  <a:pt x="102870" y="162877"/>
                </a:lnTo>
                <a:lnTo>
                  <a:pt x="25718" y="162877"/>
                </a:lnTo>
                <a:moveTo>
                  <a:pt x="102870" y="137159"/>
                </a:moveTo>
                <a:lnTo>
                  <a:pt x="171450" y="137159"/>
                </a:lnTo>
                <a:lnTo>
                  <a:pt x="248603" y="137159"/>
                </a:lnTo>
                <a:lnTo>
                  <a:pt x="248603" y="85724"/>
                </a:lnTo>
                <a:cubicBezTo>
                  <a:pt x="248603" y="81010"/>
                  <a:pt x="244746" y="77152"/>
                  <a:pt x="240030" y="77152"/>
                </a:cubicBezTo>
                <a:lnTo>
                  <a:pt x="192883" y="77152"/>
                </a:lnTo>
                <a:lnTo>
                  <a:pt x="81440" y="77152"/>
                </a:lnTo>
                <a:lnTo>
                  <a:pt x="34293" y="77152"/>
                </a:lnTo>
                <a:cubicBezTo>
                  <a:pt x="29577" y="77152"/>
                  <a:pt x="25720" y="81010"/>
                  <a:pt x="25720" y="85724"/>
                </a:cubicBezTo>
                <a:lnTo>
                  <a:pt x="25720" y="137159"/>
                </a:lnTo>
                <a:lnTo>
                  <a:pt x="102870" y="137159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609986" y="2030679"/>
            <a:ext cx="274320" cy="205740"/>
          </a:xfrm>
          <a:custGeom>
            <a:avLst/>
            <a:gdLst/>
            <a:ahLst/>
            <a:cxnLst/>
            <a:rect l="l" t="t" r="r" b="b"/>
            <a:pathLst>
              <a:path w="274320" h="205740">
                <a:moveTo>
                  <a:pt x="34290" y="25718"/>
                </a:moveTo>
                <a:cubicBezTo>
                  <a:pt x="29574" y="25718"/>
                  <a:pt x="25718" y="29575"/>
                  <a:pt x="25718" y="34291"/>
                </a:cubicBezTo>
                <a:lnTo>
                  <a:pt x="25718" y="46131"/>
                </a:lnTo>
                <a:lnTo>
                  <a:pt x="118139" y="121998"/>
                </a:lnTo>
                <a:cubicBezTo>
                  <a:pt x="129229" y="131106"/>
                  <a:pt x="145143" y="131106"/>
                  <a:pt x="156234" y="121998"/>
                </a:cubicBezTo>
                <a:lnTo>
                  <a:pt x="248603" y="46131"/>
                </a:lnTo>
                <a:lnTo>
                  <a:pt x="248603" y="34291"/>
                </a:lnTo>
                <a:cubicBezTo>
                  <a:pt x="248603" y="29575"/>
                  <a:pt x="244746" y="25717"/>
                  <a:pt x="240030" y="25717"/>
                </a:cubicBezTo>
                <a:lnTo>
                  <a:pt x="34290" y="25718"/>
                </a:lnTo>
                <a:moveTo>
                  <a:pt x="25718" y="79403"/>
                </a:moveTo>
                <a:lnTo>
                  <a:pt x="25718" y="171451"/>
                </a:lnTo>
                <a:cubicBezTo>
                  <a:pt x="25718" y="176167"/>
                  <a:pt x="29574" y="180025"/>
                  <a:pt x="34290" y="180025"/>
                </a:cubicBezTo>
                <a:lnTo>
                  <a:pt x="240030" y="180025"/>
                </a:lnTo>
                <a:cubicBezTo>
                  <a:pt x="244746" y="180025"/>
                  <a:pt x="248603" y="176167"/>
                  <a:pt x="248603" y="171451"/>
                </a:cubicBezTo>
                <a:lnTo>
                  <a:pt x="248603" y="79403"/>
                </a:lnTo>
                <a:lnTo>
                  <a:pt x="172523" y="141876"/>
                </a:lnTo>
                <a:cubicBezTo>
                  <a:pt x="151949" y="158753"/>
                  <a:pt x="122319" y="158753"/>
                  <a:pt x="101800" y="141876"/>
                </a:cubicBezTo>
                <a:lnTo>
                  <a:pt x="25718" y="79403"/>
                </a:lnTo>
                <a:moveTo>
                  <a:pt x="0" y="34291"/>
                </a:moveTo>
                <a:cubicBezTo>
                  <a:pt x="0" y="15377"/>
                  <a:pt x="15376" y="0"/>
                  <a:pt x="34290" y="0"/>
                </a:cubicBezTo>
                <a:lnTo>
                  <a:pt x="240030" y="0"/>
                </a:lnTo>
                <a:cubicBezTo>
                  <a:pt x="258944" y="0"/>
                  <a:pt x="274320" y="15377"/>
                  <a:pt x="274320" y="34291"/>
                </a:cubicBezTo>
                <a:lnTo>
                  <a:pt x="274320" y="171451"/>
                </a:lnTo>
                <a:cubicBezTo>
                  <a:pt x="274320" y="190365"/>
                  <a:pt x="258944" y="205742"/>
                  <a:pt x="240030" y="205742"/>
                </a:cubicBezTo>
                <a:lnTo>
                  <a:pt x="34290" y="205742"/>
                </a:lnTo>
                <a:cubicBezTo>
                  <a:pt x="15376" y="205742"/>
                  <a:pt x="0" y="190365"/>
                  <a:pt x="0" y="171451"/>
                </a:cubicBezTo>
                <a:lnTo>
                  <a:pt x="0" y="34291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14</a:t>
            </a:r>
            <a:endParaRPr lang="en-US" sz="650" dirty="0"/>
          </a:p>
        </p:txBody>
      </p:sp>
      <p:sp>
        <p:nvSpPr>
          <p:cNvPr id="23" name="Text 21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8931370" y="264286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6"/>
            <a:srcRect/>
            <a:stretch>
              <a:fillRect l="-25029" r="-25029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10670976" y="755506"/>
            <a:ext cx="835224" cy="951058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flipH="1">
            <a:off x="3302592" y="0"/>
            <a:ext cx="8889405" cy="6858000"/>
          </a:xfrm>
          <a:custGeom>
            <a:avLst/>
            <a:gdLst/>
            <a:ahLst/>
            <a:cxnLst/>
            <a:rect l="l" t="t" r="r" b="b"/>
            <a:pathLst>
              <a:path w="8889405" h="6858000">
                <a:moveTo>
                  <a:pt x="0" y="6858000"/>
                </a:moveTo>
                <a:lnTo>
                  <a:pt x="0" y="0"/>
                </a:lnTo>
                <a:lnTo>
                  <a:pt x="7654933" y="0"/>
                </a:lnTo>
                <a:cubicBezTo>
                  <a:pt x="8336662" y="0"/>
                  <a:pt x="8889405" y="552686"/>
                  <a:pt x="8889405" y="1234440"/>
                </a:cubicBezTo>
                <a:lnTo>
                  <a:pt x="8889405" y="6858000"/>
                </a:lnTo>
                <a:lnTo>
                  <a:pt x="0" y="6858000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465186" y="508948"/>
            <a:ext cx="389414" cy="387942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1113837" y="1050907"/>
            <a:ext cx="392363" cy="392366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471188" y="1271305"/>
            <a:ext cx="207982" cy="207983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1179598" y="395368"/>
            <a:ext cx="113578" cy="11358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045061" y="734268"/>
            <a:ext cx="548640" cy="5212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03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04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05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06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07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08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09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10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11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12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13</a:t>
            </a:r>
            <a:endParaRPr lang="en-US" sz="1244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14</a:t>
            </a:r>
            <a:endParaRPr lang="en-US" sz="1244" dirty="0"/>
          </a:p>
        </p:txBody>
      </p:sp>
      <p:sp>
        <p:nvSpPr>
          <p:cNvPr id="9" name="Text 7"/>
          <p:cNvSpPr/>
          <p:nvPr/>
        </p:nvSpPr>
        <p:spPr>
          <a:xfrm>
            <a:off x="3851447" y="734267"/>
            <a:ext cx="6945422" cy="5212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Biology: The Cell Structure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Presentation Overview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What is a Cell?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Types of Cells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Key Cell Structures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The Nucleus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Cell Membrane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Cytoplasm and Organelles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---Plant vs. Animal Cells---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Cell Functions Summary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Interactive Activity Placeholder</a:t>
            </a:r>
            <a:endParaRPr lang="en-US" sz="1244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244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Thank You &amp; Questions</a:t>
            </a:r>
            <a:endParaRPr lang="en-US" sz="1244" dirty="0"/>
          </a:p>
        </p:txBody>
      </p:sp>
      <p:sp>
        <p:nvSpPr>
          <p:cNvPr id="10" name="Text 8"/>
          <p:cNvSpPr/>
          <p:nvPr/>
        </p:nvSpPr>
        <p:spPr>
          <a:xfrm>
            <a:off x="693807" y="781069"/>
            <a:ext cx="2219739" cy="4424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Table of Contents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693807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2546306" y="5422560"/>
            <a:ext cx="914479" cy="963251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1344108" y="5925827"/>
            <a:ext cx="1181730" cy="1236924"/>
          </a:xfrm>
          <a:custGeom>
            <a:avLst/>
            <a:gdLst/>
            <a:ahLst/>
            <a:cxnLst/>
            <a:rect l="l" t="t" r="r" b="b"/>
            <a:pathLst>
              <a:path w="1181730" h="1236924">
                <a:moveTo>
                  <a:pt x="1131660" y="685219"/>
                </a:moveTo>
                <a:cubicBezTo>
                  <a:pt x="1115943" y="652985"/>
                  <a:pt x="1095866" y="624251"/>
                  <a:pt x="1074039" y="595505"/>
                </a:cubicBezTo>
                <a:cubicBezTo>
                  <a:pt x="1063569" y="582443"/>
                  <a:pt x="1053961" y="568503"/>
                  <a:pt x="1042605" y="556307"/>
                </a:cubicBezTo>
                <a:cubicBezTo>
                  <a:pt x="1041730" y="555441"/>
                  <a:pt x="1041730" y="554563"/>
                  <a:pt x="1040856" y="553697"/>
                </a:cubicBezTo>
                <a:cubicBezTo>
                  <a:pt x="1053075" y="542379"/>
                  <a:pt x="1063557" y="524085"/>
                  <a:pt x="1072290" y="511023"/>
                </a:cubicBezTo>
                <a:cubicBezTo>
                  <a:pt x="1092367" y="479667"/>
                  <a:pt x="1106336" y="443091"/>
                  <a:pt x="1104598" y="404771"/>
                </a:cubicBezTo>
                <a:cubicBezTo>
                  <a:pt x="1101100" y="290677"/>
                  <a:pt x="976251" y="200963"/>
                  <a:pt x="858385" y="159167"/>
                </a:cubicBezTo>
                <a:cubicBezTo>
                  <a:pt x="827825" y="106041"/>
                  <a:pt x="784172" y="60745"/>
                  <a:pt x="723053" y="30267"/>
                </a:cubicBezTo>
                <a:cubicBezTo>
                  <a:pt x="661934" y="-223"/>
                  <a:pt x="585973" y="-18504"/>
                  <a:pt x="527477" y="29402"/>
                </a:cubicBezTo>
                <a:cubicBezTo>
                  <a:pt x="500415" y="52050"/>
                  <a:pt x="483824" y="81662"/>
                  <a:pt x="473342" y="115628"/>
                </a:cubicBezTo>
                <a:cubicBezTo>
                  <a:pt x="467232" y="134788"/>
                  <a:pt x="463734" y="153948"/>
                  <a:pt x="458499" y="173108"/>
                </a:cubicBezTo>
                <a:cubicBezTo>
                  <a:pt x="448017" y="171364"/>
                  <a:pt x="437547" y="168754"/>
                  <a:pt x="427065" y="167010"/>
                </a:cubicBezTo>
                <a:cubicBezTo>
                  <a:pt x="393882" y="160046"/>
                  <a:pt x="360711" y="151338"/>
                  <a:pt x="326654" y="145240"/>
                </a:cubicBezTo>
                <a:cubicBezTo>
                  <a:pt x="244583" y="131300"/>
                  <a:pt x="164260" y="139142"/>
                  <a:pt x="98769" y="194890"/>
                </a:cubicBezTo>
                <a:cubicBezTo>
                  <a:pt x="-5129" y="284604"/>
                  <a:pt x="-40061" y="467495"/>
                  <a:pt x="57728" y="573760"/>
                </a:cubicBezTo>
                <a:cubicBezTo>
                  <a:pt x="67335" y="584212"/>
                  <a:pt x="121458" y="626020"/>
                  <a:pt x="153767" y="643436"/>
                </a:cubicBezTo>
                <a:cubicBezTo>
                  <a:pt x="129317" y="674792"/>
                  <a:pt x="99632" y="700915"/>
                  <a:pt x="76056" y="733150"/>
                </a:cubicBezTo>
                <a:cubicBezTo>
                  <a:pt x="-9513" y="848109"/>
                  <a:pt x="-34826" y="1018817"/>
                  <a:pt x="75182" y="1127691"/>
                </a:cubicBezTo>
                <a:cubicBezTo>
                  <a:pt x="172095" y="1223503"/>
                  <a:pt x="355453" y="1252237"/>
                  <a:pt x="470695" y="1176463"/>
                </a:cubicBezTo>
                <a:cubicBezTo>
                  <a:pt x="472444" y="1175597"/>
                  <a:pt x="481165" y="1169499"/>
                  <a:pt x="489898" y="1162535"/>
                </a:cubicBezTo>
                <a:cubicBezTo>
                  <a:pt x="511725" y="1177341"/>
                  <a:pt x="536175" y="1194757"/>
                  <a:pt x="543159" y="1198245"/>
                </a:cubicBezTo>
                <a:cubicBezTo>
                  <a:pt x="613011" y="1234821"/>
                  <a:pt x="695082" y="1249627"/>
                  <a:pt x="771043" y="1224369"/>
                </a:cubicBezTo>
                <a:cubicBezTo>
                  <a:pt x="840021" y="1201721"/>
                  <a:pt x="897654" y="1149474"/>
                  <a:pt x="921218" y="1079798"/>
                </a:cubicBezTo>
                <a:cubicBezTo>
                  <a:pt x="924716" y="1070211"/>
                  <a:pt x="929076" y="1058894"/>
                  <a:pt x="929076" y="1049307"/>
                </a:cubicBezTo>
                <a:cubicBezTo>
                  <a:pt x="929076" y="1045819"/>
                  <a:pt x="929951" y="1044088"/>
                  <a:pt x="929951" y="1041465"/>
                </a:cubicBezTo>
                <a:cubicBezTo>
                  <a:pt x="943919" y="1038855"/>
                  <a:pt x="961385" y="1039721"/>
                  <a:pt x="976227" y="1038855"/>
                </a:cubicBezTo>
                <a:cubicBezTo>
                  <a:pt x="1060047" y="1032757"/>
                  <a:pt x="1149102" y="1008365"/>
                  <a:pt x="1175301" y="916041"/>
                </a:cubicBezTo>
                <a:cubicBezTo>
                  <a:pt x="1195379" y="842011"/>
                  <a:pt x="1164819" y="753175"/>
                  <a:pt x="1131648" y="685244"/>
                </a:cubicBezTo>
                <a:lnTo>
                  <a:pt x="1131660" y="685219"/>
                </a:lnTo>
              </a:path>
            </a:pathLst>
          </a:custGeom>
          <a:solidFill>
            <a:srgbClr val="4E00A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1" y="1755846"/>
            <a:ext cx="3931920" cy="210312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781186" y="1755846"/>
            <a:ext cx="3931920" cy="2103120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1" y="4040906"/>
            <a:ext cx="3931920" cy="21031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781186" y="4040906"/>
            <a:ext cx="3931920" cy="210312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85800" y="463445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Biology: The Cell Structure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032646" y="4677986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Let’s explore the tiny building blocks that make up all living organisms.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Join us in uncovering the fascinating world of cells.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032646" y="4312659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Exploration of Cell Biology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37261" y="4677986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presentation will guide you through the basics of cell biology.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is designed to be perfect for Grade 7 learners.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37261" y="4312659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Overview of the Presentation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32646" y="2387116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Cells are the fundamental units of life.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Understanding their structure helps us learn how living things grow, function, and survive.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32646" y="2021789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Significance of Cells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35242" y="2384425"/>
            <a:ext cx="3433038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Welcome to today’s presentation on Biology: The Cell Structure.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Presented by: [Your Name], Organization: [Company Name], Date: [Date].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935242" y="2016525"/>
            <a:ext cx="343303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Introduction to the Presentation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3</a:t>
            </a:r>
            <a:endParaRPr lang="en-US" sz="650" dirty="0"/>
          </a:p>
        </p:txBody>
      </p:sp>
      <p:sp>
        <p:nvSpPr>
          <p:cNvPr id="19" name="Text 17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  <p:sp>
        <p:nvSpPr>
          <p:cNvPr id="20" name="Text 18"/>
          <p:cNvSpPr/>
          <p:nvPr/>
        </p:nvSpPr>
        <p:spPr>
          <a:xfrm>
            <a:off x="10823017" y="1768033"/>
            <a:ext cx="212956" cy="177514"/>
          </a:xfrm>
          <a:custGeom>
            <a:avLst/>
            <a:gdLst/>
            <a:ahLst/>
            <a:cxnLst/>
            <a:rect l="l" t="t" r="r" b="b"/>
            <a:pathLst>
              <a:path w="212956" h="177514">
                <a:moveTo>
                  <a:pt x="187527" y="52601"/>
                </a:moveTo>
                <a:cubicBezTo>
                  <a:pt x="182836" y="29009"/>
                  <a:pt x="167034" y="9169"/>
                  <a:pt x="138383" y="5849"/>
                </a:cubicBezTo>
                <a:cubicBezTo>
                  <a:pt x="131824" y="5077"/>
                  <a:pt x="126641" y="11345"/>
                  <a:pt x="124605" y="17382"/>
                </a:cubicBezTo>
                <a:cubicBezTo>
                  <a:pt x="124366" y="18092"/>
                  <a:pt x="124253" y="18772"/>
                  <a:pt x="124058" y="19482"/>
                </a:cubicBezTo>
                <a:cubicBezTo>
                  <a:pt x="105603" y="14634"/>
                  <a:pt x="86797" y="12751"/>
                  <a:pt x="70278" y="14586"/>
                </a:cubicBezTo>
                <a:cubicBezTo>
                  <a:pt x="68186" y="6204"/>
                  <a:pt x="60965" y="-1331"/>
                  <a:pt x="50994" y="197"/>
                </a:cubicBezTo>
                <a:cubicBezTo>
                  <a:pt x="-19132" y="10974"/>
                  <a:pt x="-9892" y="111656"/>
                  <a:pt x="36290" y="147214"/>
                </a:cubicBezTo>
                <a:cubicBezTo>
                  <a:pt x="84899" y="184611"/>
                  <a:pt x="207628" y="202829"/>
                  <a:pt x="212867" y="108028"/>
                </a:cubicBezTo>
                <a:cubicBezTo>
                  <a:pt x="214061" y="86320"/>
                  <a:pt x="203709" y="67606"/>
                  <a:pt x="187529" y="52599"/>
                </a:cubicBezTo>
                <a:lnTo>
                  <a:pt x="187527" y="52601"/>
                </a:lnTo>
                <a:moveTo>
                  <a:pt x="135263" y="76455"/>
                </a:moveTo>
                <a:cubicBezTo>
                  <a:pt x="135080" y="75543"/>
                  <a:pt x="134997" y="74849"/>
                  <a:pt x="134827" y="73984"/>
                </a:cubicBezTo>
                <a:cubicBezTo>
                  <a:pt x="138170" y="75451"/>
                  <a:pt x="141273" y="76887"/>
                  <a:pt x="143816" y="78168"/>
                </a:cubicBezTo>
                <a:cubicBezTo>
                  <a:pt x="146358" y="79450"/>
                  <a:pt x="148535" y="80563"/>
                  <a:pt x="150530" y="81672"/>
                </a:cubicBezTo>
                <a:cubicBezTo>
                  <a:pt x="148198" y="86783"/>
                  <a:pt x="144772" y="90690"/>
                  <a:pt x="140655" y="93577"/>
                </a:cubicBezTo>
                <a:cubicBezTo>
                  <a:pt x="142804" y="87601"/>
                  <a:pt x="141905" y="80485"/>
                  <a:pt x="135263" y="76455"/>
                </a:cubicBezTo>
                <a:lnTo>
                  <a:pt x="135263" y="76455"/>
                </a:lnTo>
                <a:moveTo>
                  <a:pt x="98437" y="61974"/>
                </a:moveTo>
                <a:cubicBezTo>
                  <a:pt x="98030" y="75607"/>
                  <a:pt x="103984" y="89627"/>
                  <a:pt x="119519" y="100095"/>
                </a:cubicBezTo>
                <a:cubicBezTo>
                  <a:pt x="113746" y="100341"/>
                  <a:pt x="107875" y="99740"/>
                  <a:pt x="102413" y="98320"/>
                </a:cubicBezTo>
                <a:cubicBezTo>
                  <a:pt x="90643" y="95277"/>
                  <a:pt x="46316" y="73956"/>
                  <a:pt x="71119" y="62840"/>
                </a:cubicBezTo>
                <a:cubicBezTo>
                  <a:pt x="78170" y="59675"/>
                  <a:pt x="88030" y="59968"/>
                  <a:pt x="98437" y="61975"/>
                </a:cubicBezTo>
                <a:lnTo>
                  <a:pt x="98437" y="61974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1067120" y="1500709"/>
            <a:ext cx="234453" cy="208891"/>
          </a:xfrm>
          <a:custGeom>
            <a:avLst/>
            <a:gdLst/>
            <a:ahLst/>
            <a:cxnLst/>
            <a:rect l="l" t="t" r="r" b="b"/>
            <a:pathLst>
              <a:path w="234453" h="208891">
                <a:moveTo>
                  <a:pt x="154244" y="3039"/>
                </a:moveTo>
                <a:cubicBezTo>
                  <a:pt x="131472" y="-3618"/>
                  <a:pt x="108838" y="1053"/>
                  <a:pt x="90984" y="13250"/>
                </a:cubicBezTo>
                <a:cubicBezTo>
                  <a:pt x="78216" y="15166"/>
                  <a:pt x="65654" y="20764"/>
                  <a:pt x="54928" y="28451"/>
                </a:cubicBezTo>
                <a:cubicBezTo>
                  <a:pt x="52843" y="29932"/>
                  <a:pt x="51301" y="31672"/>
                  <a:pt x="50161" y="33556"/>
                </a:cubicBezTo>
                <a:cubicBezTo>
                  <a:pt x="22707" y="49541"/>
                  <a:pt x="1810" y="73822"/>
                  <a:pt x="87" y="111565"/>
                </a:cubicBezTo>
                <a:cubicBezTo>
                  <a:pt x="-2790" y="174560"/>
                  <a:pt x="64960" y="199188"/>
                  <a:pt x="114200" y="207095"/>
                </a:cubicBezTo>
                <a:cubicBezTo>
                  <a:pt x="165039" y="215262"/>
                  <a:pt x="220046" y="196159"/>
                  <a:pt x="232233" y="138284"/>
                </a:cubicBezTo>
                <a:cubicBezTo>
                  <a:pt x="244056" y="82121"/>
                  <a:pt x="207292" y="18589"/>
                  <a:pt x="154244" y="3039"/>
                </a:cubicBezTo>
                <a:lnTo>
                  <a:pt x="154244" y="3039"/>
                </a:lnTo>
                <a:moveTo>
                  <a:pt x="145963" y="91156"/>
                </a:moveTo>
                <a:cubicBezTo>
                  <a:pt x="148812" y="86573"/>
                  <a:pt x="150493" y="81553"/>
                  <a:pt x="151508" y="76404"/>
                </a:cubicBezTo>
                <a:cubicBezTo>
                  <a:pt x="152092" y="77766"/>
                  <a:pt x="152577" y="79232"/>
                  <a:pt x="152870" y="80858"/>
                </a:cubicBezTo>
                <a:cubicBezTo>
                  <a:pt x="156108" y="99626"/>
                  <a:pt x="135739" y="111086"/>
                  <a:pt x="118856" y="109839"/>
                </a:cubicBezTo>
                <a:cubicBezTo>
                  <a:pt x="129027" y="108387"/>
                  <a:pt x="138822" y="102645"/>
                  <a:pt x="145963" y="91156"/>
                </a:cubicBezTo>
                <a:moveTo>
                  <a:pt x="79953" y="155037"/>
                </a:moveTo>
                <a:cubicBezTo>
                  <a:pt x="48274" y="143072"/>
                  <a:pt x="24557" y="119559"/>
                  <a:pt x="46912" y="84269"/>
                </a:cubicBezTo>
                <a:cubicBezTo>
                  <a:pt x="49608" y="80018"/>
                  <a:pt x="52846" y="76320"/>
                  <a:pt x="56318" y="72897"/>
                </a:cubicBezTo>
                <a:cubicBezTo>
                  <a:pt x="56137" y="74810"/>
                  <a:pt x="55872" y="76696"/>
                  <a:pt x="55816" y="78641"/>
                </a:cubicBezTo>
                <a:cubicBezTo>
                  <a:pt x="54259" y="128059"/>
                  <a:pt x="97249" y="160303"/>
                  <a:pt x="142142" y="147845"/>
                </a:cubicBezTo>
                <a:cubicBezTo>
                  <a:pt x="166429" y="141100"/>
                  <a:pt x="185047" y="121286"/>
                  <a:pt x="190563" y="98296"/>
                </a:cubicBezTo>
                <a:cubicBezTo>
                  <a:pt x="190631" y="98572"/>
                  <a:pt x="190730" y="98862"/>
                  <a:pt x="190800" y="99138"/>
                </a:cubicBezTo>
                <a:cubicBezTo>
                  <a:pt x="208640" y="176668"/>
                  <a:pt x="125289" y="172170"/>
                  <a:pt x="79953" y="155039"/>
                </a:cubicBezTo>
                <a:lnTo>
                  <a:pt x="79953" y="155037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0692126" y="1394580"/>
            <a:ext cx="202771" cy="236771"/>
          </a:xfrm>
          <a:custGeom>
            <a:avLst/>
            <a:gdLst/>
            <a:ahLst/>
            <a:cxnLst/>
            <a:rect l="l" t="t" r="r" b="b"/>
            <a:pathLst>
              <a:path w="202771" h="236771">
                <a:moveTo>
                  <a:pt x="202004" y="99375"/>
                </a:moveTo>
                <a:cubicBezTo>
                  <a:pt x="198667" y="66992"/>
                  <a:pt x="183110" y="40355"/>
                  <a:pt x="162383" y="22749"/>
                </a:cubicBezTo>
                <a:cubicBezTo>
                  <a:pt x="161665" y="20990"/>
                  <a:pt x="160974" y="19245"/>
                  <a:pt x="160136" y="17469"/>
                </a:cubicBezTo>
                <a:cubicBezTo>
                  <a:pt x="156040" y="8867"/>
                  <a:pt x="148887" y="7167"/>
                  <a:pt x="142666" y="9530"/>
                </a:cubicBezTo>
                <a:cubicBezTo>
                  <a:pt x="106394" y="-8815"/>
                  <a:pt x="62265" y="-2299"/>
                  <a:pt x="35832" y="43365"/>
                </a:cubicBezTo>
                <a:cubicBezTo>
                  <a:pt x="29116" y="54978"/>
                  <a:pt x="25421" y="67177"/>
                  <a:pt x="24091" y="79283"/>
                </a:cubicBezTo>
                <a:cubicBezTo>
                  <a:pt x="14904" y="89599"/>
                  <a:pt x="7391" y="101551"/>
                  <a:pt x="3257" y="115883"/>
                </a:cubicBezTo>
                <a:cubicBezTo>
                  <a:pt x="-8922" y="158149"/>
                  <a:pt x="14770" y="200076"/>
                  <a:pt x="45883" y="220815"/>
                </a:cubicBezTo>
                <a:cubicBezTo>
                  <a:pt x="120274" y="270416"/>
                  <a:pt x="212109" y="197249"/>
                  <a:pt x="202005" y="99375"/>
                </a:cubicBezTo>
                <a:lnTo>
                  <a:pt x="202004" y="99375"/>
                </a:lnTo>
                <a:moveTo>
                  <a:pt x="114730" y="82614"/>
                </a:moveTo>
                <a:cubicBezTo>
                  <a:pt x="106899" y="90785"/>
                  <a:pt x="97565" y="90629"/>
                  <a:pt x="89055" y="76941"/>
                </a:cubicBezTo>
                <a:cubicBezTo>
                  <a:pt x="97446" y="69265"/>
                  <a:pt x="107296" y="72440"/>
                  <a:pt x="114730" y="82614"/>
                </a:cubicBezTo>
                <a:moveTo>
                  <a:pt x="122496" y="117907"/>
                </a:moveTo>
                <a:cubicBezTo>
                  <a:pt x="108109" y="151896"/>
                  <a:pt x="64698" y="136887"/>
                  <a:pt x="59286" y="100365"/>
                </a:cubicBezTo>
                <a:cubicBezTo>
                  <a:pt x="59233" y="100071"/>
                  <a:pt x="59286" y="99808"/>
                  <a:pt x="59260" y="99531"/>
                </a:cubicBezTo>
                <a:cubicBezTo>
                  <a:pt x="77197" y="120318"/>
                  <a:pt x="101369" y="124733"/>
                  <a:pt x="122496" y="117910"/>
                </a:cubicBezTo>
                <a:lnTo>
                  <a:pt x="122496" y="117907"/>
                </a:lnTo>
                <a:moveTo>
                  <a:pt x="76118" y="188974"/>
                </a:moveTo>
                <a:cubicBezTo>
                  <a:pt x="54207" y="181393"/>
                  <a:pt x="33159" y="159650"/>
                  <a:pt x="33822" y="133783"/>
                </a:cubicBezTo>
                <a:cubicBezTo>
                  <a:pt x="55281" y="177780"/>
                  <a:pt x="105780" y="201700"/>
                  <a:pt x="143633" y="154692"/>
                </a:cubicBezTo>
                <a:cubicBezTo>
                  <a:pt x="157010" y="138061"/>
                  <a:pt x="162580" y="120533"/>
                  <a:pt x="162592" y="104103"/>
                </a:cubicBezTo>
                <a:cubicBezTo>
                  <a:pt x="169279" y="160794"/>
                  <a:pt x="123356" y="205314"/>
                  <a:pt x="76116" y="188976"/>
                </a:cubicBezTo>
                <a:lnTo>
                  <a:pt x="76118" y="188974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11037549" y="1167561"/>
            <a:ext cx="263855" cy="208994"/>
          </a:xfrm>
          <a:custGeom>
            <a:avLst/>
            <a:gdLst/>
            <a:ahLst/>
            <a:cxnLst/>
            <a:rect l="l" t="t" r="r" b="b"/>
            <a:pathLst>
              <a:path w="263855" h="208994">
                <a:moveTo>
                  <a:pt x="168363" y="4727"/>
                </a:moveTo>
                <a:cubicBezTo>
                  <a:pt x="116988" y="-5446"/>
                  <a:pt x="53592" y="-3110"/>
                  <a:pt x="26417" y="51674"/>
                </a:cubicBezTo>
                <a:cubicBezTo>
                  <a:pt x="25858" y="52813"/>
                  <a:pt x="25541" y="54086"/>
                  <a:pt x="25024" y="55254"/>
                </a:cubicBezTo>
                <a:cubicBezTo>
                  <a:pt x="6100" y="72830"/>
                  <a:pt x="-3913" y="100282"/>
                  <a:pt x="1425" y="129351"/>
                </a:cubicBezTo>
                <a:cubicBezTo>
                  <a:pt x="11713" y="185302"/>
                  <a:pt x="70059" y="212783"/>
                  <a:pt x="119685" y="208574"/>
                </a:cubicBezTo>
                <a:cubicBezTo>
                  <a:pt x="172896" y="204064"/>
                  <a:pt x="239235" y="169300"/>
                  <a:pt x="258689" y="113948"/>
                </a:cubicBezTo>
                <a:cubicBezTo>
                  <a:pt x="282159" y="47132"/>
                  <a:pt x="221016" y="15142"/>
                  <a:pt x="168363" y="4727"/>
                </a:cubicBezTo>
                <a:lnTo>
                  <a:pt x="168363" y="4727"/>
                </a:lnTo>
                <a:moveTo>
                  <a:pt x="64811" y="71317"/>
                </a:moveTo>
                <a:cubicBezTo>
                  <a:pt x="65600" y="88221"/>
                  <a:pt x="73375" y="105078"/>
                  <a:pt x="88410" y="115041"/>
                </a:cubicBezTo>
                <a:cubicBezTo>
                  <a:pt x="90748" y="116600"/>
                  <a:pt x="93072" y="117768"/>
                  <a:pt x="95381" y="118861"/>
                </a:cubicBezTo>
                <a:cubicBezTo>
                  <a:pt x="69716" y="123777"/>
                  <a:pt x="52254" y="95560"/>
                  <a:pt x="64808" y="71317"/>
                </a:cubicBezTo>
                <a:lnTo>
                  <a:pt x="64811" y="71317"/>
                </a:lnTo>
                <a:moveTo>
                  <a:pt x="181419" y="140156"/>
                </a:moveTo>
                <a:cubicBezTo>
                  <a:pt x="162366" y="153297"/>
                  <a:pt x="139556" y="162543"/>
                  <a:pt x="116859" y="164955"/>
                </a:cubicBezTo>
                <a:cubicBezTo>
                  <a:pt x="107260" y="165975"/>
                  <a:pt x="97822" y="165766"/>
                  <a:pt x="88811" y="164071"/>
                </a:cubicBezTo>
                <a:cubicBezTo>
                  <a:pt x="127202" y="161975"/>
                  <a:pt x="166184" y="134147"/>
                  <a:pt x="173184" y="93928"/>
                </a:cubicBezTo>
                <a:cubicBezTo>
                  <a:pt x="176068" y="77386"/>
                  <a:pt x="171878" y="60888"/>
                  <a:pt x="163284" y="47477"/>
                </a:cubicBezTo>
                <a:cubicBezTo>
                  <a:pt x="176986" y="50564"/>
                  <a:pt x="189179" y="55390"/>
                  <a:pt x="197400" y="61532"/>
                </a:cubicBezTo>
                <a:cubicBezTo>
                  <a:pt x="229694" y="85627"/>
                  <a:pt x="207730" y="121994"/>
                  <a:pt x="181419" y="140155"/>
                </a:cubicBezTo>
                <a:lnTo>
                  <a:pt x="181419" y="140156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0812788" y="983741"/>
            <a:ext cx="171854" cy="119399"/>
          </a:xfrm>
          <a:custGeom>
            <a:avLst/>
            <a:gdLst/>
            <a:ahLst/>
            <a:cxnLst/>
            <a:rect l="l" t="t" r="r" b="b"/>
            <a:pathLst>
              <a:path w="171854" h="119399">
                <a:moveTo>
                  <a:pt x="170534" y="60242"/>
                </a:moveTo>
                <a:cubicBezTo>
                  <a:pt x="163560" y="34253"/>
                  <a:pt x="132915" y="23236"/>
                  <a:pt x="106032" y="17734"/>
                </a:cubicBezTo>
                <a:cubicBezTo>
                  <a:pt x="89792" y="11"/>
                  <a:pt x="62263" y="-7368"/>
                  <a:pt x="36110" y="9481"/>
                </a:cubicBezTo>
                <a:cubicBezTo>
                  <a:pt x="28165" y="14587"/>
                  <a:pt x="23241" y="21556"/>
                  <a:pt x="20423" y="29174"/>
                </a:cubicBezTo>
                <a:cubicBezTo>
                  <a:pt x="14166" y="34517"/>
                  <a:pt x="8837" y="41209"/>
                  <a:pt x="5034" y="49727"/>
                </a:cubicBezTo>
                <a:cubicBezTo>
                  <a:pt x="-5635" y="73599"/>
                  <a:pt x="273" y="102022"/>
                  <a:pt x="26493" y="112721"/>
                </a:cubicBezTo>
                <a:cubicBezTo>
                  <a:pt x="44136" y="119915"/>
                  <a:pt x="64045" y="117588"/>
                  <a:pt x="81039" y="109362"/>
                </a:cubicBezTo>
                <a:cubicBezTo>
                  <a:pt x="94609" y="117019"/>
                  <a:pt x="109500" y="121411"/>
                  <a:pt x="125754" y="118487"/>
                </a:cubicBezTo>
                <a:cubicBezTo>
                  <a:pt x="152206" y="113726"/>
                  <a:pt x="178049" y="88280"/>
                  <a:pt x="170536" y="60240"/>
                </a:cubicBezTo>
                <a:lnTo>
                  <a:pt x="170534" y="60242"/>
                </a:lnTo>
                <a:moveTo>
                  <a:pt x="53211" y="44821"/>
                </a:moveTo>
                <a:cubicBezTo>
                  <a:pt x="63476" y="42123"/>
                  <a:pt x="74629" y="42771"/>
                  <a:pt x="85595" y="44928"/>
                </a:cubicBezTo>
                <a:cubicBezTo>
                  <a:pt x="87039" y="51553"/>
                  <a:pt x="85556" y="59647"/>
                  <a:pt x="81873" y="67002"/>
                </a:cubicBezTo>
                <a:cubicBezTo>
                  <a:pt x="76707" y="67345"/>
                  <a:pt x="71581" y="66961"/>
                  <a:pt x="66604" y="65216"/>
                </a:cubicBezTo>
                <a:cubicBezTo>
                  <a:pt x="58078" y="62240"/>
                  <a:pt x="50499" y="54093"/>
                  <a:pt x="48853" y="46542"/>
                </a:cubicBezTo>
                <a:cubicBezTo>
                  <a:pt x="50296" y="45906"/>
                  <a:pt x="51726" y="45206"/>
                  <a:pt x="53209" y="44821"/>
                </a:cubicBezTo>
                <a:lnTo>
                  <a:pt x="53211" y="44821"/>
                </a:lnTo>
                <a:moveTo>
                  <a:pt x="112575" y="93413"/>
                </a:moveTo>
                <a:cubicBezTo>
                  <a:pt x="110646" y="93479"/>
                  <a:pt x="108730" y="93214"/>
                  <a:pt x="106828" y="92989"/>
                </a:cubicBezTo>
                <a:cubicBezTo>
                  <a:pt x="117240" y="89709"/>
                  <a:pt x="127358" y="84974"/>
                  <a:pt x="136732" y="79565"/>
                </a:cubicBezTo>
                <a:cubicBezTo>
                  <a:pt x="132240" y="87739"/>
                  <a:pt x="121571" y="93095"/>
                  <a:pt x="112575" y="93413"/>
                </a:cubicBez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11323596" y="804237"/>
            <a:ext cx="211627" cy="226351"/>
          </a:xfrm>
          <a:custGeom>
            <a:avLst/>
            <a:gdLst/>
            <a:ahLst/>
            <a:cxnLst/>
            <a:rect l="l" t="t" r="r" b="b"/>
            <a:pathLst>
              <a:path w="211627" h="226351">
                <a:moveTo>
                  <a:pt x="125806" y="5093"/>
                </a:moveTo>
                <a:cubicBezTo>
                  <a:pt x="122545" y="849"/>
                  <a:pt x="117083" y="-1657"/>
                  <a:pt x="111189" y="1259"/>
                </a:cubicBezTo>
                <a:cubicBezTo>
                  <a:pt x="109242" y="2209"/>
                  <a:pt x="107282" y="3237"/>
                  <a:pt x="105335" y="4217"/>
                </a:cubicBezTo>
                <a:cubicBezTo>
                  <a:pt x="83802" y="5788"/>
                  <a:pt x="62364" y="15376"/>
                  <a:pt x="44626" y="35501"/>
                </a:cubicBezTo>
                <a:cubicBezTo>
                  <a:pt x="38675" y="42267"/>
                  <a:pt x="34070" y="49227"/>
                  <a:pt x="30610" y="56246"/>
                </a:cubicBezTo>
                <a:cubicBezTo>
                  <a:pt x="20179" y="67948"/>
                  <a:pt x="11443" y="81371"/>
                  <a:pt x="5856" y="97648"/>
                </a:cubicBezTo>
                <a:cubicBezTo>
                  <a:pt x="-7739" y="137268"/>
                  <a:pt x="2552" y="178971"/>
                  <a:pt x="34461" y="203990"/>
                </a:cubicBezTo>
                <a:cubicBezTo>
                  <a:pt x="105293" y="259554"/>
                  <a:pt x="214643" y="205545"/>
                  <a:pt x="211563" y="108171"/>
                </a:cubicBezTo>
                <a:cubicBezTo>
                  <a:pt x="209813" y="52835"/>
                  <a:pt x="170148" y="12399"/>
                  <a:pt x="125806" y="5091"/>
                </a:cubicBezTo>
                <a:lnTo>
                  <a:pt x="125806" y="5093"/>
                </a:lnTo>
                <a:moveTo>
                  <a:pt x="84221" y="84861"/>
                </a:moveTo>
                <a:cubicBezTo>
                  <a:pt x="91810" y="79411"/>
                  <a:pt x="99960" y="74956"/>
                  <a:pt x="109157" y="72027"/>
                </a:cubicBezTo>
                <a:cubicBezTo>
                  <a:pt x="116983" y="69431"/>
                  <a:pt x="125006" y="68041"/>
                  <a:pt x="133211" y="67831"/>
                </a:cubicBezTo>
                <a:cubicBezTo>
                  <a:pt x="145671" y="64010"/>
                  <a:pt x="149381" y="66909"/>
                  <a:pt x="144342" y="76559"/>
                </a:cubicBezTo>
                <a:cubicBezTo>
                  <a:pt x="146247" y="89483"/>
                  <a:pt x="139651" y="101276"/>
                  <a:pt x="129670" y="109927"/>
                </a:cubicBezTo>
                <a:cubicBezTo>
                  <a:pt x="112854" y="105065"/>
                  <a:pt x="97649" y="96656"/>
                  <a:pt x="84221" y="84861"/>
                </a:cubicBezTo>
                <a:lnTo>
                  <a:pt x="84221" y="84861"/>
                </a:lnTo>
                <a:moveTo>
                  <a:pt x="60043" y="175983"/>
                </a:moveTo>
                <a:cubicBezTo>
                  <a:pt x="40694" y="164675"/>
                  <a:pt x="32098" y="146420"/>
                  <a:pt x="31928" y="126852"/>
                </a:cubicBezTo>
                <a:cubicBezTo>
                  <a:pt x="51614" y="163226"/>
                  <a:pt x="98646" y="183897"/>
                  <a:pt x="140438" y="156809"/>
                </a:cubicBezTo>
                <a:cubicBezTo>
                  <a:pt x="143225" y="157171"/>
                  <a:pt x="145970" y="157653"/>
                  <a:pt x="148810" y="157896"/>
                </a:cubicBezTo>
                <a:cubicBezTo>
                  <a:pt x="151413" y="158106"/>
                  <a:pt x="153684" y="157776"/>
                  <a:pt x="155755" y="157185"/>
                </a:cubicBezTo>
                <a:cubicBezTo>
                  <a:pt x="134165" y="184664"/>
                  <a:pt x="93575" y="195597"/>
                  <a:pt x="60043" y="175983"/>
                </a:cubicBezTo>
                <a:lnTo>
                  <a:pt x="60043" y="175983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11508830" y="1104537"/>
            <a:ext cx="231222" cy="202672"/>
          </a:xfrm>
          <a:custGeom>
            <a:avLst/>
            <a:gdLst/>
            <a:ahLst/>
            <a:cxnLst/>
            <a:rect l="l" t="t" r="r" b="b"/>
            <a:pathLst>
              <a:path w="231222" h="202672">
                <a:moveTo>
                  <a:pt x="185093" y="21530"/>
                </a:moveTo>
                <a:cubicBezTo>
                  <a:pt x="141739" y="1161"/>
                  <a:pt x="87263" y="-10804"/>
                  <a:pt x="43178" y="13684"/>
                </a:cubicBezTo>
                <a:cubicBezTo>
                  <a:pt x="13760" y="30026"/>
                  <a:pt x="-3626" y="62583"/>
                  <a:pt x="1219" y="96377"/>
                </a:cubicBezTo>
                <a:cubicBezTo>
                  <a:pt x="116" y="104192"/>
                  <a:pt x="-381" y="112228"/>
                  <a:pt x="335" y="120501"/>
                </a:cubicBezTo>
                <a:cubicBezTo>
                  <a:pt x="4833" y="172774"/>
                  <a:pt x="46973" y="195124"/>
                  <a:pt x="88519" y="196124"/>
                </a:cubicBezTo>
                <a:cubicBezTo>
                  <a:pt x="92133" y="196219"/>
                  <a:pt x="95805" y="195838"/>
                  <a:pt x="99446" y="195631"/>
                </a:cubicBezTo>
                <a:cubicBezTo>
                  <a:pt x="108760" y="207376"/>
                  <a:pt x="129470" y="203937"/>
                  <a:pt x="134645" y="188973"/>
                </a:cubicBezTo>
                <a:cubicBezTo>
                  <a:pt x="167097" y="178623"/>
                  <a:pt x="197441" y="157241"/>
                  <a:pt x="217104" y="126887"/>
                </a:cubicBezTo>
                <a:cubicBezTo>
                  <a:pt x="246756" y="81095"/>
                  <a:pt x="226651" y="41057"/>
                  <a:pt x="185091" y="21530"/>
                </a:cubicBezTo>
                <a:lnTo>
                  <a:pt x="185093" y="21530"/>
                </a:lnTo>
                <a:moveTo>
                  <a:pt x="93224" y="106743"/>
                </a:moveTo>
                <a:cubicBezTo>
                  <a:pt x="88836" y="102542"/>
                  <a:pt x="84863" y="98089"/>
                  <a:pt x="82047" y="92872"/>
                </a:cubicBezTo>
                <a:cubicBezTo>
                  <a:pt x="69919" y="70301"/>
                  <a:pt x="92630" y="50599"/>
                  <a:pt x="104318" y="74502"/>
                </a:cubicBezTo>
                <a:cubicBezTo>
                  <a:pt x="111271" y="88720"/>
                  <a:pt x="103779" y="100418"/>
                  <a:pt x="93224" y="106741"/>
                </a:cubicBezTo>
                <a:lnTo>
                  <a:pt x="93224" y="106743"/>
                </a:lnTo>
                <a:moveTo>
                  <a:pt x="176938" y="102082"/>
                </a:moveTo>
                <a:cubicBezTo>
                  <a:pt x="169458" y="115904"/>
                  <a:pt x="153372" y="126380"/>
                  <a:pt x="140856" y="133275"/>
                </a:cubicBezTo>
                <a:cubicBezTo>
                  <a:pt x="137695" y="135020"/>
                  <a:pt x="134328" y="136619"/>
                  <a:pt x="130881" y="138125"/>
                </a:cubicBezTo>
                <a:cubicBezTo>
                  <a:pt x="149108" y="119104"/>
                  <a:pt x="159277" y="92015"/>
                  <a:pt x="152019" y="63787"/>
                </a:cubicBezTo>
                <a:cubicBezTo>
                  <a:pt x="154350" y="64642"/>
                  <a:pt x="156752" y="65418"/>
                  <a:pt x="159041" y="66322"/>
                </a:cubicBezTo>
                <a:cubicBezTo>
                  <a:pt x="179532" y="74470"/>
                  <a:pt x="190074" y="77830"/>
                  <a:pt x="176938" y="102080"/>
                </a:cubicBezTo>
                <a:lnTo>
                  <a:pt x="176938" y="102082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1433965" y="1454843"/>
            <a:ext cx="229331" cy="204886"/>
          </a:xfrm>
          <a:custGeom>
            <a:avLst/>
            <a:gdLst/>
            <a:ahLst/>
            <a:cxnLst/>
            <a:rect l="l" t="t" r="r" b="b"/>
            <a:pathLst>
              <a:path w="229331" h="204886">
                <a:moveTo>
                  <a:pt x="51604" y="25363"/>
                </a:moveTo>
                <a:cubicBezTo>
                  <a:pt x="44825" y="30815"/>
                  <a:pt x="39768" y="37265"/>
                  <a:pt x="35615" y="44098"/>
                </a:cubicBezTo>
                <a:cubicBezTo>
                  <a:pt x="7790" y="64277"/>
                  <a:pt x="-9671" y="103929"/>
                  <a:pt x="5765" y="142336"/>
                </a:cubicBezTo>
                <a:cubicBezTo>
                  <a:pt x="49636" y="251619"/>
                  <a:pt x="186570" y="202016"/>
                  <a:pt x="221362" y="113296"/>
                </a:cubicBezTo>
                <a:cubicBezTo>
                  <a:pt x="265217" y="1512"/>
                  <a:pt x="116785" y="-27037"/>
                  <a:pt x="51604" y="25361"/>
                </a:cubicBezTo>
                <a:lnTo>
                  <a:pt x="51604" y="25363"/>
                </a:lnTo>
                <a:moveTo>
                  <a:pt x="150861" y="101503"/>
                </a:moveTo>
                <a:cubicBezTo>
                  <a:pt x="140892" y="94131"/>
                  <a:pt x="130645" y="87159"/>
                  <a:pt x="120225" y="80449"/>
                </a:cubicBezTo>
                <a:cubicBezTo>
                  <a:pt x="137991" y="70190"/>
                  <a:pt x="158775" y="63109"/>
                  <a:pt x="165465" y="77808"/>
                </a:cubicBezTo>
                <a:cubicBezTo>
                  <a:pt x="168730" y="84948"/>
                  <a:pt x="160174" y="94209"/>
                  <a:pt x="150859" y="101503"/>
                </a:cubicBezTo>
                <a:lnTo>
                  <a:pt x="150861" y="101503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11290492" y="1805137"/>
            <a:ext cx="227837" cy="208542"/>
          </a:xfrm>
          <a:custGeom>
            <a:avLst/>
            <a:gdLst/>
            <a:ahLst/>
            <a:cxnLst/>
            <a:rect l="l" t="t" r="r" b="b"/>
            <a:pathLst>
              <a:path w="227837" h="208542">
                <a:moveTo>
                  <a:pt x="170844" y="26662"/>
                </a:moveTo>
                <a:cubicBezTo>
                  <a:pt x="139115" y="18533"/>
                  <a:pt x="86949" y="25822"/>
                  <a:pt x="67406" y="57923"/>
                </a:cubicBezTo>
                <a:cubicBezTo>
                  <a:pt x="50755" y="85256"/>
                  <a:pt x="62033" y="114198"/>
                  <a:pt x="82497" y="131807"/>
                </a:cubicBezTo>
                <a:cubicBezTo>
                  <a:pt x="84404" y="141734"/>
                  <a:pt x="88749" y="151502"/>
                  <a:pt x="95641" y="160646"/>
                </a:cubicBezTo>
                <a:cubicBezTo>
                  <a:pt x="74589" y="158254"/>
                  <a:pt x="54886" y="147748"/>
                  <a:pt x="44262" y="126472"/>
                </a:cubicBezTo>
                <a:cubicBezTo>
                  <a:pt x="26930" y="91792"/>
                  <a:pt x="39090" y="43154"/>
                  <a:pt x="72885" y="27588"/>
                </a:cubicBezTo>
                <a:cubicBezTo>
                  <a:pt x="86804" y="21167"/>
                  <a:pt x="76818" y="-4934"/>
                  <a:pt x="62500" y="820"/>
                </a:cubicBezTo>
                <a:cubicBezTo>
                  <a:pt x="-4678" y="27792"/>
                  <a:pt x="-22155" y="127096"/>
                  <a:pt x="32036" y="179154"/>
                </a:cubicBezTo>
                <a:cubicBezTo>
                  <a:pt x="92668" y="237415"/>
                  <a:pt x="210731" y="205531"/>
                  <a:pt x="226582" y="114531"/>
                </a:cubicBezTo>
                <a:cubicBezTo>
                  <a:pt x="233954" y="72256"/>
                  <a:pt x="207986" y="36197"/>
                  <a:pt x="170844" y="26662"/>
                </a:cubicBezTo>
                <a:lnTo>
                  <a:pt x="170844" y="26662"/>
                </a:lnTo>
                <a:moveTo>
                  <a:pt x="133396" y="161925"/>
                </a:moveTo>
                <a:cubicBezTo>
                  <a:pt x="134449" y="158117"/>
                  <a:pt x="135130" y="154006"/>
                  <a:pt x="135515" y="149754"/>
                </a:cubicBezTo>
                <a:cubicBezTo>
                  <a:pt x="140860" y="149546"/>
                  <a:pt x="146326" y="148778"/>
                  <a:pt x="151819" y="147431"/>
                </a:cubicBezTo>
                <a:cubicBezTo>
                  <a:pt x="150580" y="148801"/>
                  <a:pt x="149379" y="150056"/>
                  <a:pt x="148233" y="151147"/>
                </a:cubicBezTo>
                <a:cubicBezTo>
                  <a:pt x="143608" y="155537"/>
                  <a:pt x="138582" y="159022"/>
                  <a:pt x="133394" y="161925"/>
                </a:cubicBezTo>
                <a:lnTo>
                  <a:pt x="133396" y="161925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8889062" y="2391943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6"/>
            <a:srcRect/>
            <a:stretch>
              <a:fillRect l="-40909" r="-40909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85800" y="1668857"/>
            <a:ext cx="2560542" cy="219456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032049"/>
            <a:ext cx="2560542" cy="219456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1663380"/>
            <a:ext cx="2560542" cy="2103302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29000" y="1663380"/>
            <a:ext cx="2560542" cy="2103302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172200" y="1663380"/>
            <a:ext cx="2560542" cy="2103302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0" y="3886872"/>
            <a:ext cx="2560542" cy="2103302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429000" y="3886872"/>
            <a:ext cx="2560542" cy="2103302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985829" y="1023169"/>
            <a:ext cx="338292" cy="296480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445547" y="1080779"/>
            <a:ext cx="255065" cy="236712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286250" y="633178"/>
            <a:ext cx="318590" cy="295654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637898" y="362111"/>
            <a:ext cx="195575" cy="181495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647762" y="1342106"/>
            <a:ext cx="255334" cy="236956"/>
          </a:xfrm>
          <a:prstGeom prst="rect">
            <a:avLst/>
          </a:pr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0874162" y="995889"/>
            <a:ext cx="321726" cy="298565"/>
          </a:xfrm>
          <a:prstGeom prst="rect">
            <a:avLst/>
          </a:pr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0694931" y="683625"/>
            <a:ext cx="277083" cy="257138"/>
          </a:xfrm>
          <a:prstGeom prst="rect">
            <a:avLst/>
          </a:prstGeom>
          <a:blipFill>
            <a:blip r:embed="rId1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209373" y="1397664"/>
            <a:ext cx="257177" cy="236196"/>
          </a:xfrm>
          <a:prstGeom prst="rect">
            <a:avLst/>
          </a:prstGeom>
          <a:blipFill>
            <a:blip r:embed="rId1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9144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section explores what cells are and their significance in biology.</a:t>
            </a:r>
            <a:endParaRPr lang="en-US" sz="1141" dirty="0"/>
          </a:p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Understanding cells is fundamental to grasping the basics of life sciences.</a:t>
            </a:r>
            <a:endParaRPr lang="en-US" sz="1141" dirty="0"/>
          </a:p>
        </p:txBody>
      </p:sp>
      <p:sp>
        <p:nvSpPr>
          <p:cNvPr id="20" name="Text 18"/>
          <p:cNvSpPr/>
          <p:nvPr/>
        </p:nvSpPr>
        <p:spPr>
          <a:xfrm>
            <a:off x="9144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Introduction to Cells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6576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section delves into the main parts inside a cell.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provides an overview of the structural components that make up cells.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6576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Key Cell Structures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008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section explains the roles of each cell component.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highlights the importance of these functions in maintaining cellular activity.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008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Functions of Cell Parts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9144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section discusses the differences between various cell types.</a:t>
            </a:r>
            <a:endParaRPr lang="en-US" sz="1141" dirty="0"/>
          </a:p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categorizes cells based on their unique characteristics and functions.</a:t>
            </a:r>
            <a:endParaRPr lang="en-US" sz="1141" dirty="0"/>
          </a:p>
        </p:txBody>
      </p:sp>
      <p:sp>
        <p:nvSpPr>
          <p:cNvPr id="26" name="Text 24"/>
          <p:cNvSpPr/>
          <p:nvPr/>
        </p:nvSpPr>
        <p:spPr>
          <a:xfrm>
            <a:off x="9144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Types of Cells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section recaps the main points covered in the presentation.</a:t>
            </a:r>
            <a:endParaRPr lang="en-US" sz="1141" dirty="0"/>
          </a:p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emphasizes the essential concepts for understanding cell biology.</a:t>
            </a:r>
            <a:endParaRPr lang="en-US" sz="1141" dirty="0"/>
          </a:p>
        </p:txBody>
      </p:sp>
      <p:sp>
        <p:nvSpPr>
          <p:cNvPr id="28" name="Text 26"/>
          <p:cNvSpPr/>
          <p:nvPr/>
        </p:nvSpPr>
        <p:spPr>
          <a:xfrm>
            <a:off x="36576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Summary and Key Takeaways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-370768" y="6238726"/>
            <a:ext cx="1001955" cy="777875"/>
          </a:xfrm>
          <a:custGeom>
            <a:avLst/>
            <a:gdLst/>
            <a:ahLst/>
            <a:cxnLst/>
            <a:rect l="l" t="t" r="r" b="b"/>
            <a:pathLst>
              <a:path w="1001955" h="777875">
                <a:moveTo>
                  <a:pt x="486800" y="148"/>
                </a:moveTo>
                <a:cubicBezTo>
                  <a:pt x="-62773" y="10532"/>
                  <a:pt x="-12935" y="557651"/>
                  <a:pt x="15841" y="728013"/>
                </a:cubicBezTo>
                <a:cubicBezTo>
                  <a:pt x="20750" y="757098"/>
                  <a:pt x="46721" y="777875"/>
                  <a:pt x="76199" y="777875"/>
                </a:cubicBezTo>
                <a:lnTo>
                  <a:pt x="935295" y="761252"/>
                </a:lnTo>
                <a:cubicBezTo>
                  <a:pt x="965474" y="760560"/>
                  <a:pt x="990743" y="738398"/>
                  <a:pt x="994250" y="708621"/>
                </a:cubicBezTo>
                <a:cubicBezTo>
                  <a:pt x="1014609" y="536174"/>
                  <a:pt x="1034959" y="-10245"/>
                  <a:pt x="486790" y="148"/>
                </a:cubicBezTo>
                <a:lnTo>
                  <a:pt x="486800" y="148"/>
                </a:lnTo>
                <a:moveTo>
                  <a:pt x="822996" y="653220"/>
                </a:moveTo>
                <a:lnTo>
                  <a:pt x="202535" y="664990"/>
                </a:lnTo>
                <a:cubicBezTo>
                  <a:pt x="172356" y="665682"/>
                  <a:pt x="146386" y="644213"/>
                  <a:pt x="142177" y="615128"/>
                </a:cubicBezTo>
                <a:cubicBezTo>
                  <a:pt x="119714" y="478004"/>
                  <a:pt x="97260" y="111648"/>
                  <a:pt x="495226" y="104025"/>
                </a:cubicBezTo>
                <a:cubicBezTo>
                  <a:pt x="891790" y="96410"/>
                  <a:pt x="895297" y="460689"/>
                  <a:pt x="881961" y="599197"/>
                </a:cubicBezTo>
                <a:cubicBezTo>
                  <a:pt x="879155" y="629667"/>
                  <a:pt x="853886" y="652521"/>
                  <a:pt x="823006" y="653213"/>
                </a:cubicBezTo>
                <a:lnTo>
                  <a:pt x="822996" y="653220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4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  <p:sp>
        <p:nvSpPr>
          <p:cNvPr id="33" name="Text 31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Presentation Overview</a:t>
            </a:r>
            <a:endParaRPr lang="en-US" sz="2800" dirty="0"/>
          </a:p>
        </p:txBody>
      </p:sp>
      <p:sp>
        <p:nvSpPr>
          <p:cNvPr id="34" name="Text 32"/>
          <p:cNvSpPr/>
          <p:nvPr/>
        </p:nvSpPr>
        <p:spPr>
          <a:xfrm>
            <a:off x="8913404" y="1663380"/>
            <a:ext cx="2743200" cy="4071383"/>
          </a:xfrm>
          <a:custGeom>
            <a:avLst/>
            <a:gdLst/>
            <a:ahLst/>
            <a:cxnLst/>
            <a:rect l="l" t="t" r="r" b="b"/>
            <a:pathLst>
              <a:path w="2743200" h="4071383">
                <a:moveTo>
                  <a:pt x="493776" y="4071383"/>
                </a:moveTo>
                <a:cubicBezTo>
                  <a:pt x="221074" y="4071383"/>
                  <a:pt x="0" y="3850307"/>
                  <a:pt x="0" y="3577606"/>
                </a:cubicBezTo>
                <a:lnTo>
                  <a:pt x="0" y="493777"/>
                </a:lnTo>
                <a:cubicBezTo>
                  <a:pt x="0" y="221076"/>
                  <a:pt x="221074" y="0"/>
                  <a:pt x="493776" y="0"/>
                </a:cubicBezTo>
                <a:lnTo>
                  <a:pt x="2249424" y="0"/>
                </a:lnTo>
                <a:cubicBezTo>
                  <a:pt x="2522126" y="0"/>
                  <a:pt x="2743200" y="221076"/>
                  <a:pt x="2743200" y="493777"/>
                </a:cubicBezTo>
                <a:lnTo>
                  <a:pt x="2743200" y="3577606"/>
                </a:lnTo>
                <a:cubicBezTo>
                  <a:pt x="2743200" y="3850307"/>
                  <a:pt x="2522126" y="4071383"/>
                  <a:pt x="2249424" y="4071383"/>
                </a:cubicBezTo>
                <a:lnTo>
                  <a:pt x="493776" y="4071383"/>
                </a:lnTo>
              </a:path>
            </a:pathLst>
          </a:custGeom>
          <a:blipFill>
            <a:blip r:embed="rId16"/>
            <a:srcRect/>
            <a:stretch>
              <a:fillRect l="0" r="0" t="-533" b="-533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63445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What is a Cell?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4783204" y="4565482"/>
            <a:ext cx="3749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Cells come in many shapes and sizes but share common parts.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diversity allows them to perform specialized functions while maintaining essential processes.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783204" y="404050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Diversity and Commonality in Cells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87819" y="4565482"/>
            <a:ext cx="3749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Cells are often called the 'building blocks of life.'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term emphasizes their role in constructing and maintaining life.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87819" y="404050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Cells as Building Blocks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783204" y="2274612"/>
            <a:ext cx="3749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Every living thing is made up of one or more cells.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highlights the universal presence of cells in life forms.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783204" y="174963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Composition of Living Organisms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85800" y="2271921"/>
            <a:ext cx="3749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 cell is the smallest unit of life that can carry out all the processes necessary for living.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are fundamental to the structure and function of all living organisms.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85800" y="1744366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Definition of a Cell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5</a:t>
            </a:r>
            <a:endParaRPr lang="en-US" sz="650" dirty="0"/>
          </a:p>
        </p:txBody>
      </p:sp>
      <p:sp>
        <p:nvSpPr>
          <p:cNvPr id="15" name="Text 13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  <p:sp>
        <p:nvSpPr>
          <p:cNvPr id="16" name="Text 14"/>
          <p:cNvSpPr/>
          <p:nvPr/>
        </p:nvSpPr>
        <p:spPr>
          <a:xfrm>
            <a:off x="10823017" y="1768033"/>
            <a:ext cx="212956" cy="177514"/>
          </a:xfrm>
          <a:custGeom>
            <a:avLst/>
            <a:gdLst/>
            <a:ahLst/>
            <a:cxnLst/>
            <a:rect l="l" t="t" r="r" b="b"/>
            <a:pathLst>
              <a:path w="212956" h="177514">
                <a:moveTo>
                  <a:pt x="187527" y="52601"/>
                </a:moveTo>
                <a:cubicBezTo>
                  <a:pt x="182836" y="29009"/>
                  <a:pt x="167034" y="9169"/>
                  <a:pt x="138383" y="5849"/>
                </a:cubicBezTo>
                <a:cubicBezTo>
                  <a:pt x="131824" y="5077"/>
                  <a:pt x="126641" y="11345"/>
                  <a:pt x="124605" y="17382"/>
                </a:cubicBezTo>
                <a:cubicBezTo>
                  <a:pt x="124366" y="18092"/>
                  <a:pt x="124253" y="18772"/>
                  <a:pt x="124058" y="19482"/>
                </a:cubicBezTo>
                <a:cubicBezTo>
                  <a:pt x="105603" y="14634"/>
                  <a:pt x="86797" y="12751"/>
                  <a:pt x="70278" y="14586"/>
                </a:cubicBezTo>
                <a:cubicBezTo>
                  <a:pt x="68186" y="6204"/>
                  <a:pt x="60965" y="-1331"/>
                  <a:pt x="50994" y="197"/>
                </a:cubicBezTo>
                <a:cubicBezTo>
                  <a:pt x="-19132" y="10974"/>
                  <a:pt x="-9892" y="111656"/>
                  <a:pt x="36290" y="147214"/>
                </a:cubicBezTo>
                <a:cubicBezTo>
                  <a:pt x="84899" y="184611"/>
                  <a:pt x="207628" y="202829"/>
                  <a:pt x="212867" y="108028"/>
                </a:cubicBezTo>
                <a:cubicBezTo>
                  <a:pt x="214061" y="86320"/>
                  <a:pt x="203709" y="67606"/>
                  <a:pt x="187529" y="52599"/>
                </a:cubicBezTo>
                <a:lnTo>
                  <a:pt x="187527" y="52601"/>
                </a:lnTo>
                <a:moveTo>
                  <a:pt x="135263" y="76455"/>
                </a:moveTo>
                <a:cubicBezTo>
                  <a:pt x="135080" y="75543"/>
                  <a:pt x="134997" y="74849"/>
                  <a:pt x="134827" y="73984"/>
                </a:cubicBezTo>
                <a:cubicBezTo>
                  <a:pt x="138170" y="75451"/>
                  <a:pt x="141273" y="76887"/>
                  <a:pt x="143816" y="78168"/>
                </a:cubicBezTo>
                <a:cubicBezTo>
                  <a:pt x="146358" y="79450"/>
                  <a:pt x="148535" y="80563"/>
                  <a:pt x="150530" y="81672"/>
                </a:cubicBezTo>
                <a:cubicBezTo>
                  <a:pt x="148198" y="86783"/>
                  <a:pt x="144772" y="90690"/>
                  <a:pt x="140655" y="93577"/>
                </a:cubicBezTo>
                <a:cubicBezTo>
                  <a:pt x="142804" y="87601"/>
                  <a:pt x="141905" y="80485"/>
                  <a:pt x="135263" y="76455"/>
                </a:cubicBezTo>
                <a:lnTo>
                  <a:pt x="135263" y="76455"/>
                </a:lnTo>
                <a:moveTo>
                  <a:pt x="98437" y="61974"/>
                </a:moveTo>
                <a:cubicBezTo>
                  <a:pt x="98030" y="75607"/>
                  <a:pt x="103984" y="89627"/>
                  <a:pt x="119519" y="100095"/>
                </a:cubicBezTo>
                <a:cubicBezTo>
                  <a:pt x="113746" y="100341"/>
                  <a:pt x="107875" y="99740"/>
                  <a:pt x="102413" y="98320"/>
                </a:cubicBezTo>
                <a:cubicBezTo>
                  <a:pt x="90643" y="95277"/>
                  <a:pt x="46316" y="73956"/>
                  <a:pt x="71119" y="62840"/>
                </a:cubicBezTo>
                <a:cubicBezTo>
                  <a:pt x="78170" y="59675"/>
                  <a:pt x="88030" y="59968"/>
                  <a:pt x="98437" y="61975"/>
                </a:cubicBezTo>
                <a:lnTo>
                  <a:pt x="98437" y="61974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1067120" y="1500709"/>
            <a:ext cx="234453" cy="208891"/>
          </a:xfrm>
          <a:custGeom>
            <a:avLst/>
            <a:gdLst/>
            <a:ahLst/>
            <a:cxnLst/>
            <a:rect l="l" t="t" r="r" b="b"/>
            <a:pathLst>
              <a:path w="234453" h="208891">
                <a:moveTo>
                  <a:pt x="154244" y="3039"/>
                </a:moveTo>
                <a:cubicBezTo>
                  <a:pt x="131472" y="-3618"/>
                  <a:pt x="108838" y="1053"/>
                  <a:pt x="90984" y="13250"/>
                </a:cubicBezTo>
                <a:cubicBezTo>
                  <a:pt x="78216" y="15166"/>
                  <a:pt x="65654" y="20764"/>
                  <a:pt x="54928" y="28451"/>
                </a:cubicBezTo>
                <a:cubicBezTo>
                  <a:pt x="52843" y="29932"/>
                  <a:pt x="51301" y="31672"/>
                  <a:pt x="50161" y="33556"/>
                </a:cubicBezTo>
                <a:cubicBezTo>
                  <a:pt x="22707" y="49541"/>
                  <a:pt x="1810" y="73822"/>
                  <a:pt x="87" y="111565"/>
                </a:cubicBezTo>
                <a:cubicBezTo>
                  <a:pt x="-2790" y="174560"/>
                  <a:pt x="64960" y="199188"/>
                  <a:pt x="114200" y="207095"/>
                </a:cubicBezTo>
                <a:cubicBezTo>
                  <a:pt x="165039" y="215262"/>
                  <a:pt x="220046" y="196159"/>
                  <a:pt x="232233" y="138284"/>
                </a:cubicBezTo>
                <a:cubicBezTo>
                  <a:pt x="244056" y="82121"/>
                  <a:pt x="207292" y="18589"/>
                  <a:pt x="154244" y="3039"/>
                </a:cubicBezTo>
                <a:lnTo>
                  <a:pt x="154244" y="3039"/>
                </a:lnTo>
                <a:moveTo>
                  <a:pt x="145963" y="91156"/>
                </a:moveTo>
                <a:cubicBezTo>
                  <a:pt x="148812" y="86573"/>
                  <a:pt x="150493" y="81553"/>
                  <a:pt x="151508" y="76404"/>
                </a:cubicBezTo>
                <a:cubicBezTo>
                  <a:pt x="152092" y="77766"/>
                  <a:pt x="152577" y="79232"/>
                  <a:pt x="152870" y="80858"/>
                </a:cubicBezTo>
                <a:cubicBezTo>
                  <a:pt x="156108" y="99626"/>
                  <a:pt x="135739" y="111086"/>
                  <a:pt x="118856" y="109839"/>
                </a:cubicBezTo>
                <a:cubicBezTo>
                  <a:pt x="129027" y="108387"/>
                  <a:pt x="138822" y="102645"/>
                  <a:pt x="145963" y="91156"/>
                </a:cubicBezTo>
                <a:moveTo>
                  <a:pt x="79953" y="155037"/>
                </a:moveTo>
                <a:cubicBezTo>
                  <a:pt x="48274" y="143072"/>
                  <a:pt x="24557" y="119559"/>
                  <a:pt x="46912" y="84269"/>
                </a:cubicBezTo>
                <a:cubicBezTo>
                  <a:pt x="49608" y="80018"/>
                  <a:pt x="52846" y="76320"/>
                  <a:pt x="56318" y="72897"/>
                </a:cubicBezTo>
                <a:cubicBezTo>
                  <a:pt x="56137" y="74810"/>
                  <a:pt x="55872" y="76696"/>
                  <a:pt x="55816" y="78641"/>
                </a:cubicBezTo>
                <a:cubicBezTo>
                  <a:pt x="54259" y="128059"/>
                  <a:pt x="97249" y="160303"/>
                  <a:pt x="142142" y="147845"/>
                </a:cubicBezTo>
                <a:cubicBezTo>
                  <a:pt x="166429" y="141100"/>
                  <a:pt x="185047" y="121286"/>
                  <a:pt x="190563" y="98296"/>
                </a:cubicBezTo>
                <a:cubicBezTo>
                  <a:pt x="190631" y="98572"/>
                  <a:pt x="190730" y="98862"/>
                  <a:pt x="190800" y="99138"/>
                </a:cubicBezTo>
                <a:cubicBezTo>
                  <a:pt x="208640" y="176668"/>
                  <a:pt x="125289" y="172170"/>
                  <a:pt x="79953" y="155039"/>
                </a:cubicBezTo>
                <a:lnTo>
                  <a:pt x="79953" y="155037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692126" y="1394580"/>
            <a:ext cx="202771" cy="236771"/>
          </a:xfrm>
          <a:custGeom>
            <a:avLst/>
            <a:gdLst/>
            <a:ahLst/>
            <a:cxnLst/>
            <a:rect l="l" t="t" r="r" b="b"/>
            <a:pathLst>
              <a:path w="202771" h="236771">
                <a:moveTo>
                  <a:pt x="202004" y="99375"/>
                </a:moveTo>
                <a:cubicBezTo>
                  <a:pt x="198667" y="66992"/>
                  <a:pt x="183110" y="40355"/>
                  <a:pt x="162383" y="22749"/>
                </a:cubicBezTo>
                <a:cubicBezTo>
                  <a:pt x="161665" y="20990"/>
                  <a:pt x="160974" y="19245"/>
                  <a:pt x="160136" y="17469"/>
                </a:cubicBezTo>
                <a:cubicBezTo>
                  <a:pt x="156040" y="8867"/>
                  <a:pt x="148887" y="7167"/>
                  <a:pt x="142666" y="9530"/>
                </a:cubicBezTo>
                <a:cubicBezTo>
                  <a:pt x="106394" y="-8815"/>
                  <a:pt x="62265" y="-2299"/>
                  <a:pt x="35832" y="43365"/>
                </a:cubicBezTo>
                <a:cubicBezTo>
                  <a:pt x="29116" y="54978"/>
                  <a:pt x="25421" y="67177"/>
                  <a:pt x="24091" y="79283"/>
                </a:cubicBezTo>
                <a:cubicBezTo>
                  <a:pt x="14904" y="89599"/>
                  <a:pt x="7391" y="101551"/>
                  <a:pt x="3257" y="115883"/>
                </a:cubicBezTo>
                <a:cubicBezTo>
                  <a:pt x="-8922" y="158149"/>
                  <a:pt x="14770" y="200076"/>
                  <a:pt x="45883" y="220815"/>
                </a:cubicBezTo>
                <a:cubicBezTo>
                  <a:pt x="120274" y="270416"/>
                  <a:pt x="212109" y="197249"/>
                  <a:pt x="202005" y="99375"/>
                </a:cubicBezTo>
                <a:lnTo>
                  <a:pt x="202004" y="99375"/>
                </a:lnTo>
                <a:moveTo>
                  <a:pt x="114730" y="82614"/>
                </a:moveTo>
                <a:cubicBezTo>
                  <a:pt x="106899" y="90785"/>
                  <a:pt x="97565" y="90629"/>
                  <a:pt x="89055" y="76941"/>
                </a:cubicBezTo>
                <a:cubicBezTo>
                  <a:pt x="97446" y="69265"/>
                  <a:pt x="107296" y="72440"/>
                  <a:pt x="114730" y="82614"/>
                </a:cubicBezTo>
                <a:moveTo>
                  <a:pt x="122496" y="117907"/>
                </a:moveTo>
                <a:cubicBezTo>
                  <a:pt x="108109" y="151896"/>
                  <a:pt x="64698" y="136887"/>
                  <a:pt x="59286" y="100365"/>
                </a:cubicBezTo>
                <a:cubicBezTo>
                  <a:pt x="59233" y="100071"/>
                  <a:pt x="59286" y="99808"/>
                  <a:pt x="59260" y="99531"/>
                </a:cubicBezTo>
                <a:cubicBezTo>
                  <a:pt x="77197" y="120318"/>
                  <a:pt x="101369" y="124733"/>
                  <a:pt x="122496" y="117910"/>
                </a:cubicBezTo>
                <a:lnTo>
                  <a:pt x="122496" y="117907"/>
                </a:lnTo>
                <a:moveTo>
                  <a:pt x="76118" y="188974"/>
                </a:moveTo>
                <a:cubicBezTo>
                  <a:pt x="54207" y="181393"/>
                  <a:pt x="33159" y="159650"/>
                  <a:pt x="33822" y="133783"/>
                </a:cubicBezTo>
                <a:cubicBezTo>
                  <a:pt x="55281" y="177780"/>
                  <a:pt x="105780" y="201700"/>
                  <a:pt x="143633" y="154692"/>
                </a:cubicBezTo>
                <a:cubicBezTo>
                  <a:pt x="157010" y="138061"/>
                  <a:pt x="162580" y="120533"/>
                  <a:pt x="162592" y="104103"/>
                </a:cubicBezTo>
                <a:cubicBezTo>
                  <a:pt x="169279" y="160794"/>
                  <a:pt x="123356" y="205314"/>
                  <a:pt x="76116" y="188976"/>
                </a:cubicBezTo>
                <a:lnTo>
                  <a:pt x="76118" y="188974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1037549" y="1167561"/>
            <a:ext cx="263855" cy="208994"/>
          </a:xfrm>
          <a:custGeom>
            <a:avLst/>
            <a:gdLst/>
            <a:ahLst/>
            <a:cxnLst/>
            <a:rect l="l" t="t" r="r" b="b"/>
            <a:pathLst>
              <a:path w="263855" h="208994">
                <a:moveTo>
                  <a:pt x="168363" y="4727"/>
                </a:moveTo>
                <a:cubicBezTo>
                  <a:pt x="116988" y="-5446"/>
                  <a:pt x="53592" y="-3110"/>
                  <a:pt x="26417" y="51674"/>
                </a:cubicBezTo>
                <a:cubicBezTo>
                  <a:pt x="25858" y="52813"/>
                  <a:pt x="25541" y="54086"/>
                  <a:pt x="25024" y="55254"/>
                </a:cubicBezTo>
                <a:cubicBezTo>
                  <a:pt x="6100" y="72830"/>
                  <a:pt x="-3913" y="100282"/>
                  <a:pt x="1425" y="129351"/>
                </a:cubicBezTo>
                <a:cubicBezTo>
                  <a:pt x="11713" y="185302"/>
                  <a:pt x="70059" y="212783"/>
                  <a:pt x="119685" y="208574"/>
                </a:cubicBezTo>
                <a:cubicBezTo>
                  <a:pt x="172896" y="204064"/>
                  <a:pt x="239235" y="169300"/>
                  <a:pt x="258689" y="113948"/>
                </a:cubicBezTo>
                <a:cubicBezTo>
                  <a:pt x="282159" y="47132"/>
                  <a:pt x="221016" y="15142"/>
                  <a:pt x="168363" y="4727"/>
                </a:cubicBezTo>
                <a:lnTo>
                  <a:pt x="168363" y="4727"/>
                </a:lnTo>
                <a:moveTo>
                  <a:pt x="64811" y="71317"/>
                </a:moveTo>
                <a:cubicBezTo>
                  <a:pt x="65600" y="88221"/>
                  <a:pt x="73375" y="105078"/>
                  <a:pt x="88410" y="115041"/>
                </a:cubicBezTo>
                <a:cubicBezTo>
                  <a:pt x="90748" y="116600"/>
                  <a:pt x="93072" y="117768"/>
                  <a:pt x="95381" y="118861"/>
                </a:cubicBezTo>
                <a:cubicBezTo>
                  <a:pt x="69716" y="123777"/>
                  <a:pt x="52254" y="95560"/>
                  <a:pt x="64808" y="71317"/>
                </a:cubicBezTo>
                <a:lnTo>
                  <a:pt x="64811" y="71317"/>
                </a:lnTo>
                <a:moveTo>
                  <a:pt x="181419" y="140156"/>
                </a:moveTo>
                <a:cubicBezTo>
                  <a:pt x="162366" y="153297"/>
                  <a:pt x="139556" y="162543"/>
                  <a:pt x="116859" y="164955"/>
                </a:cubicBezTo>
                <a:cubicBezTo>
                  <a:pt x="107260" y="165975"/>
                  <a:pt x="97822" y="165766"/>
                  <a:pt x="88811" y="164071"/>
                </a:cubicBezTo>
                <a:cubicBezTo>
                  <a:pt x="127202" y="161975"/>
                  <a:pt x="166184" y="134147"/>
                  <a:pt x="173184" y="93928"/>
                </a:cubicBezTo>
                <a:cubicBezTo>
                  <a:pt x="176068" y="77386"/>
                  <a:pt x="171878" y="60888"/>
                  <a:pt x="163284" y="47477"/>
                </a:cubicBezTo>
                <a:cubicBezTo>
                  <a:pt x="176986" y="50564"/>
                  <a:pt x="189179" y="55390"/>
                  <a:pt x="197400" y="61532"/>
                </a:cubicBezTo>
                <a:cubicBezTo>
                  <a:pt x="229694" y="85627"/>
                  <a:pt x="207730" y="121994"/>
                  <a:pt x="181419" y="140155"/>
                </a:cubicBezTo>
                <a:lnTo>
                  <a:pt x="181419" y="140156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0812788" y="983741"/>
            <a:ext cx="171854" cy="119399"/>
          </a:xfrm>
          <a:custGeom>
            <a:avLst/>
            <a:gdLst/>
            <a:ahLst/>
            <a:cxnLst/>
            <a:rect l="l" t="t" r="r" b="b"/>
            <a:pathLst>
              <a:path w="171854" h="119399">
                <a:moveTo>
                  <a:pt x="170534" y="60242"/>
                </a:moveTo>
                <a:cubicBezTo>
                  <a:pt x="163560" y="34253"/>
                  <a:pt x="132915" y="23236"/>
                  <a:pt x="106032" y="17734"/>
                </a:cubicBezTo>
                <a:cubicBezTo>
                  <a:pt x="89792" y="11"/>
                  <a:pt x="62263" y="-7368"/>
                  <a:pt x="36110" y="9481"/>
                </a:cubicBezTo>
                <a:cubicBezTo>
                  <a:pt x="28165" y="14587"/>
                  <a:pt x="23241" y="21556"/>
                  <a:pt x="20423" y="29174"/>
                </a:cubicBezTo>
                <a:cubicBezTo>
                  <a:pt x="14166" y="34517"/>
                  <a:pt x="8837" y="41209"/>
                  <a:pt x="5034" y="49727"/>
                </a:cubicBezTo>
                <a:cubicBezTo>
                  <a:pt x="-5635" y="73599"/>
                  <a:pt x="273" y="102022"/>
                  <a:pt x="26493" y="112721"/>
                </a:cubicBezTo>
                <a:cubicBezTo>
                  <a:pt x="44136" y="119915"/>
                  <a:pt x="64045" y="117588"/>
                  <a:pt x="81039" y="109362"/>
                </a:cubicBezTo>
                <a:cubicBezTo>
                  <a:pt x="94609" y="117019"/>
                  <a:pt x="109500" y="121411"/>
                  <a:pt x="125754" y="118487"/>
                </a:cubicBezTo>
                <a:cubicBezTo>
                  <a:pt x="152206" y="113726"/>
                  <a:pt x="178049" y="88280"/>
                  <a:pt x="170536" y="60240"/>
                </a:cubicBezTo>
                <a:lnTo>
                  <a:pt x="170534" y="60242"/>
                </a:lnTo>
                <a:moveTo>
                  <a:pt x="53211" y="44821"/>
                </a:moveTo>
                <a:cubicBezTo>
                  <a:pt x="63476" y="42123"/>
                  <a:pt x="74629" y="42771"/>
                  <a:pt x="85595" y="44928"/>
                </a:cubicBezTo>
                <a:cubicBezTo>
                  <a:pt x="87039" y="51553"/>
                  <a:pt x="85556" y="59647"/>
                  <a:pt x="81873" y="67002"/>
                </a:cubicBezTo>
                <a:cubicBezTo>
                  <a:pt x="76707" y="67345"/>
                  <a:pt x="71581" y="66961"/>
                  <a:pt x="66604" y="65216"/>
                </a:cubicBezTo>
                <a:cubicBezTo>
                  <a:pt x="58078" y="62240"/>
                  <a:pt x="50499" y="54093"/>
                  <a:pt x="48853" y="46542"/>
                </a:cubicBezTo>
                <a:cubicBezTo>
                  <a:pt x="50296" y="45906"/>
                  <a:pt x="51726" y="45206"/>
                  <a:pt x="53209" y="44821"/>
                </a:cubicBezTo>
                <a:lnTo>
                  <a:pt x="53211" y="44821"/>
                </a:lnTo>
                <a:moveTo>
                  <a:pt x="112575" y="93413"/>
                </a:moveTo>
                <a:cubicBezTo>
                  <a:pt x="110646" y="93479"/>
                  <a:pt x="108730" y="93214"/>
                  <a:pt x="106828" y="92989"/>
                </a:cubicBezTo>
                <a:cubicBezTo>
                  <a:pt x="117240" y="89709"/>
                  <a:pt x="127358" y="84974"/>
                  <a:pt x="136732" y="79565"/>
                </a:cubicBezTo>
                <a:cubicBezTo>
                  <a:pt x="132240" y="87739"/>
                  <a:pt x="121571" y="93095"/>
                  <a:pt x="112575" y="93413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1323596" y="804237"/>
            <a:ext cx="211627" cy="226351"/>
          </a:xfrm>
          <a:custGeom>
            <a:avLst/>
            <a:gdLst/>
            <a:ahLst/>
            <a:cxnLst/>
            <a:rect l="l" t="t" r="r" b="b"/>
            <a:pathLst>
              <a:path w="211627" h="226351">
                <a:moveTo>
                  <a:pt x="125806" y="5093"/>
                </a:moveTo>
                <a:cubicBezTo>
                  <a:pt x="122545" y="849"/>
                  <a:pt x="117083" y="-1657"/>
                  <a:pt x="111189" y="1259"/>
                </a:cubicBezTo>
                <a:cubicBezTo>
                  <a:pt x="109242" y="2209"/>
                  <a:pt x="107282" y="3237"/>
                  <a:pt x="105335" y="4217"/>
                </a:cubicBezTo>
                <a:cubicBezTo>
                  <a:pt x="83802" y="5788"/>
                  <a:pt x="62364" y="15376"/>
                  <a:pt x="44626" y="35501"/>
                </a:cubicBezTo>
                <a:cubicBezTo>
                  <a:pt x="38675" y="42267"/>
                  <a:pt x="34070" y="49227"/>
                  <a:pt x="30610" y="56246"/>
                </a:cubicBezTo>
                <a:cubicBezTo>
                  <a:pt x="20179" y="67948"/>
                  <a:pt x="11443" y="81371"/>
                  <a:pt x="5856" y="97648"/>
                </a:cubicBezTo>
                <a:cubicBezTo>
                  <a:pt x="-7739" y="137268"/>
                  <a:pt x="2552" y="178971"/>
                  <a:pt x="34461" y="203990"/>
                </a:cubicBezTo>
                <a:cubicBezTo>
                  <a:pt x="105293" y="259554"/>
                  <a:pt x="214643" y="205545"/>
                  <a:pt x="211563" y="108171"/>
                </a:cubicBezTo>
                <a:cubicBezTo>
                  <a:pt x="209813" y="52835"/>
                  <a:pt x="170148" y="12399"/>
                  <a:pt x="125806" y="5091"/>
                </a:cubicBezTo>
                <a:lnTo>
                  <a:pt x="125806" y="5093"/>
                </a:lnTo>
                <a:moveTo>
                  <a:pt x="84221" y="84861"/>
                </a:moveTo>
                <a:cubicBezTo>
                  <a:pt x="91810" y="79411"/>
                  <a:pt x="99960" y="74956"/>
                  <a:pt x="109157" y="72027"/>
                </a:cubicBezTo>
                <a:cubicBezTo>
                  <a:pt x="116983" y="69431"/>
                  <a:pt x="125006" y="68041"/>
                  <a:pt x="133211" y="67831"/>
                </a:cubicBezTo>
                <a:cubicBezTo>
                  <a:pt x="145671" y="64010"/>
                  <a:pt x="149381" y="66909"/>
                  <a:pt x="144342" y="76559"/>
                </a:cubicBezTo>
                <a:cubicBezTo>
                  <a:pt x="146247" y="89483"/>
                  <a:pt x="139651" y="101276"/>
                  <a:pt x="129670" y="109927"/>
                </a:cubicBezTo>
                <a:cubicBezTo>
                  <a:pt x="112854" y="105065"/>
                  <a:pt x="97649" y="96656"/>
                  <a:pt x="84221" y="84861"/>
                </a:cubicBezTo>
                <a:lnTo>
                  <a:pt x="84221" y="84861"/>
                </a:lnTo>
                <a:moveTo>
                  <a:pt x="60043" y="175983"/>
                </a:moveTo>
                <a:cubicBezTo>
                  <a:pt x="40694" y="164675"/>
                  <a:pt x="32098" y="146420"/>
                  <a:pt x="31928" y="126852"/>
                </a:cubicBezTo>
                <a:cubicBezTo>
                  <a:pt x="51614" y="163226"/>
                  <a:pt x="98646" y="183897"/>
                  <a:pt x="140438" y="156809"/>
                </a:cubicBezTo>
                <a:cubicBezTo>
                  <a:pt x="143225" y="157171"/>
                  <a:pt x="145970" y="157653"/>
                  <a:pt x="148810" y="157896"/>
                </a:cubicBezTo>
                <a:cubicBezTo>
                  <a:pt x="151413" y="158106"/>
                  <a:pt x="153684" y="157776"/>
                  <a:pt x="155755" y="157185"/>
                </a:cubicBezTo>
                <a:cubicBezTo>
                  <a:pt x="134165" y="184664"/>
                  <a:pt x="93575" y="195597"/>
                  <a:pt x="60043" y="175983"/>
                </a:cubicBezTo>
                <a:lnTo>
                  <a:pt x="60043" y="175983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1508830" y="1104537"/>
            <a:ext cx="231222" cy="202672"/>
          </a:xfrm>
          <a:custGeom>
            <a:avLst/>
            <a:gdLst/>
            <a:ahLst/>
            <a:cxnLst/>
            <a:rect l="l" t="t" r="r" b="b"/>
            <a:pathLst>
              <a:path w="231222" h="202672">
                <a:moveTo>
                  <a:pt x="185093" y="21530"/>
                </a:moveTo>
                <a:cubicBezTo>
                  <a:pt x="141739" y="1161"/>
                  <a:pt x="87263" y="-10804"/>
                  <a:pt x="43178" y="13684"/>
                </a:cubicBezTo>
                <a:cubicBezTo>
                  <a:pt x="13760" y="30026"/>
                  <a:pt x="-3626" y="62583"/>
                  <a:pt x="1219" y="96377"/>
                </a:cubicBezTo>
                <a:cubicBezTo>
                  <a:pt x="116" y="104192"/>
                  <a:pt x="-381" y="112228"/>
                  <a:pt x="335" y="120501"/>
                </a:cubicBezTo>
                <a:cubicBezTo>
                  <a:pt x="4833" y="172774"/>
                  <a:pt x="46973" y="195124"/>
                  <a:pt x="88519" y="196124"/>
                </a:cubicBezTo>
                <a:cubicBezTo>
                  <a:pt x="92133" y="196219"/>
                  <a:pt x="95805" y="195838"/>
                  <a:pt x="99446" y="195631"/>
                </a:cubicBezTo>
                <a:cubicBezTo>
                  <a:pt x="108760" y="207376"/>
                  <a:pt x="129470" y="203937"/>
                  <a:pt x="134645" y="188973"/>
                </a:cubicBezTo>
                <a:cubicBezTo>
                  <a:pt x="167097" y="178623"/>
                  <a:pt x="197441" y="157241"/>
                  <a:pt x="217104" y="126887"/>
                </a:cubicBezTo>
                <a:cubicBezTo>
                  <a:pt x="246756" y="81095"/>
                  <a:pt x="226651" y="41057"/>
                  <a:pt x="185091" y="21530"/>
                </a:cubicBezTo>
                <a:lnTo>
                  <a:pt x="185093" y="21530"/>
                </a:lnTo>
                <a:moveTo>
                  <a:pt x="93224" y="106743"/>
                </a:moveTo>
                <a:cubicBezTo>
                  <a:pt x="88836" y="102542"/>
                  <a:pt x="84863" y="98089"/>
                  <a:pt x="82047" y="92872"/>
                </a:cubicBezTo>
                <a:cubicBezTo>
                  <a:pt x="69919" y="70301"/>
                  <a:pt x="92630" y="50599"/>
                  <a:pt x="104318" y="74502"/>
                </a:cubicBezTo>
                <a:cubicBezTo>
                  <a:pt x="111271" y="88720"/>
                  <a:pt x="103779" y="100418"/>
                  <a:pt x="93224" y="106741"/>
                </a:cubicBezTo>
                <a:lnTo>
                  <a:pt x="93224" y="106743"/>
                </a:lnTo>
                <a:moveTo>
                  <a:pt x="176938" y="102082"/>
                </a:moveTo>
                <a:cubicBezTo>
                  <a:pt x="169458" y="115904"/>
                  <a:pt x="153372" y="126380"/>
                  <a:pt x="140856" y="133275"/>
                </a:cubicBezTo>
                <a:cubicBezTo>
                  <a:pt x="137695" y="135020"/>
                  <a:pt x="134328" y="136619"/>
                  <a:pt x="130881" y="138125"/>
                </a:cubicBezTo>
                <a:cubicBezTo>
                  <a:pt x="149108" y="119104"/>
                  <a:pt x="159277" y="92015"/>
                  <a:pt x="152019" y="63787"/>
                </a:cubicBezTo>
                <a:cubicBezTo>
                  <a:pt x="154350" y="64642"/>
                  <a:pt x="156752" y="65418"/>
                  <a:pt x="159041" y="66322"/>
                </a:cubicBezTo>
                <a:cubicBezTo>
                  <a:pt x="179532" y="74470"/>
                  <a:pt x="190074" y="77830"/>
                  <a:pt x="176938" y="102080"/>
                </a:cubicBezTo>
                <a:lnTo>
                  <a:pt x="176938" y="102082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11433965" y="1454843"/>
            <a:ext cx="229331" cy="204886"/>
          </a:xfrm>
          <a:custGeom>
            <a:avLst/>
            <a:gdLst/>
            <a:ahLst/>
            <a:cxnLst/>
            <a:rect l="l" t="t" r="r" b="b"/>
            <a:pathLst>
              <a:path w="229331" h="204886">
                <a:moveTo>
                  <a:pt x="51604" y="25363"/>
                </a:moveTo>
                <a:cubicBezTo>
                  <a:pt x="44825" y="30815"/>
                  <a:pt x="39768" y="37265"/>
                  <a:pt x="35615" y="44098"/>
                </a:cubicBezTo>
                <a:cubicBezTo>
                  <a:pt x="7790" y="64277"/>
                  <a:pt x="-9671" y="103929"/>
                  <a:pt x="5765" y="142336"/>
                </a:cubicBezTo>
                <a:cubicBezTo>
                  <a:pt x="49636" y="251619"/>
                  <a:pt x="186570" y="202016"/>
                  <a:pt x="221362" y="113296"/>
                </a:cubicBezTo>
                <a:cubicBezTo>
                  <a:pt x="265217" y="1512"/>
                  <a:pt x="116785" y="-27037"/>
                  <a:pt x="51604" y="25361"/>
                </a:cubicBezTo>
                <a:lnTo>
                  <a:pt x="51604" y="25363"/>
                </a:lnTo>
                <a:moveTo>
                  <a:pt x="150861" y="101503"/>
                </a:moveTo>
                <a:cubicBezTo>
                  <a:pt x="140892" y="94131"/>
                  <a:pt x="130645" y="87159"/>
                  <a:pt x="120225" y="80449"/>
                </a:cubicBezTo>
                <a:cubicBezTo>
                  <a:pt x="137991" y="70190"/>
                  <a:pt x="158775" y="63109"/>
                  <a:pt x="165465" y="77808"/>
                </a:cubicBezTo>
                <a:cubicBezTo>
                  <a:pt x="168730" y="84948"/>
                  <a:pt x="160174" y="94209"/>
                  <a:pt x="150859" y="101503"/>
                </a:cubicBezTo>
                <a:lnTo>
                  <a:pt x="150861" y="101503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1290492" y="1805137"/>
            <a:ext cx="227837" cy="208542"/>
          </a:xfrm>
          <a:custGeom>
            <a:avLst/>
            <a:gdLst/>
            <a:ahLst/>
            <a:cxnLst/>
            <a:rect l="l" t="t" r="r" b="b"/>
            <a:pathLst>
              <a:path w="227837" h="208542">
                <a:moveTo>
                  <a:pt x="170844" y="26662"/>
                </a:moveTo>
                <a:cubicBezTo>
                  <a:pt x="139115" y="18533"/>
                  <a:pt x="86949" y="25822"/>
                  <a:pt x="67406" y="57923"/>
                </a:cubicBezTo>
                <a:cubicBezTo>
                  <a:pt x="50755" y="85256"/>
                  <a:pt x="62033" y="114198"/>
                  <a:pt x="82497" y="131807"/>
                </a:cubicBezTo>
                <a:cubicBezTo>
                  <a:pt x="84404" y="141734"/>
                  <a:pt x="88749" y="151502"/>
                  <a:pt x="95641" y="160646"/>
                </a:cubicBezTo>
                <a:cubicBezTo>
                  <a:pt x="74589" y="158254"/>
                  <a:pt x="54886" y="147748"/>
                  <a:pt x="44262" y="126472"/>
                </a:cubicBezTo>
                <a:cubicBezTo>
                  <a:pt x="26930" y="91792"/>
                  <a:pt x="39090" y="43154"/>
                  <a:pt x="72885" y="27588"/>
                </a:cubicBezTo>
                <a:cubicBezTo>
                  <a:pt x="86804" y="21167"/>
                  <a:pt x="76818" y="-4934"/>
                  <a:pt x="62500" y="820"/>
                </a:cubicBezTo>
                <a:cubicBezTo>
                  <a:pt x="-4678" y="27792"/>
                  <a:pt x="-22155" y="127096"/>
                  <a:pt x="32036" y="179154"/>
                </a:cubicBezTo>
                <a:cubicBezTo>
                  <a:pt x="92668" y="237415"/>
                  <a:pt x="210731" y="205531"/>
                  <a:pt x="226582" y="114531"/>
                </a:cubicBezTo>
                <a:cubicBezTo>
                  <a:pt x="233954" y="72256"/>
                  <a:pt x="207986" y="36197"/>
                  <a:pt x="170844" y="26662"/>
                </a:cubicBezTo>
                <a:lnTo>
                  <a:pt x="170844" y="26662"/>
                </a:lnTo>
                <a:moveTo>
                  <a:pt x="133396" y="161925"/>
                </a:moveTo>
                <a:cubicBezTo>
                  <a:pt x="134449" y="158117"/>
                  <a:pt x="135130" y="154006"/>
                  <a:pt x="135515" y="149754"/>
                </a:cubicBezTo>
                <a:cubicBezTo>
                  <a:pt x="140860" y="149546"/>
                  <a:pt x="146326" y="148778"/>
                  <a:pt x="151819" y="147431"/>
                </a:cubicBezTo>
                <a:cubicBezTo>
                  <a:pt x="150580" y="148801"/>
                  <a:pt x="149379" y="150056"/>
                  <a:pt x="148233" y="151147"/>
                </a:cubicBezTo>
                <a:cubicBezTo>
                  <a:pt x="143608" y="155537"/>
                  <a:pt x="138582" y="159022"/>
                  <a:pt x="133394" y="161925"/>
                </a:cubicBezTo>
                <a:lnTo>
                  <a:pt x="133396" y="161925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8931370" y="264286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2"/>
            <a:srcRect/>
            <a:stretch>
              <a:fillRect l="0" r="0" t="-25009" b="-25009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4E00A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294122" y="2598633"/>
            <a:ext cx="5212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Eukaryotic cells possess a well-defined nucleus that houses their genetic material.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are typically larger in size than prokaryotic cells.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Examples of eukaryotic cells include plant and animal cells.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cells have numerous organelles, allowing for compartmentalized functions.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85800" y="2598633"/>
            <a:ext cx="5212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Prokaryotic cells lack a true nucleus, with their genetic material freely floating in the cytoplasm.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are generally smaller in size compared to eukaryotic cells.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Examples of prokaryotic cells include bacteria and archaea.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cells contain few organelles, making their internal structure simpler.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11160387" y="1333287"/>
            <a:ext cx="192437" cy="1459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1366580" y="1114352"/>
            <a:ext cx="214165" cy="1827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047519" y="1040244"/>
            <a:ext cx="193558" cy="19459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1347288" y="855895"/>
            <a:ext cx="233423" cy="1770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1155971" y="708200"/>
            <a:ext cx="161706" cy="11458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590452" y="573069"/>
            <a:ext cx="191836" cy="190266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1752197" y="811778"/>
            <a:ext cx="212684" cy="16228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1688306" y="1089324"/>
            <a:ext cx="199699" cy="16932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1557668" y="1354774"/>
            <a:ext cx="216907" cy="182628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6</a:t>
            </a:r>
            <a:endParaRPr lang="en-US" sz="650" dirty="0"/>
          </a:p>
        </p:txBody>
      </p:sp>
      <p:sp>
        <p:nvSpPr>
          <p:cNvPr id="17" name="Text 1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  <p:sp>
        <p:nvSpPr>
          <p:cNvPr id="18" name="Text 16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Types of Cells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396622" y="6060034"/>
            <a:ext cx="252747" cy="239932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9369" y="5799167"/>
            <a:ext cx="192460" cy="182698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294122" y="1871457"/>
            <a:ext cx="5212078" cy="589949"/>
          </a:xfrm>
          <a:custGeom>
            <a:avLst/>
            <a:gdLst/>
            <a:ahLst/>
            <a:cxnLst/>
            <a:rect l="l" t="t" r="r" b="b"/>
            <a:pathLst>
              <a:path w="5212078" h="589949">
                <a:moveTo>
                  <a:pt x="106170" y="589949"/>
                </a:moveTo>
                <a:cubicBezTo>
                  <a:pt x="47534" y="589949"/>
                  <a:pt x="0" y="542405"/>
                  <a:pt x="0" y="483758"/>
                </a:cubicBezTo>
                <a:lnTo>
                  <a:pt x="0" y="106191"/>
                </a:lnTo>
                <a:cubicBezTo>
                  <a:pt x="0" y="47544"/>
                  <a:pt x="47534" y="0"/>
                  <a:pt x="106170" y="0"/>
                </a:cubicBezTo>
                <a:lnTo>
                  <a:pt x="5105856" y="0"/>
                </a:lnTo>
                <a:cubicBezTo>
                  <a:pt x="5164492" y="0"/>
                  <a:pt x="5212026" y="47544"/>
                  <a:pt x="5212026" y="106191"/>
                </a:cubicBezTo>
                <a:lnTo>
                  <a:pt x="5212026" y="483758"/>
                </a:lnTo>
                <a:cubicBezTo>
                  <a:pt x="5212026" y="542405"/>
                  <a:pt x="5164492" y="589949"/>
                  <a:pt x="5105856" y="589949"/>
                </a:cubicBezTo>
                <a:lnTo>
                  <a:pt x="106170" y="589949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294122" y="2008617"/>
            <a:ext cx="5212078" cy="31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Eukaryotic Cells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85794" y="1871457"/>
            <a:ext cx="5212080" cy="589949"/>
          </a:xfrm>
          <a:custGeom>
            <a:avLst/>
            <a:gdLst/>
            <a:ahLst/>
            <a:cxnLst/>
            <a:rect l="l" t="t" r="r" b="b"/>
            <a:pathLst>
              <a:path w="5212080" h="589949">
                <a:moveTo>
                  <a:pt x="106170" y="589949"/>
                </a:moveTo>
                <a:cubicBezTo>
                  <a:pt x="47534" y="589949"/>
                  <a:pt x="0" y="542405"/>
                  <a:pt x="0" y="483758"/>
                </a:cubicBezTo>
                <a:lnTo>
                  <a:pt x="0" y="106191"/>
                </a:lnTo>
                <a:cubicBezTo>
                  <a:pt x="0" y="47544"/>
                  <a:pt x="47534" y="0"/>
                  <a:pt x="106170" y="0"/>
                </a:cubicBezTo>
                <a:lnTo>
                  <a:pt x="5105858" y="0"/>
                </a:lnTo>
                <a:cubicBezTo>
                  <a:pt x="5164494" y="0"/>
                  <a:pt x="5212028" y="47544"/>
                  <a:pt x="5212028" y="106191"/>
                </a:cubicBezTo>
                <a:lnTo>
                  <a:pt x="5212028" y="483758"/>
                </a:lnTo>
                <a:cubicBezTo>
                  <a:pt x="5212028" y="542405"/>
                  <a:pt x="5164494" y="589949"/>
                  <a:pt x="5105858" y="589949"/>
                </a:cubicBezTo>
                <a:lnTo>
                  <a:pt x="106170" y="589949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685794" y="2008617"/>
            <a:ext cx="5212080" cy="31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Prokaryotic Cells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1725" r="-111725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5054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5054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3378704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378704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2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112352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112352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3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505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505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4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37870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37870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5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378704" y="4939625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31"/>
              </a:spcBef>
              <a:buNone/>
            </a:pPr>
            <a:r>
              <a:rPr lang="en-US" sz="1131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Ribosomes are responsible for protein synthesis.</a:t>
            </a:r>
            <a:endParaRPr lang="en-US" sz="1131" dirty="0"/>
          </a:p>
          <a:p>
            <a:pPr algn="l" marL="0" indent="0">
              <a:lnSpc>
                <a:spcPct val="100000"/>
              </a:lnSpc>
              <a:spcBef>
                <a:spcPts val="1131"/>
              </a:spcBef>
              <a:buNone/>
            </a:pPr>
            <a:r>
              <a:rPr lang="en-US" sz="1131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assemble amino acids into proteins based on genetic instructions.</a:t>
            </a:r>
            <a:endParaRPr lang="en-US" sz="1131" dirty="0"/>
          </a:p>
        </p:txBody>
      </p:sp>
      <p:sp>
        <p:nvSpPr>
          <p:cNvPr id="16" name="Text 14"/>
          <p:cNvSpPr/>
          <p:nvPr/>
        </p:nvSpPr>
        <p:spPr>
          <a:xfrm>
            <a:off x="3378704" y="446186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Ribosomes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45055" y="4939625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Mitochondria are the powerhouses of the cell.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generate energy through the process of cellular respiration.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5055" y="446186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Mitochondria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112353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91"/>
              </a:spcBef>
              <a:buNone/>
            </a:pPr>
            <a:r>
              <a:rPr lang="en-US" sz="1191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Cytoplasm is a jelly-like fluid within the cell.</a:t>
            </a:r>
            <a:endParaRPr lang="en-US" sz="1191" dirty="0"/>
          </a:p>
          <a:p>
            <a:pPr algn="l" marL="0" indent="0">
              <a:lnSpc>
                <a:spcPct val="100000"/>
              </a:lnSpc>
              <a:spcBef>
                <a:spcPts val="1191"/>
              </a:spcBef>
              <a:buNone/>
            </a:pPr>
            <a:r>
              <a:rPr lang="en-US" sz="1191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provides a medium for organelles to remain suspended and function.</a:t>
            </a:r>
            <a:endParaRPr lang="en-US" sz="1191" dirty="0"/>
          </a:p>
        </p:txBody>
      </p:sp>
      <p:sp>
        <p:nvSpPr>
          <p:cNvPr id="20" name="Text 18"/>
          <p:cNvSpPr/>
          <p:nvPr/>
        </p:nvSpPr>
        <p:spPr>
          <a:xfrm>
            <a:off x="6112353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Cytoplasm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378704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cell membrane acts as a protective barrier for the cell.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controls the movement of substances in and out of the cell.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378704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Cell Membrane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5055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nucleus is the control center of the cell.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regulates the cell's activities and contains genetic material.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5055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Nucleus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685800" y="462963"/>
            <a:ext cx="7803993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Key Cell Structures</a:t>
            </a:r>
            <a:endParaRPr lang="en-US" sz="2800" dirty="0"/>
          </a:p>
        </p:txBody>
      </p:sp>
      <p:sp>
        <p:nvSpPr>
          <p:cNvPr id="26" name="Text 24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7</a:t>
            </a:r>
            <a:endParaRPr lang="en-US" sz="650" dirty="0"/>
          </a:p>
        </p:txBody>
      </p:sp>
      <p:sp>
        <p:nvSpPr>
          <p:cNvPr id="28" name="Text 26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1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62963"/>
            <a:ext cx="7803993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The Nucleus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8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  <p:sp>
        <p:nvSpPr>
          <p:cNvPr id="8" name="Text 6"/>
          <p:cNvSpPr/>
          <p:nvPr/>
        </p:nvSpPr>
        <p:spPr>
          <a:xfrm>
            <a:off x="5431675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nucleus is involved in processes like transcription and replication.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is a defining feature of eukaryotic cells.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431675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Functions and Interesting Facts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431676" y="2167206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nucleus has a complex structure including chromatin and nucleolus.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plays a critical role in maintaining cellular integrity.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431676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Structure Details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326023" y="5023180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nucleus is surrounded by a nuclear membrane.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membrane protects the nucleus and regulates the exchange of materials.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326024" y="458457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Nuclear Membrane Protection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335278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nucleus contains the cell’s genetic material, DNA.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genetic material is essential for the cell's functions and inheritance.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335278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Genetic Material Storage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326024" y="2161474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nucleus is the control center of the cell.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directs all cell activities, including growth and reproduction.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326024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Overview of the Nucleus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85800" y="168237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85800" y="168237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85800" y="314699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85800" y="314699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2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685800" y="458200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85800" y="45820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3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4764124" y="168237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4764124" y="168237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4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4764124" y="314699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4764124" y="314699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5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8332237" y="939708"/>
            <a:ext cx="217033" cy="190208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8627172" y="976668"/>
            <a:ext cx="163638" cy="151864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8524974" y="689507"/>
            <a:ext cx="204393" cy="18967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8750576" y="515602"/>
            <a:ext cx="125472" cy="11644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8756905" y="1144325"/>
            <a:ext cx="163811" cy="152021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8902152" y="922206"/>
            <a:ext cx="206406" cy="19154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8787166" y="721872"/>
            <a:ext cx="177764" cy="16496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8475653" y="1179968"/>
            <a:ext cx="164994" cy="151533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-501502" y="4315963"/>
            <a:ext cx="1944793" cy="1444877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062135" y="2237290"/>
            <a:ext cx="2478740" cy="329960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359725" y="2237290"/>
            <a:ext cx="2478740" cy="3299607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75940" y="2237290"/>
            <a:ext cx="2478740" cy="3299607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931370" y="264286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C99E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914777" y="500978"/>
            <a:ext cx="433466" cy="411480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85800" y="457200"/>
            <a:ext cx="1089964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04D2C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Cell Membrane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6290735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cell membrane helps maintain the cell's shape.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supports the cell's ability to interact with its environment.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290735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Structural Role of the Cell Membrane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602568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cell membrane protects the cell from its surroundings.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controls the substances that enter and leave the cell.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602568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Functions of the Cell Membrane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399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cell membrane is a thin, flexible barrier surrounding the cell.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plays a crucial role in maintaining the cell's integrity and environment.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914399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Overview of the Cell Membrane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7"/>
            <a:srcRect/>
            <a:stretch>
              <a:fillRect l="-16667" r="-1666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384878" y="692305"/>
            <a:ext cx="342340" cy="324976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9</a:t>
            </a:r>
            <a:endParaRPr lang="en-US" sz="650" dirty="0"/>
          </a:p>
        </p:txBody>
      </p:sp>
      <p:sp>
        <p:nvSpPr>
          <p:cNvPr id="21" name="Text 19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Biology: Understanding Cell Structure and Function</a:t>
            </a:r>
            <a:endParaRPr lang="en-US" sz="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2025-07-04T16:31:27Z</dcterms:created>
  <dcterms:modified xsi:type="dcterms:W3CDTF">2025-07-04T16:31:27Z</dcterms:modified>
</cp:coreProperties>
</file>