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daa3d27075c34c92aa6eb12e121f51ea5dabdfc2.jpg"/><Relationship Id="rId2" Type="http://schemas.openxmlformats.org/officeDocument/2006/relationships/image" Target="../media/d6dee228f53be4926877c8026f0f668e0beda20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509c8fc1c8c9540dab961300418e28c6818cb67b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4fd652181c9593d52cef1f71b177b5e053d75761.jp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5111378452b595b9eb11ccdbc76d8101fd0a0122.jp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4f1b1204af9d3c52eb77dc7eaad4142eccd6eb72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792f9ca69b7fa785c99008501a673ec6fad8ab5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509c8fc1c8c9540dab961300418e28c6818cb67b.png"/><Relationship Id="rId5" Type="http://schemas.openxmlformats.org/officeDocument/2006/relationships/image" Target="../media/5678f11792efa8d43e67f2c1ade81110fdd8abeb.png"/><Relationship Id="rId6" Type="http://schemas.openxmlformats.org/officeDocument/2006/relationships/image" Target="../media/5678f11792efa8d43e67f2c1ade81110fdd8abeb.png"/><Relationship Id="rId7" Type="http://schemas.openxmlformats.org/officeDocument/2006/relationships/image" Target="../media/509c8fc1c8c9540dab961300418e28c6818cb67b.png"/><Relationship Id="rId8" Type="http://schemas.openxmlformats.org/officeDocument/2006/relationships/image" Target="../media/509c8fc1c8c9540dab961300418e28c6818cb67b.png"/><Relationship Id="rId9" Type="http://schemas.openxmlformats.org/officeDocument/2006/relationships/image" Target="../media/bba7e00a2377b1aa1355e025829c5856561b572e.jp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4f1b1204af9d3c52eb77dc7eaad4142eccd6eb72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1643241935b390b6db1ddfa3062c5e6dd1803078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b5f6bd7b6406d83397692c51ca3b18a245a0c2dc.jp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cda270bddc2388ee43e087a5e882bc5084596d28.png"/><Relationship Id="rId5" Type="http://schemas.openxmlformats.org/officeDocument/2006/relationships/image" Target="../media/4f1b1204af9d3c52eb77dc7eaad4142eccd6eb72.png"/><Relationship Id="rId6" Type="http://schemas.openxmlformats.org/officeDocument/2006/relationships/image" Target="../media/cda270bddc2388ee43e087a5e882bc5084596d28.png"/><Relationship Id="rId7" Type="http://schemas.openxmlformats.org/officeDocument/2006/relationships/image" Target="../media/4f1b1204af9d3c52eb77dc7eaad4142eccd6eb7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cda270bddc2388ee43e087a5e882bc5084596d28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a1e37777c9f824bb9887b4064853cad8c4c2cd01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5a983342bb3148c2ca43dc0988b4b2eb9b915983.jp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cda270bddc2388ee43e087a5e882bc5084596d28.png"/><Relationship Id="rId5" Type="http://schemas.openxmlformats.org/officeDocument/2006/relationships/image" Target="../media/4f1b1204af9d3c52eb77dc7eaad4142eccd6eb72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cda270bddc2388ee43e087a5e882bc5084596d28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4f1b1204af9d3c52eb77dc7eaad4142eccd6eb72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e9454d21d8a0546dc09f0421522a14e1775b3e1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4f1b1204af9d3c52eb77dc7eaad4142eccd6eb72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07a328b11da384d0213d307b240465197f5f2d26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fbd56dde5acc8b9c1a1082fd238cbef7984b93fe.jp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cda270bddc2388ee43e087a5e882bc5084596d28.png"/><Relationship Id="rId5" Type="http://schemas.openxmlformats.org/officeDocument/2006/relationships/image" Target="../media/4f1b1204af9d3c52eb77dc7eaad4142eccd6eb72.png"/><Relationship Id="rId6" Type="http://schemas.openxmlformats.org/officeDocument/2006/relationships/image" Target="../media/4f1b1204af9d3c52eb77dc7eaad4142eccd6eb7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0997" y="1171471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80996" y="2543129"/>
            <a:ext cx="7498080" cy="254044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Creative Marketing: Strategies and Innovations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380996" y="5290419"/>
            <a:ext cx="749808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Exploring Key Elements, Technologies, and Future Trends in Marketing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8718505" y="660760"/>
            <a:ext cx="3473495" cy="5530128"/>
          </a:xfrm>
          <a:prstGeom prst="rect">
            <a:avLst/>
          </a:prstGeom>
          <a:blipFill>
            <a:blip r:embed="rId1"/>
            <a:srcRect/>
            <a:stretch>
              <a:fillRect l="-69454" r="-6945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12155" y="660761"/>
            <a:ext cx="9525" cy="5536479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7" y="6471617"/>
            <a:ext cx="557784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2845053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80998" y="1041710"/>
            <a:ext cx="5459113" cy="1585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Visual Design and Branding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343010" y="3827527"/>
            <a:ext cx="2560320" cy="203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Consistency in color schemes, typography, logos, and imagery creates a cohesive identity.</a:t>
            </a:r>
            <a:endParaRPr lang="en-US" sz="14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cohesive identity helps the brand stand out.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337538" y="3211847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Consistency in Design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89206" y="3792708"/>
            <a:ext cx="2560320" cy="203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Strong visual elements are critical in reinforcing marketing messages.</a:t>
            </a:r>
            <a:endParaRPr lang="en-US" sz="14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They ensure brand recognition effectively.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80997" y="3177028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Importance of Visual Elements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095968" y="650053"/>
            <a:ext cx="9525" cy="2194560"/>
          </a:xfrm>
          <a:custGeom>
            <a:avLst/>
            <a:gdLst/>
            <a:ahLst/>
            <a:cxnLst/>
            <a:rect l="l" t="t" r="r" b="b"/>
            <a:pathLst>
              <a:path w="9525" h="2194560">
                <a:moveTo>
                  <a:pt x="0" y="0"/>
                </a:moveTo>
                <a:lnTo>
                  <a:pt x="9525" y="2194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9255396" y="3827527"/>
            <a:ext cx="2560320" cy="203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Visual design makes marketing efforts more persuasive.</a:t>
            </a:r>
            <a:endParaRPr lang="en-US" sz="14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achieves this by being memorable and impactful.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9255396" y="3211847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Persuasive Marketing Through Design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139428" y="2844613"/>
            <a:ext cx="9525" cy="3337560"/>
          </a:xfrm>
          <a:custGeom>
            <a:avLst/>
            <a:gdLst/>
            <a:ahLst/>
            <a:cxnLst/>
            <a:rect l="l" t="t" r="r" b="b"/>
            <a:pathLst>
              <a:path w="9525" h="3337560">
                <a:moveTo>
                  <a:pt x="0" y="0"/>
                </a:moveTo>
                <a:lnTo>
                  <a:pt x="9525" y="3337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296814" y="3827527"/>
            <a:ext cx="2560320" cy="203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Effective visual design not only attracts attention but also communicates brand personality.</a:t>
            </a:r>
            <a:endParaRPr lang="en-US" sz="14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conveys values instantly, making marketing efforts more memorable.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294079" y="3211847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Impact of Effective Visual Design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098657" y="2844613"/>
            <a:ext cx="9525" cy="3337560"/>
          </a:xfrm>
          <a:custGeom>
            <a:avLst/>
            <a:gdLst/>
            <a:ahLst/>
            <a:cxnLst/>
            <a:rect l="l" t="t" r="r" b="b"/>
            <a:pathLst>
              <a:path w="9525" h="3337560">
                <a:moveTo>
                  <a:pt x="0" y="0"/>
                </a:moveTo>
                <a:lnTo>
                  <a:pt x="9525" y="3337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9052509" y="2844613"/>
            <a:ext cx="9525" cy="3337560"/>
          </a:xfrm>
          <a:custGeom>
            <a:avLst/>
            <a:gdLst/>
            <a:ahLst/>
            <a:cxnLst/>
            <a:rect l="l" t="t" r="r" b="b"/>
            <a:pathLst>
              <a:path w="9525" h="3337560">
                <a:moveTo>
                  <a:pt x="0" y="0"/>
                </a:moveTo>
                <a:lnTo>
                  <a:pt x="9525" y="3337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093283" y="660759"/>
            <a:ext cx="6098652" cy="2183853"/>
          </a:xfrm>
          <a:prstGeom prst="rect">
            <a:avLst/>
          </a:prstGeom>
          <a:blipFill>
            <a:blip r:embed="rId4"/>
            <a:srcRect/>
            <a:stretch>
              <a:fillRect l="0" r="0" t="-43051" b="-43051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2845053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80998" y="1041710"/>
            <a:ext cx="5459113" cy="1585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Measuring Campaign Effectiveness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343010" y="4548090"/>
            <a:ext cx="25603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Key performance indicators (KPIs) include engagement rates, conversion rates, and sales uplift.</a:t>
            </a:r>
            <a:endParaRPr lang="en-US" sz="1392" dirty="0"/>
          </a:p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metrics provide measurable insights into campaign performance.</a:t>
            </a:r>
            <a:endParaRPr lang="en-US" sz="1392" dirty="0"/>
          </a:p>
        </p:txBody>
      </p:sp>
      <p:sp>
        <p:nvSpPr>
          <p:cNvPr id="10" name="Text 8"/>
          <p:cNvSpPr/>
          <p:nvPr/>
        </p:nvSpPr>
        <p:spPr>
          <a:xfrm>
            <a:off x="3337538" y="3932409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Performance Indicators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89206" y="4513271"/>
            <a:ext cx="25603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Evaluating the success of creative marketing initiatives requires clear metrics and methodologies.</a:t>
            </a:r>
            <a:endParaRPr lang="en-US" sz="1392" dirty="0"/>
          </a:p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ensures that the impact of the campaign is accurately assessed.</a:t>
            </a:r>
            <a:endParaRPr lang="en-US" sz="1392" dirty="0"/>
          </a:p>
        </p:txBody>
      </p:sp>
      <p:sp>
        <p:nvSpPr>
          <p:cNvPr id="12" name="Text 10"/>
          <p:cNvSpPr/>
          <p:nvPr/>
        </p:nvSpPr>
        <p:spPr>
          <a:xfrm>
            <a:off x="380997" y="389759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Introduction to Campaign Effectiveness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095968" y="650053"/>
            <a:ext cx="9525" cy="2194560"/>
          </a:xfrm>
          <a:custGeom>
            <a:avLst/>
            <a:gdLst/>
            <a:ahLst/>
            <a:cxnLst/>
            <a:rect l="l" t="t" r="r" b="b"/>
            <a:pathLst>
              <a:path w="9525" h="2194560">
                <a:moveTo>
                  <a:pt x="0" y="0"/>
                </a:moveTo>
                <a:lnTo>
                  <a:pt x="9525" y="2194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9255396" y="4548090"/>
            <a:ext cx="25603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Insights gained from evaluating campaigns inform future improvements.</a:t>
            </a:r>
            <a:endParaRPr lang="en-US" sz="1392" dirty="0"/>
          </a:p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iterative process enhances the effectiveness of subsequent marketing initiatives.</a:t>
            </a:r>
            <a:endParaRPr lang="en-US" sz="1392" dirty="0"/>
          </a:p>
        </p:txBody>
      </p:sp>
      <p:sp>
        <p:nvSpPr>
          <p:cNvPr id="16" name="Text 14"/>
          <p:cNvSpPr/>
          <p:nvPr/>
        </p:nvSpPr>
        <p:spPr>
          <a:xfrm>
            <a:off x="9255396" y="3932409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Future Campaign Improvements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139428" y="2844613"/>
            <a:ext cx="9525" cy="3337560"/>
          </a:xfrm>
          <a:custGeom>
            <a:avLst/>
            <a:gdLst/>
            <a:ahLst/>
            <a:cxnLst/>
            <a:rect l="l" t="t" r="r" b="b"/>
            <a:pathLst>
              <a:path w="9525" h="3337560">
                <a:moveTo>
                  <a:pt x="0" y="0"/>
                </a:moveTo>
                <a:lnTo>
                  <a:pt x="9525" y="3337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296814" y="4548090"/>
            <a:ext cx="25603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Combining quantitative data with qualitative feedback provides a comprehensive view of campaign impact.</a:t>
            </a:r>
            <a:endParaRPr lang="en-US" sz="1392" dirty="0"/>
          </a:p>
          <a:p>
            <a:pPr algn="l" marL="0" indent="0">
              <a:lnSpc>
                <a:spcPct val="90000"/>
              </a:lnSpc>
              <a:spcBef>
                <a:spcPts val="994"/>
              </a:spcBef>
              <a:buNone/>
            </a:pPr>
            <a:r>
              <a:rPr lang="en-US" sz="1392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ensures a balanced understanding of the campaign's success.</a:t>
            </a:r>
            <a:endParaRPr lang="en-US" sz="1392" dirty="0"/>
          </a:p>
        </p:txBody>
      </p:sp>
      <p:sp>
        <p:nvSpPr>
          <p:cNvPr id="19" name="Text 17"/>
          <p:cNvSpPr/>
          <p:nvPr/>
        </p:nvSpPr>
        <p:spPr>
          <a:xfrm>
            <a:off x="6294079" y="3932409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Qualitative and Quantitative Analysis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098657" y="2844613"/>
            <a:ext cx="9525" cy="3337560"/>
          </a:xfrm>
          <a:custGeom>
            <a:avLst/>
            <a:gdLst/>
            <a:ahLst/>
            <a:cxnLst/>
            <a:rect l="l" t="t" r="r" b="b"/>
            <a:pathLst>
              <a:path w="9525" h="3337560">
                <a:moveTo>
                  <a:pt x="0" y="0"/>
                </a:moveTo>
                <a:lnTo>
                  <a:pt x="9525" y="3337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9052509" y="2844613"/>
            <a:ext cx="9525" cy="3337560"/>
          </a:xfrm>
          <a:custGeom>
            <a:avLst/>
            <a:gdLst/>
            <a:ahLst/>
            <a:cxnLst/>
            <a:rect l="l" t="t" r="r" b="b"/>
            <a:pathLst>
              <a:path w="9525" h="3337560">
                <a:moveTo>
                  <a:pt x="0" y="0"/>
                </a:moveTo>
                <a:lnTo>
                  <a:pt x="9525" y="333756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093283" y="660759"/>
            <a:ext cx="6098652" cy="2183853"/>
          </a:xfrm>
          <a:prstGeom prst="rect">
            <a:avLst/>
          </a:prstGeom>
          <a:blipFill>
            <a:blip r:embed="rId4"/>
            <a:srcRect/>
            <a:stretch>
              <a:fillRect l="0" r="0" t="-38578" b="-38578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83687" y="31574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9035" y="343435"/>
                </a:moveTo>
                <a:cubicBezTo>
                  <a:pt x="43260" y="337660"/>
                  <a:pt x="43260" y="328160"/>
                  <a:pt x="49035" y="322385"/>
                </a:cubicBezTo>
                <a:lnTo>
                  <a:pt x="85730" y="285691"/>
                </a:lnTo>
                <a:lnTo>
                  <a:pt x="113765" y="313726"/>
                </a:lnTo>
                <a:cubicBezTo>
                  <a:pt x="119540" y="319501"/>
                  <a:pt x="129040" y="319501"/>
                  <a:pt x="134815" y="313726"/>
                </a:cubicBezTo>
                <a:cubicBezTo>
                  <a:pt x="140589" y="307952"/>
                  <a:pt x="140589" y="298451"/>
                  <a:pt x="134815" y="292677"/>
                </a:cubicBezTo>
                <a:lnTo>
                  <a:pt x="106779" y="264641"/>
                </a:lnTo>
                <a:lnTo>
                  <a:pt x="145335" y="226085"/>
                </a:lnTo>
                <a:lnTo>
                  <a:pt x="173370" y="254121"/>
                </a:lnTo>
                <a:cubicBezTo>
                  <a:pt x="179145" y="259895"/>
                  <a:pt x="188645" y="259895"/>
                  <a:pt x="194420" y="254121"/>
                </a:cubicBezTo>
                <a:cubicBezTo>
                  <a:pt x="200194" y="248346"/>
                  <a:pt x="200194" y="238846"/>
                  <a:pt x="194420" y="233071"/>
                </a:cubicBezTo>
                <a:lnTo>
                  <a:pt x="166384" y="205036"/>
                </a:lnTo>
                <a:lnTo>
                  <a:pt x="204940" y="166480"/>
                </a:lnTo>
                <a:lnTo>
                  <a:pt x="232975" y="194516"/>
                </a:lnTo>
                <a:cubicBezTo>
                  <a:pt x="238750" y="200290"/>
                  <a:pt x="248250" y="200290"/>
                  <a:pt x="254025" y="194516"/>
                </a:cubicBezTo>
                <a:cubicBezTo>
                  <a:pt x="259799" y="188741"/>
                  <a:pt x="259799" y="179241"/>
                  <a:pt x="254025" y="173466"/>
                </a:cubicBezTo>
                <a:lnTo>
                  <a:pt x="225989" y="145431"/>
                </a:lnTo>
                <a:lnTo>
                  <a:pt x="264545" y="106875"/>
                </a:lnTo>
                <a:lnTo>
                  <a:pt x="292581" y="134911"/>
                </a:lnTo>
                <a:cubicBezTo>
                  <a:pt x="298355" y="140685"/>
                  <a:pt x="307856" y="140685"/>
                  <a:pt x="313630" y="134911"/>
                </a:cubicBezTo>
                <a:cubicBezTo>
                  <a:pt x="319404" y="129136"/>
                  <a:pt x="319404" y="119636"/>
                  <a:pt x="313630" y="113861"/>
                </a:cubicBezTo>
                <a:lnTo>
                  <a:pt x="285595" y="85826"/>
                </a:lnTo>
                <a:lnTo>
                  <a:pt x="322289" y="49131"/>
                </a:lnTo>
                <a:cubicBezTo>
                  <a:pt x="328064" y="43356"/>
                  <a:pt x="337564" y="43356"/>
                  <a:pt x="343339" y="49131"/>
                </a:cubicBezTo>
                <a:lnTo>
                  <a:pt x="408069" y="113861"/>
                </a:lnTo>
                <a:cubicBezTo>
                  <a:pt x="413844" y="119636"/>
                  <a:pt x="413844" y="129136"/>
                  <a:pt x="408069" y="134911"/>
                </a:cubicBezTo>
                <a:lnTo>
                  <a:pt x="134810" y="408170"/>
                </a:lnTo>
                <a:cubicBezTo>
                  <a:pt x="129036" y="413944"/>
                  <a:pt x="119535" y="413944"/>
                  <a:pt x="113761" y="408170"/>
                </a:cubicBezTo>
                <a:lnTo>
                  <a:pt x="49035" y="343435"/>
                </a:lnTo>
                <a:moveTo>
                  <a:pt x="82099" y="439735"/>
                </a:moveTo>
                <a:cubicBezTo>
                  <a:pt x="105385" y="463020"/>
                  <a:pt x="143104" y="463020"/>
                  <a:pt x="166389" y="439735"/>
                </a:cubicBezTo>
                <a:lnTo>
                  <a:pt x="439740" y="166476"/>
                </a:lnTo>
                <a:cubicBezTo>
                  <a:pt x="463025" y="143190"/>
                  <a:pt x="463025" y="105471"/>
                  <a:pt x="439740" y="82186"/>
                </a:cubicBezTo>
                <a:lnTo>
                  <a:pt x="375105" y="17456"/>
                </a:lnTo>
                <a:cubicBezTo>
                  <a:pt x="351820" y="-5829"/>
                  <a:pt x="314101" y="-5829"/>
                  <a:pt x="290816" y="17456"/>
                </a:cubicBezTo>
                <a:lnTo>
                  <a:pt x="17465" y="290715"/>
                </a:lnTo>
                <a:cubicBezTo>
                  <a:pt x="-5820" y="314000"/>
                  <a:pt x="-5820" y="351719"/>
                  <a:pt x="17465" y="375005"/>
                </a:cubicBezTo>
                <a:lnTo>
                  <a:pt x="82195" y="439735"/>
                </a:lnTo>
                <a:lnTo>
                  <a:pt x="82099" y="439735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291389" y="3220398"/>
            <a:ext cx="457200" cy="400050"/>
          </a:xfrm>
          <a:custGeom>
            <a:avLst/>
            <a:gdLst/>
            <a:ahLst/>
            <a:cxnLst/>
            <a:rect l="l" t="t" r="r" b="b"/>
            <a:pathLst>
              <a:path w="457200" h="400050">
                <a:moveTo>
                  <a:pt x="21434" y="0"/>
                </a:moveTo>
                <a:cubicBezTo>
                  <a:pt x="33312" y="0"/>
                  <a:pt x="42867" y="9553"/>
                  <a:pt x="42867" y="21431"/>
                </a:cubicBezTo>
                <a:lnTo>
                  <a:pt x="42867" y="335754"/>
                </a:lnTo>
                <a:cubicBezTo>
                  <a:pt x="42867" y="347631"/>
                  <a:pt x="52423" y="357185"/>
                  <a:pt x="64301" y="357185"/>
                </a:cubicBezTo>
                <a:lnTo>
                  <a:pt x="435776" y="357185"/>
                </a:lnTo>
                <a:cubicBezTo>
                  <a:pt x="447654" y="357185"/>
                  <a:pt x="457209" y="366738"/>
                  <a:pt x="457209" y="378615"/>
                </a:cubicBezTo>
                <a:cubicBezTo>
                  <a:pt x="457209" y="390493"/>
                  <a:pt x="447654" y="400046"/>
                  <a:pt x="435780" y="400046"/>
                </a:cubicBezTo>
                <a:lnTo>
                  <a:pt x="64305" y="400046"/>
                </a:lnTo>
                <a:cubicBezTo>
                  <a:pt x="28767" y="400046"/>
                  <a:pt x="14" y="371290"/>
                  <a:pt x="14" y="335754"/>
                </a:cubicBezTo>
                <a:lnTo>
                  <a:pt x="14" y="21431"/>
                </a:lnTo>
                <a:cubicBezTo>
                  <a:pt x="14" y="9553"/>
                  <a:pt x="9569" y="0"/>
                  <a:pt x="21447" y="0"/>
                </a:cubicBezTo>
                <a:lnTo>
                  <a:pt x="21434" y="0"/>
                </a:lnTo>
              </a:path>
              <a:path w="457200" h="400050">
                <a:moveTo>
                  <a:pt x="150021" y="171449"/>
                </a:moveTo>
                <a:cubicBezTo>
                  <a:pt x="161899" y="171449"/>
                  <a:pt x="171455" y="181003"/>
                  <a:pt x="171455" y="192880"/>
                </a:cubicBezTo>
                <a:lnTo>
                  <a:pt x="171455" y="264317"/>
                </a:lnTo>
                <a:cubicBezTo>
                  <a:pt x="171455" y="276195"/>
                  <a:pt x="161899" y="285748"/>
                  <a:pt x="150026" y="285748"/>
                </a:cubicBezTo>
                <a:cubicBezTo>
                  <a:pt x="138148" y="285748"/>
                  <a:pt x="128597" y="276195"/>
                  <a:pt x="128597" y="264317"/>
                </a:cubicBezTo>
                <a:lnTo>
                  <a:pt x="128597" y="192880"/>
                </a:lnTo>
                <a:cubicBezTo>
                  <a:pt x="128597" y="181003"/>
                  <a:pt x="138152" y="171449"/>
                  <a:pt x="150030" y="171449"/>
                </a:cubicBezTo>
                <a:lnTo>
                  <a:pt x="150021" y="171449"/>
                </a:lnTo>
              </a:path>
              <a:path w="457200" h="400050">
                <a:moveTo>
                  <a:pt x="257175" y="107157"/>
                </a:moveTo>
                <a:lnTo>
                  <a:pt x="257175" y="264321"/>
                </a:lnTo>
                <a:cubicBezTo>
                  <a:pt x="257175" y="276199"/>
                  <a:pt x="247620" y="285752"/>
                  <a:pt x="235746" y="285752"/>
                </a:cubicBezTo>
                <a:cubicBezTo>
                  <a:pt x="223868" y="285752"/>
                  <a:pt x="214317" y="276199"/>
                  <a:pt x="214317" y="264321"/>
                </a:cubicBezTo>
                <a:lnTo>
                  <a:pt x="214317" y="107157"/>
                </a:lnTo>
                <a:cubicBezTo>
                  <a:pt x="214317" y="95280"/>
                  <a:pt x="223873" y="85727"/>
                  <a:pt x="235751" y="85727"/>
                </a:cubicBezTo>
                <a:cubicBezTo>
                  <a:pt x="247629" y="85727"/>
                  <a:pt x="257184" y="95280"/>
                  <a:pt x="257184" y="107157"/>
                </a:cubicBezTo>
                <a:lnTo>
                  <a:pt x="257175" y="107157"/>
                </a:lnTo>
              </a:path>
              <a:path w="457200" h="400050">
                <a:moveTo>
                  <a:pt x="321471" y="142874"/>
                </a:moveTo>
                <a:cubicBezTo>
                  <a:pt x="333349" y="142874"/>
                  <a:pt x="342905" y="152427"/>
                  <a:pt x="342905" y="164305"/>
                </a:cubicBezTo>
                <a:lnTo>
                  <a:pt x="342905" y="264317"/>
                </a:lnTo>
                <a:cubicBezTo>
                  <a:pt x="342905" y="276195"/>
                  <a:pt x="333349" y="285748"/>
                  <a:pt x="321476" y="285748"/>
                </a:cubicBezTo>
                <a:cubicBezTo>
                  <a:pt x="309598" y="285748"/>
                  <a:pt x="300047" y="276195"/>
                  <a:pt x="300047" y="264317"/>
                </a:cubicBezTo>
                <a:lnTo>
                  <a:pt x="300047" y="164305"/>
                </a:lnTo>
                <a:cubicBezTo>
                  <a:pt x="300047" y="152427"/>
                  <a:pt x="309602" y="142874"/>
                  <a:pt x="321480" y="142874"/>
                </a:cubicBezTo>
                <a:lnTo>
                  <a:pt x="321471" y="142874"/>
                </a:lnTo>
              </a:path>
              <a:path w="457200" h="400050">
                <a:moveTo>
                  <a:pt x="428625" y="50006"/>
                </a:moveTo>
                <a:lnTo>
                  <a:pt x="428625" y="264317"/>
                </a:lnTo>
                <a:cubicBezTo>
                  <a:pt x="428625" y="276195"/>
                  <a:pt x="419070" y="285748"/>
                  <a:pt x="407196" y="285748"/>
                </a:cubicBezTo>
                <a:cubicBezTo>
                  <a:pt x="395318" y="285748"/>
                  <a:pt x="385767" y="276195"/>
                  <a:pt x="385767" y="264317"/>
                </a:cubicBezTo>
                <a:lnTo>
                  <a:pt x="385767" y="50006"/>
                </a:lnTo>
                <a:cubicBezTo>
                  <a:pt x="385767" y="38129"/>
                  <a:pt x="395323" y="28576"/>
                  <a:pt x="407201" y="28576"/>
                </a:cubicBezTo>
                <a:cubicBezTo>
                  <a:pt x="419079" y="28576"/>
                  <a:pt x="428634" y="38129"/>
                  <a:pt x="428634" y="50006"/>
                </a:cubicBezTo>
                <a:lnTo>
                  <a:pt x="428625" y="50006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3337538" y="3233061"/>
            <a:ext cx="457200" cy="375557"/>
          </a:xfrm>
          <a:custGeom>
            <a:avLst/>
            <a:gdLst/>
            <a:ahLst/>
            <a:cxnLst/>
            <a:rect l="l" t="t" r="r" b="b"/>
            <a:pathLst>
              <a:path w="457200" h="375557">
                <a:moveTo>
                  <a:pt x="0" y="24494"/>
                </a:moveTo>
                <a:cubicBezTo>
                  <a:pt x="0" y="10921"/>
                  <a:pt x="10918" y="0"/>
                  <a:pt x="24492" y="0"/>
                </a:cubicBezTo>
                <a:lnTo>
                  <a:pt x="432708" y="0"/>
                </a:lnTo>
                <a:cubicBezTo>
                  <a:pt x="446282" y="0"/>
                  <a:pt x="457200" y="10921"/>
                  <a:pt x="457200" y="24494"/>
                </a:cubicBezTo>
                <a:cubicBezTo>
                  <a:pt x="457200" y="38066"/>
                  <a:pt x="446282" y="48988"/>
                  <a:pt x="432708" y="48988"/>
                </a:cubicBezTo>
                <a:lnTo>
                  <a:pt x="24492" y="48988"/>
                </a:lnTo>
                <a:cubicBezTo>
                  <a:pt x="10918" y="48988"/>
                  <a:pt x="0" y="38066"/>
                  <a:pt x="0" y="24494"/>
                </a:cubicBezTo>
                <a:lnTo>
                  <a:pt x="0" y="24494"/>
                </a:lnTo>
              </a:path>
              <a:path w="457200" h="375557">
                <a:moveTo>
                  <a:pt x="0" y="187779"/>
                </a:moveTo>
                <a:cubicBezTo>
                  <a:pt x="0" y="174206"/>
                  <a:pt x="10918" y="163285"/>
                  <a:pt x="24492" y="163285"/>
                </a:cubicBezTo>
                <a:lnTo>
                  <a:pt x="432708" y="163285"/>
                </a:lnTo>
                <a:cubicBezTo>
                  <a:pt x="446282" y="163285"/>
                  <a:pt x="457200" y="174206"/>
                  <a:pt x="457200" y="187779"/>
                </a:cubicBezTo>
                <a:cubicBezTo>
                  <a:pt x="457200" y="201351"/>
                  <a:pt x="446282" y="212272"/>
                  <a:pt x="432708" y="212272"/>
                </a:cubicBezTo>
                <a:lnTo>
                  <a:pt x="24492" y="212272"/>
                </a:lnTo>
                <a:cubicBezTo>
                  <a:pt x="10918" y="212272"/>
                  <a:pt x="0" y="201351"/>
                  <a:pt x="0" y="187779"/>
                </a:cubicBezTo>
                <a:lnTo>
                  <a:pt x="0" y="187779"/>
                </a:lnTo>
              </a:path>
              <a:path w="457200" h="375557">
                <a:moveTo>
                  <a:pt x="457200" y="351063"/>
                </a:moveTo>
                <a:cubicBezTo>
                  <a:pt x="457200" y="364636"/>
                  <a:pt x="446282" y="375557"/>
                  <a:pt x="432708" y="375557"/>
                </a:cubicBezTo>
                <a:lnTo>
                  <a:pt x="24492" y="375557"/>
                </a:lnTo>
                <a:cubicBezTo>
                  <a:pt x="10918" y="375557"/>
                  <a:pt x="0" y="364636"/>
                  <a:pt x="0" y="351063"/>
                </a:cubicBezTo>
                <a:cubicBezTo>
                  <a:pt x="0" y="337491"/>
                  <a:pt x="10918" y="326569"/>
                  <a:pt x="24492" y="326569"/>
                </a:cubicBezTo>
                <a:lnTo>
                  <a:pt x="432708" y="326569"/>
                </a:lnTo>
                <a:cubicBezTo>
                  <a:pt x="446282" y="326569"/>
                  <a:pt x="457200" y="337491"/>
                  <a:pt x="457200" y="351063"/>
                </a:cubicBez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9255396" y="3191884"/>
            <a:ext cx="457200" cy="457077"/>
          </a:xfrm>
          <a:custGeom>
            <a:avLst/>
            <a:gdLst/>
            <a:ahLst/>
            <a:cxnLst/>
            <a:rect l="l" t="t" r="r" b="b"/>
            <a:pathLst>
              <a:path w="457200" h="457077">
                <a:moveTo>
                  <a:pt x="328580" y="185720"/>
                </a:moveTo>
                <a:cubicBezTo>
                  <a:pt x="328580" y="106819"/>
                  <a:pt x="264618" y="42860"/>
                  <a:pt x="185719" y="42860"/>
                </a:cubicBezTo>
                <a:cubicBezTo>
                  <a:pt x="106820" y="42860"/>
                  <a:pt x="42858" y="106819"/>
                  <a:pt x="42858" y="185720"/>
                </a:cubicBezTo>
                <a:cubicBezTo>
                  <a:pt x="42858" y="264620"/>
                  <a:pt x="106820" y="328579"/>
                  <a:pt x="185719" y="328579"/>
                </a:cubicBezTo>
                <a:cubicBezTo>
                  <a:pt x="264618" y="328579"/>
                  <a:pt x="328580" y="264620"/>
                  <a:pt x="328580" y="185720"/>
                </a:cubicBezTo>
                <a:moveTo>
                  <a:pt x="300988" y="331349"/>
                </a:moveTo>
                <a:cubicBezTo>
                  <a:pt x="269382" y="356438"/>
                  <a:pt x="229290" y="371439"/>
                  <a:pt x="185719" y="371439"/>
                </a:cubicBezTo>
                <a:cubicBezTo>
                  <a:pt x="83128" y="371439"/>
                  <a:pt x="0" y="288311"/>
                  <a:pt x="0" y="185720"/>
                </a:cubicBezTo>
                <a:cubicBezTo>
                  <a:pt x="0" y="83129"/>
                  <a:pt x="83128" y="0"/>
                  <a:pt x="185719" y="0"/>
                </a:cubicBezTo>
                <a:cubicBezTo>
                  <a:pt x="288310" y="0"/>
                  <a:pt x="371438" y="83129"/>
                  <a:pt x="371438" y="185720"/>
                </a:cubicBezTo>
                <a:cubicBezTo>
                  <a:pt x="371438" y="229293"/>
                  <a:pt x="356438" y="269383"/>
                  <a:pt x="331347" y="300990"/>
                </a:cubicBezTo>
                <a:lnTo>
                  <a:pt x="450904" y="420548"/>
                </a:lnTo>
                <a:cubicBezTo>
                  <a:pt x="459299" y="428940"/>
                  <a:pt x="459299" y="442515"/>
                  <a:pt x="450904" y="450815"/>
                </a:cubicBezTo>
                <a:cubicBezTo>
                  <a:pt x="442510" y="459121"/>
                  <a:pt x="428940" y="459207"/>
                  <a:pt x="420638" y="450815"/>
                </a:cubicBezTo>
                <a:lnTo>
                  <a:pt x="300988" y="331349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80173" y="2273451"/>
            <a:ext cx="9525" cy="3923789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282912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81783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474816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62781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Case Studies of Successful Creative Campaigns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0" y="660760"/>
            <a:ext cx="3473495" cy="5530128"/>
          </a:xfrm>
          <a:prstGeom prst="rect">
            <a:avLst/>
          </a:prstGeom>
          <a:blipFill>
            <a:blip r:embed="rId7"/>
            <a:srcRect/>
            <a:stretch>
              <a:fillRect l="-69454" r="-6945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9503015" y="2955582"/>
            <a:ext cx="24688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case studies highlight the integration of AI and AR to personalize and enhance user experiences.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Each example demonstrates the power of creativity in overcoming challenges and achieving business objectives.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9503015" y="2529547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07"/>
              </a:spcBef>
              <a:buNone/>
            </a:pPr>
            <a:r>
              <a:rPr lang="en-US" sz="1129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AI and AR Integration for Enhanced Experiences</a:t>
            </a:r>
            <a:endParaRPr lang="en-US" sz="1129" dirty="0"/>
          </a:p>
        </p:txBody>
      </p:sp>
      <p:sp>
        <p:nvSpPr>
          <p:cNvPr id="15" name="Text 13"/>
          <p:cNvSpPr/>
          <p:nvPr/>
        </p:nvSpPr>
        <p:spPr>
          <a:xfrm>
            <a:off x="6610554" y="2955582"/>
            <a:ext cx="24688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case studies highlight experiential activations that deepened customer relationships.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Each example demonstrates the power of creativity in overcoming challenges and achieving business objectives.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610554" y="2529547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07"/>
              </a:spcBef>
              <a:buNone/>
            </a:pPr>
            <a:r>
              <a:rPr lang="en-US" sz="1129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Experiential Activations for Deeper Relationships</a:t>
            </a:r>
            <a:endParaRPr lang="en-US" sz="1129" dirty="0"/>
          </a:p>
        </p:txBody>
      </p:sp>
      <p:sp>
        <p:nvSpPr>
          <p:cNvPr id="17" name="Text 15"/>
          <p:cNvSpPr/>
          <p:nvPr/>
        </p:nvSpPr>
        <p:spPr>
          <a:xfrm>
            <a:off x="3687263" y="2955582"/>
            <a:ext cx="246888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Examining real-world examples reveals how innovative marketing strategies translate into tangible results.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case studies highlight the use of guerrilla tactics to generate viral buzz.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687263" y="2529547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Guerrilla Tactics for Viral Buzz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Challenges and Solutions in Creative Marketing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6598854" y="2756949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Establishing clear creative guidelines helps maintain brand consistency.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Prioritizing high-impact, cost-effective tactics addresses budget constraints.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Employing mixed-method evaluation approaches aids in measuring outcomes.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solutions contribute to sustainable and effective marketing efforts.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598858" y="2044808"/>
            <a:ext cx="5212080" cy="533223"/>
          </a:xfrm>
          <a:prstGeom prst="rect">
            <a:avLst/>
          </a:pr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598858" y="2181968"/>
            <a:ext cx="5212080" cy="258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Solutions for Creative Marketing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80997" y="2756949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Balancing creativity with brand consistency is a common obstacle.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Navigating budget constraints while pursuing innovation poses difficulties.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Measuring intangible outcomes like emotional impact is challenging.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challenges require thoughtful approaches to overcome effectively.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80997" y="2044808"/>
            <a:ext cx="5212080" cy="533223"/>
          </a:xfrm>
          <a:prstGeom prst="rect">
            <a:avLst/>
          </a:pr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80997" y="2181968"/>
            <a:ext cx="5212080" cy="2589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Challenges in Creative Marketing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119396" y="1536946"/>
            <a:ext cx="9525" cy="4660293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72542" y="1536946"/>
            <a:ext cx="9525" cy="4660293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0" y="3860744"/>
            <a:ext cx="12191937" cy="9525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78892" y="3873444"/>
            <a:ext cx="4113109" cy="2317444"/>
          </a:xfrm>
          <a:prstGeom prst="rect">
            <a:avLst/>
          </a:prstGeom>
          <a:blipFill>
            <a:blip r:embed="rId9"/>
            <a:srcRect/>
            <a:stretch>
              <a:fillRect l="0" r="0" t="-9138" b="-9138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Conclusion and Future Trends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80997" y="1698210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Necessity of Innovation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80997" y="2099310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 Deckeroo emphasizes the critical role of innovation in modern marketing.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Staying ahead requires embracing new ideas and approaches.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361783" y="1698210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Takeaways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361783" y="2099310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Originality, consumer insight, technology integration, and measurement are pivotal.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elements form the foundation of effective marketing strategies.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8336218" y="1698210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Future Trends in Marketing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336218" y="2099310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AI-driven personalization is set to revolutionize consumer engagement.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Brands can leverage this technology to offer tailored experiences.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80997" y="4022006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Immersive AR Experiences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80997" y="4423106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Augmented Reality will play a significant role in creating engaging content.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technology allows brands to interact with audiences in novel ways.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361783" y="4022006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Data-Centric Storytelling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361783" y="4423106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Utilizing data to craft compelling narratives will become increasingly important.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enables brands to connect authentically with their audiences.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0413946" y="660761"/>
            <a:ext cx="1396993" cy="5536479"/>
          </a:xfrm>
          <a:prstGeom prst="rect">
            <a:avLst/>
          </a:prstGeom>
          <a:solidFill>
            <a:srgbClr val="1B1A1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80998" y="980750"/>
            <a:ext cx="2108202" cy="52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647"/>
              </a:spcBef>
              <a:buNone/>
            </a:pPr>
            <a:r>
              <a:rPr lang="en-US" sz="2071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Table of Contents</a:t>
            </a:r>
            <a:endParaRPr lang="en-US" sz="2071" dirty="0"/>
          </a:p>
        </p:txBody>
      </p:sp>
      <p:sp>
        <p:nvSpPr>
          <p:cNvPr id="8" name="Text 6"/>
          <p:cNvSpPr/>
          <p:nvPr/>
        </p:nvSpPr>
        <p:spPr>
          <a:xfrm>
            <a:off x="3060685" y="980750"/>
            <a:ext cx="6972264" cy="4937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Introduction to Creative Marketing Deckeroo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Understanding Creative Marketing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Elements of Creative Marketing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Market Research and Consumer Insights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Innovative Campaign Strategies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Leveraging Technology in Marketing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Content Creation and Storytelling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Visual Design and Branding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Measuring Campaign Effectiveness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Case Studies of Successful Creative Campaigns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Challenges and Solutions in Creative Marketing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Conclusion and Future Trends</a:t>
            </a:r>
            <a:endParaRPr lang="en-US" sz="1676" dirty="0"/>
          </a:p>
        </p:txBody>
      </p:sp>
      <p:sp>
        <p:nvSpPr>
          <p:cNvPr id="9" name="Text 7"/>
          <p:cNvSpPr/>
          <p:nvPr/>
        </p:nvSpPr>
        <p:spPr>
          <a:xfrm>
            <a:off x="10820368" y="980750"/>
            <a:ext cx="584149" cy="4937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03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04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05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06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07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08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09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10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11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12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13</a:t>
            </a:r>
            <a:endParaRPr lang="en-US" sz="1676" dirty="0"/>
          </a:p>
          <a:p>
            <a:pPr algn="l" marL="0" indent="0">
              <a:lnSpc>
                <a:spcPct val="100000"/>
              </a:lnSpc>
              <a:spcAft>
                <a:spcPts val="1341"/>
              </a:spcAft>
              <a:buNone/>
            </a:pPr>
            <a:r>
              <a:rPr lang="en-US" sz="1676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14</a:t>
            </a:r>
            <a:endParaRPr lang="en-US" sz="1676" dirty="0"/>
          </a:p>
        </p:txBody>
      </p:sp>
      <p:sp>
        <p:nvSpPr>
          <p:cNvPr id="10" name="Text 8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456670" y="6480625"/>
            <a:ext cx="35426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2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2771767" y="660760"/>
            <a:ext cx="9525" cy="5530130"/>
          </a:xfrm>
          <a:custGeom>
            <a:avLst/>
            <a:gdLst/>
            <a:ahLst/>
            <a:cxnLst/>
            <a:rect l="l" t="t" r="r" b="b"/>
            <a:pathLst>
              <a:path w="9525" h="5530130">
                <a:moveTo>
                  <a:pt x="0" y="0"/>
                </a:moveTo>
                <a:lnTo>
                  <a:pt x="9525" y="553013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22585" y="2273451"/>
            <a:ext cx="9525" cy="3923789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16570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Introduction to Creative Marketing Deckeroo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718505" y="660760"/>
            <a:ext cx="3473495" cy="5530128"/>
          </a:xfrm>
          <a:prstGeom prst="rect">
            <a:avLst/>
          </a:prstGeom>
          <a:blipFill>
            <a:blip r:embed="rId7"/>
            <a:srcRect/>
            <a:stretch>
              <a:fillRect l="-71447" r="-7144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031509" y="3722496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We will delve into the principles, tools, and real-world applications.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empower brands to break through the noise and build lasting connections with consumers.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031509" y="3238585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Empowering Brands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031597" y="2527418"/>
            <a:ext cx="457021" cy="457200"/>
          </a:xfrm>
          <a:custGeom>
            <a:avLst/>
            <a:gdLst/>
            <a:ahLst/>
            <a:cxnLst/>
            <a:rect l="l" t="t" r="r" b="b"/>
            <a:pathLst>
              <a:path w="457021" h="457200">
                <a:moveTo>
                  <a:pt x="328758" y="236551"/>
                </a:moveTo>
                <a:cubicBezTo>
                  <a:pt x="289034" y="263420"/>
                  <a:pt x="213328" y="297436"/>
                  <a:pt x="171909" y="315111"/>
                </a:cubicBezTo>
                <a:lnTo>
                  <a:pt x="140662" y="283866"/>
                </a:lnTo>
                <a:cubicBezTo>
                  <a:pt x="158874" y="242714"/>
                  <a:pt x="193512" y="167811"/>
                  <a:pt x="220380" y="128176"/>
                </a:cubicBezTo>
                <a:cubicBezTo>
                  <a:pt x="275908" y="46401"/>
                  <a:pt x="355627" y="37298"/>
                  <a:pt x="412137" y="44883"/>
                </a:cubicBezTo>
                <a:cubicBezTo>
                  <a:pt x="419724" y="101393"/>
                  <a:pt x="410620" y="181115"/>
                  <a:pt x="328845" y="236551"/>
                </a:cubicBezTo>
                <a:lnTo>
                  <a:pt x="328758" y="236551"/>
                </a:lnTo>
                <a:moveTo>
                  <a:pt x="105755" y="257084"/>
                </a:moveTo>
                <a:cubicBezTo>
                  <a:pt x="102542" y="264225"/>
                  <a:pt x="99686" y="270653"/>
                  <a:pt x="97364" y="276012"/>
                </a:cubicBezTo>
                <a:cubicBezTo>
                  <a:pt x="92720" y="286637"/>
                  <a:pt x="95134" y="298954"/>
                  <a:pt x="103346" y="307170"/>
                </a:cubicBezTo>
                <a:lnTo>
                  <a:pt x="148610" y="352433"/>
                </a:lnTo>
                <a:cubicBezTo>
                  <a:pt x="156735" y="360557"/>
                  <a:pt x="168874" y="363058"/>
                  <a:pt x="179408" y="358591"/>
                </a:cubicBezTo>
                <a:cubicBezTo>
                  <a:pt x="185212" y="356182"/>
                  <a:pt x="192173" y="353233"/>
                  <a:pt x="199942" y="349840"/>
                </a:cubicBezTo>
                <a:lnTo>
                  <a:pt x="199942" y="435721"/>
                </a:lnTo>
                <a:cubicBezTo>
                  <a:pt x="199942" y="443397"/>
                  <a:pt x="204051" y="450539"/>
                  <a:pt x="210746" y="454379"/>
                </a:cubicBezTo>
                <a:cubicBezTo>
                  <a:pt x="217442" y="458220"/>
                  <a:pt x="225654" y="458128"/>
                  <a:pt x="232263" y="454201"/>
                </a:cubicBezTo>
                <a:lnTo>
                  <a:pt x="311268" y="407333"/>
                </a:lnTo>
                <a:cubicBezTo>
                  <a:pt x="330820" y="395729"/>
                  <a:pt x="342780" y="374749"/>
                  <a:pt x="342780" y="352071"/>
                </a:cubicBezTo>
                <a:lnTo>
                  <a:pt x="342780" y="278778"/>
                </a:lnTo>
                <a:cubicBezTo>
                  <a:pt x="346349" y="276547"/>
                  <a:pt x="349653" y="274402"/>
                  <a:pt x="352866" y="272263"/>
                </a:cubicBezTo>
                <a:cubicBezTo>
                  <a:pt x="460710" y="198969"/>
                  <a:pt x="464279" y="90059"/>
                  <a:pt x="452314" y="25068"/>
                </a:cubicBezTo>
                <a:cubicBezTo>
                  <a:pt x="450440" y="14713"/>
                  <a:pt x="442315" y="6680"/>
                  <a:pt x="431958" y="4714"/>
                </a:cubicBezTo>
                <a:cubicBezTo>
                  <a:pt x="366970" y="-7247"/>
                  <a:pt x="258057" y="-3676"/>
                  <a:pt x="184943" y="104164"/>
                </a:cubicBezTo>
                <a:cubicBezTo>
                  <a:pt x="182799" y="107378"/>
                  <a:pt x="180569" y="110679"/>
                  <a:pt x="178426" y="114250"/>
                </a:cubicBezTo>
                <a:lnTo>
                  <a:pt x="105133" y="114250"/>
                </a:lnTo>
                <a:cubicBezTo>
                  <a:pt x="82456" y="114250"/>
                  <a:pt x="61392" y="126210"/>
                  <a:pt x="49875" y="145765"/>
                </a:cubicBezTo>
                <a:lnTo>
                  <a:pt x="3007" y="224769"/>
                </a:lnTo>
                <a:cubicBezTo>
                  <a:pt x="-919" y="231375"/>
                  <a:pt x="-1010" y="239587"/>
                  <a:pt x="2829" y="246284"/>
                </a:cubicBezTo>
                <a:cubicBezTo>
                  <a:pt x="6668" y="252978"/>
                  <a:pt x="13720" y="257088"/>
                  <a:pt x="21398" y="257088"/>
                </a:cubicBezTo>
                <a:lnTo>
                  <a:pt x="105755" y="257084"/>
                </a:lnTo>
                <a:moveTo>
                  <a:pt x="364200" y="128533"/>
                </a:moveTo>
                <a:cubicBezTo>
                  <a:pt x="364200" y="108809"/>
                  <a:pt x="348214" y="92825"/>
                  <a:pt x="328493" y="92825"/>
                </a:cubicBezTo>
                <a:cubicBezTo>
                  <a:pt x="308773" y="92825"/>
                  <a:pt x="292786" y="108814"/>
                  <a:pt x="292786" y="128533"/>
                </a:cubicBezTo>
                <a:cubicBezTo>
                  <a:pt x="292786" y="148256"/>
                  <a:pt x="308773" y="164240"/>
                  <a:pt x="328493" y="164240"/>
                </a:cubicBezTo>
                <a:cubicBezTo>
                  <a:pt x="348214" y="164240"/>
                  <a:pt x="364200" y="148252"/>
                  <a:pt x="364200" y="128533"/>
                </a:cubicBezTo>
                <a:lnTo>
                  <a:pt x="364200" y="128533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173284" y="3722496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presentation aims to explore the power of innovative marketing strategies.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strategies are collectively termed Creative Marketing Deckeroo.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173284" y="3238585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Exploring Creative Marketing Deckeroo</a:t>
            </a:r>
            <a:endParaRPr lang="en-US" sz="1333" dirty="0"/>
          </a:p>
        </p:txBody>
      </p:sp>
      <p:sp>
        <p:nvSpPr>
          <p:cNvPr id="18" name="Text 16"/>
          <p:cNvSpPr/>
          <p:nvPr/>
        </p:nvSpPr>
        <p:spPr>
          <a:xfrm>
            <a:off x="3173283" y="2578218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438148" y="0"/>
                </a:moveTo>
                <a:cubicBezTo>
                  <a:pt x="427592" y="0"/>
                  <a:pt x="419097" y="8492"/>
                  <a:pt x="419097" y="19050"/>
                </a:cubicBezTo>
                <a:lnTo>
                  <a:pt x="419097" y="23573"/>
                </a:lnTo>
                <a:lnTo>
                  <a:pt x="38098" y="127476"/>
                </a:lnTo>
                <a:lnTo>
                  <a:pt x="38098" y="120648"/>
                </a:lnTo>
                <a:cubicBezTo>
                  <a:pt x="38098" y="110090"/>
                  <a:pt x="29604" y="101599"/>
                  <a:pt x="19047" y="101599"/>
                </a:cubicBezTo>
                <a:cubicBezTo>
                  <a:pt x="8490" y="101599"/>
                  <a:pt x="-5" y="110090"/>
                  <a:pt x="-5" y="120648"/>
                </a:cubicBezTo>
                <a:lnTo>
                  <a:pt x="-5" y="137873"/>
                </a:lnTo>
                <a:lnTo>
                  <a:pt x="-5" y="152400"/>
                </a:lnTo>
                <a:lnTo>
                  <a:pt x="-5" y="203201"/>
                </a:lnTo>
                <a:lnTo>
                  <a:pt x="-5" y="217727"/>
                </a:lnTo>
                <a:lnTo>
                  <a:pt x="-5" y="234952"/>
                </a:lnTo>
                <a:cubicBezTo>
                  <a:pt x="-5" y="245510"/>
                  <a:pt x="8490" y="254002"/>
                  <a:pt x="19047" y="254002"/>
                </a:cubicBezTo>
                <a:cubicBezTo>
                  <a:pt x="29604" y="254002"/>
                  <a:pt x="38098" y="245510"/>
                  <a:pt x="38098" y="234952"/>
                </a:cubicBezTo>
                <a:lnTo>
                  <a:pt x="38098" y="228125"/>
                </a:lnTo>
                <a:lnTo>
                  <a:pt x="131445" y="253603"/>
                </a:lnTo>
                <a:cubicBezTo>
                  <a:pt x="128587" y="261700"/>
                  <a:pt x="127001" y="270352"/>
                  <a:pt x="127001" y="279399"/>
                </a:cubicBezTo>
                <a:cubicBezTo>
                  <a:pt x="127001" y="321466"/>
                  <a:pt x="161131" y="355600"/>
                  <a:pt x="203203" y="355600"/>
                </a:cubicBezTo>
                <a:cubicBezTo>
                  <a:pt x="240428" y="355600"/>
                  <a:pt x="271467" y="328930"/>
                  <a:pt x="278055" y="293608"/>
                </a:cubicBezTo>
                <a:lnTo>
                  <a:pt x="419106" y="332027"/>
                </a:lnTo>
                <a:lnTo>
                  <a:pt x="419106" y="336551"/>
                </a:lnTo>
                <a:cubicBezTo>
                  <a:pt x="419106" y="347108"/>
                  <a:pt x="427601" y="355600"/>
                  <a:pt x="438158" y="355600"/>
                </a:cubicBezTo>
                <a:cubicBezTo>
                  <a:pt x="448714" y="355600"/>
                  <a:pt x="457209" y="347108"/>
                  <a:pt x="457209" y="336551"/>
                </a:cubicBezTo>
                <a:lnTo>
                  <a:pt x="457209" y="317501"/>
                </a:lnTo>
                <a:lnTo>
                  <a:pt x="457209" y="38103"/>
                </a:lnTo>
                <a:lnTo>
                  <a:pt x="457209" y="19053"/>
                </a:lnTo>
                <a:cubicBezTo>
                  <a:pt x="457209" y="8495"/>
                  <a:pt x="448714" y="4"/>
                  <a:pt x="438158" y="4"/>
                </a:cubicBezTo>
                <a:lnTo>
                  <a:pt x="438148" y="0"/>
                </a:lnTo>
                <a:moveTo>
                  <a:pt x="419102" y="292577"/>
                </a:moveTo>
                <a:lnTo>
                  <a:pt x="38103" y="188674"/>
                </a:lnTo>
                <a:lnTo>
                  <a:pt x="38103" y="167004"/>
                </a:lnTo>
                <a:lnTo>
                  <a:pt x="419102" y="63023"/>
                </a:lnTo>
                <a:lnTo>
                  <a:pt x="419102" y="292577"/>
                </a:lnTo>
                <a:moveTo>
                  <a:pt x="165099" y="279398"/>
                </a:moveTo>
                <a:cubicBezTo>
                  <a:pt x="165099" y="273762"/>
                  <a:pt x="166288" y="268446"/>
                  <a:pt x="168515" y="263681"/>
                </a:cubicBezTo>
                <a:lnTo>
                  <a:pt x="241141" y="283445"/>
                </a:lnTo>
                <a:cubicBezTo>
                  <a:pt x="239079" y="302573"/>
                  <a:pt x="222885" y="317419"/>
                  <a:pt x="203280" y="317419"/>
                </a:cubicBezTo>
                <a:cubicBezTo>
                  <a:pt x="182244" y="317419"/>
                  <a:pt x="165182" y="300354"/>
                  <a:pt x="165182" y="279320"/>
                </a:cubicBezTo>
                <a:lnTo>
                  <a:pt x="165099" y="279398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0999" y="3722496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In today’s fiercely competitive marketplace, standing out requires more than traditional tactics.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Innovative approaches are essential to captivate audiences and drive meaningful engagement.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80999" y="3238585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The Need for Innovation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52436" y="2527418"/>
            <a:ext cx="314325" cy="457200"/>
          </a:xfrm>
          <a:custGeom>
            <a:avLst/>
            <a:gdLst/>
            <a:ahLst/>
            <a:cxnLst/>
            <a:rect l="l" t="t" r="r" b="b"/>
            <a:pathLst>
              <a:path w="314325" h="457200">
                <a:moveTo>
                  <a:pt x="251102" y="222259"/>
                </a:moveTo>
                <a:cubicBezTo>
                  <a:pt x="263961" y="203865"/>
                  <a:pt x="271460" y="181449"/>
                  <a:pt x="271460" y="157163"/>
                </a:cubicBezTo>
                <a:cubicBezTo>
                  <a:pt x="271460" y="94028"/>
                  <a:pt x="220295" y="42863"/>
                  <a:pt x="157159" y="42863"/>
                </a:cubicBezTo>
                <a:cubicBezTo>
                  <a:pt x="94027" y="42863"/>
                  <a:pt x="42858" y="94028"/>
                  <a:pt x="42858" y="157163"/>
                </a:cubicBezTo>
                <a:cubicBezTo>
                  <a:pt x="42858" y="181449"/>
                  <a:pt x="50358" y="203865"/>
                  <a:pt x="63217" y="222259"/>
                </a:cubicBezTo>
                <a:cubicBezTo>
                  <a:pt x="66521" y="226991"/>
                  <a:pt x="70450" y="232349"/>
                  <a:pt x="74646" y="238064"/>
                </a:cubicBezTo>
                <a:lnTo>
                  <a:pt x="74646" y="238064"/>
                </a:lnTo>
                <a:cubicBezTo>
                  <a:pt x="86166" y="253869"/>
                  <a:pt x="99918" y="272802"/>
                  <a:pt x="110187" y="291465"/>
                </a:cubicBezTo>
                <a:cubicBezTo>
                  <a:pt x="119475" y="308432"/>
                  <a:pt x="124206" y="326112"/>
                  <a:pt x="126528" y="342809"/>
                </a:cubicBezTo>
                <a:lnTo>
                  <a:pt x="83042" y="342900"/>
                </a:lnTo>
                <a:cubicBezTo>
                  <a:pt x="81077" y="332183"/>
                  <a:pt x="77773" y="321736"/>
                  <a:pt x="72505" y="312094"/>
                </a:cubicBezTo>
                <a:cubicBezTo>
                  <a:pt x="63663" y="296019"/>
                  <a:pt x="52681" y="280931"/>
                  <a:pt x="41698" y="265839"/>
                </a:cubicBezTo>
                <a:lnTo>
                  <a:pt x="41698" y="265839"/>
                </a:lnTo>
                <a:lnTo>
                  <a:pt x="41698" y="265839"/>
                </a:lnTo>
                <a:cubicBezTo>
                  <a:pt x="37056" y="259498"/>
                  <a:pt x="32410" y="253161"/>
                  <a:pt x="27947" y="246728"/>
                </a:cubicBezTo>
                <a:cubicBezTo>
                  <a:pt x="10354" y="221367"/>
                  <a:pt x="-3" y="190470"/>
                  <a:pt x="-3" y="157163"/>
                </a:cubicBezTo>
                <a:cubicBezTo>
                  <a:pt x="-3" y="70368"/>
                  <a:pt x="70362" y="0"/>
                  <a:pt x="157159" y="0"/>
                </a:cubicBezTo>
                <a:cubicBezTo>
                  <a:pt x="243957" y="0"/>
                  <a:pt x="314322" y="70368"/>
                  <a:pt x="314322" y="157163"/>
                </a:cubicBezTo>
                <a:cubicBezTo>
                  <a:pt x="314322" y="190470"/>
                  <a:pt x="303965" y="221367"/>
                  <a:pt x="286284" y="246728"/>
                </a:cubicBezTo>
                <a:cubicBezTo>
                  <a:pt x="281821" y="253156"/>
                  <a:pt x="277175" y="259498"/>
                  <a:pt x="272532" y="265839"/>
                </a:cubicBezTo>
                <a:lnTo>
                  <a:pt x="272532" y="265839"/>
                </a:lnTo>
                <a:lnTo>
                  <a:pt x="272532" y="265839"/>
                </a:lnTo>
                <a:cubicBezTo>
                  <a:pt x="261550" y="280840"/>
                  <a:pt x="250564" y="295932"/>
                  <a:pt x="241725" y="312094"/>
                </a:cubicBezTo>
                <a:cubicBezTo>
                  <a:pt x="236457" y="321736"/>
                  <a:pt x="233154" y="332188"/>
                  <a:pt x="231189" y="342900"/>
                </a:cubicBezTo>
                <a:lnTo>
                  <a:pt x="187790" y="342900"/>
                </a:lnTo>
                <a:cubicBezTo>
                  <a:pt x="190113" y="326203"/>
                  <a:pt x="194844" y="308432"/>
                  <a:pt x="204132" y="291556"/>
                </a:cubicBezTo>
                <a:cubicBezTo>
                  <a:pt x="214401" y="272894"/>
                  <a:pt x="228153" y="253961"/>
                  <a:pt x="239673" y="238155"/>
                </a:cubicBezTo>
                <a:lnTo>
                  <a:pt x="239673" y="238155"/>
                </a:lnTo>
                <a:lnTo>
                  <a:pt x="239673" y="238155"/>
                </a:lnTo>
                <a:lnTo>
                  <a:pt x="239673" y="238155"/>
                </a:lnTo>
                <a:cubicBezTo>
                  <a:pt x="243869" y="232440"/>
                  <a:pt x="247710" y="227082"/>
                  <a:pt x="251014" y="222350"/>
                </a:cubicBezTo>
                <a:lnTo>
                  <a:pt x="251102" y="222259"/>
                </a:lnTo>
              </a:path>
              <a:path w="314325" h="457200">
                <a:moveTo>
                  <a:pt x="157163" y="114300"/>
                </a:moveTo>
                <a:cubicBezTo>
                  <a:pt x="133500" y="114300"/>
                  <a:pt x="114301" y="133498"/>
                  <a:pt x="114301" y="157163"/>
                </a:cubicBezTo>
                <a:cubicBezTo>
                  <a:pt x="114301" y="165022"/>
                  <a:pt x="107873" y="171450"/>
                  <a:pt x="100015" y="171450"/>
                </a:cubicBezTo>
                <a:cubicBezTo>
                  <a:pt x="92157" y="171450"/>
                  <a:pt x="85729" y="165022"/>
                  <a:pt x="85729" y="157163"/>
                </a:cubicBezTo>
                <a:cubicBezTo>
                  <a:pt x="85729" y="117692"/>
                  <a:pt x="117696" y="85725"/>
                  <a:pt x="157166" y="85725"/>
                </a:cubicBezTo>
                <a:cubicBezTo>
                  <a:pt x="165024" y="85725"/>
                  <a:pt x="171452" y="92153"/>
                  <a:pt x="171452" y="100013"/>
                </a:cubicBezTo>
                <a:cubicBezTo>
                  <a:pt x="171452" y="107872"/>
                  <a:pt x="165024" y="114300"/>
                  <a:pt x="157166" y="114300"/>
                </a:cubicBezTo>
                <a:lnTo>
                  <a:pt x="157163" y="114300"/>
                </a:lnTo>
              </a:path>
              <a:path w="314325" h="457200">
                <a:moveTo>
                  <a:pt x="157163" y="457200"/>
                </a:moveTo>
                <a:cubicBezTo>
                  <a:pt x="117693" y="457200"/>
                  <a:pt x="85726" y="425233"/>
                  <a:pt x="85726" y="385763"/>
                </a:cubicBezTo>
                <a:lnTo>
                  <a:pt x="85726" y="371475"/>
                </a:lnTo>
                <a:lnTo>
                  <a:pt x="228602" y="371475"/>
                </a:lnTo>
                <a:lnTo>
                  <a:pt x="228602" y="385763"/>
                </a:lnTo>
                <a:cubicBezTo>
                  <a:pt x="228602" y="425233"/>
                  <a:pt x="196635" y="457200"/>
                  <a:pt x="157166" y="457200"/>
                </a:cubicBezTo>
                <a:lnTo>
                  <a:pt x="157163" y="45720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717947" y="660760"/>
            <a:ext cx="3474053" cy="5530128"/>
          </a:xfrm>
          <a:prstGeom prst="rect">
            <a:avLst/>
          </a:prstGeom>
          <a:blipFill>
            <a:blip r:embed="rId1"/>
            <a:srcRect/>
            <a:stretch>
              <a:fillRect l="-69434" r="-6943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4228996"/>
            <a:ext cx="8712155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356078" y="2273451"/>
            <a:ext cx="9525" cy="3923789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Understanding Creative Marketing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575577" y="4425753"/>
            <a:ext cx="365760" cy="312381"/>
          </a:xfrm>
          <a:custGeom>
            <a:avLst/>
            <a:gdLst/>
            <a:ahLst/>
            <a:cxnLst/>
            <a:rect l="l" t="t" r="r" b="b"/>
            <a:pathLst>
              <a:path w="365760" h="312381">
                <a:moveTo>
                  <a:pt x="161307" y="303881"/>
                </a:moveTo>
                <a:lnTo>
                  <a:pt x="159523" y="302238"/>
                </a:lnTo>
                <a:lnTo>
                  <a:pt x="34363" y="186010"/>
                </a:lnTo>
                <a:cubicBezTo>
                  <a:pt x="12432" y="165649"/>
                  <a:pt x="0" y="137076"/>
                  <a:pt x="0" y="107143"/>
                </a:cubicBezTo>
                <a:lnTo>
                  <a:pt x="0" y="104785"/>
                </a:lnTo>
                <a:cubicBezTo>
                  <a:pt x="0" y="54492"/>
                  <a:pt x="35720" y="11346"/>
                  <a:pt x="85153" y="1915"/>
                </a:cubicBezTo>
                <a:cubicBezTo>
                  <a:pt x="113298" y="-3514"/>
                  <a:pt x="142087" y="2986"/>
                  <a:pt x="165020" y="19130"/>
                </a:cubicBezTo>
                <a:cubicBezTo>
                  <a:pt x="171450" y="23703"/>
                  <a:pt x="177448" y="28989"/>
                  <a:pt x="182880" y="35062"/>
                </a:cubicBezTo>
                <a:cubicBezTo>
                  <a:pt x="185879" y="31632"/>
                  <a:pt x="189094" y="28489"/>
                  <a:pt x="192525" y="25559"/>
                </a:cubicBezTo>
                <a:cubicBezTo>
                  <a:pt x="195169" y="23272"/>
                  <a:pt x="197883" y="21129"/>
                  <a:pt x="200740" y="19130"/>
                </a:cubicBezTo>
                <a:lnTo>
                  <a:pt x="200740" y="19130"/>
                </a:lnTo>
                <a:cubicBezTo>
                  <a:pt x="223673" y="2986"/>
                  <a:pt x="252462" y="-3514"/>
                  <a:pt x="280607" y="1843"/>
                </a:cubicBezTo>
                <a:cubicBezTo>
                  <a:pt x="330043" y="11274"/>
                  <a:pt x="365760" y="54492"/>
                  <a:pt x="365760" y="104785"/>
                </a:cubicBezTo>
                <a:lnTo>
                  <a:pt x="365760" y="107143"/>
                </a:lnTo>
                <a:cubicBezTo>
                  <a:pt x="365760" y="137076"/>
                  <a:pt x="353331" y="165649"/>
                  <a:pt x="331397" y="186010"/>
                </a:cubicBezTo>
                <a:lnTo>
                  <a:pt x="206237" y="302238"/>
                </a:lnTo>
                <a:lnTo>
                  <a:pt x="204452" y="303881"/>
                </a:lnTo>
                <a:cubicBezTo>
                  <a:pt x="198593" y="309310"/>
                  <a:pt x="190879" y="312381"/>
                  <a:pt x="182880" y="312381"/>
                </a:cubicBezTo>
                <a:cubicBezTo>
                  <a:pt x="174881" y="312381"/>
                  <a:pt x="167163" y="309382"/>
                  <a:pt x="161307" y="303881"/>
                </a:cubicBezTo>
                <a:lnTo>
                  <a:pt x="161307" y="303881"/>
                </a:lnTo>
                <a:moveTo>
                  <a:pt x="170806" y="72994"/>
                </a:moveTo>
                <a:cubicBezTo>
                  <a:pt x="170521" y="72778"/>
                  <a:pt x="170305" y="72494"/>
                  <a:pt x="170093" y="72207"/>
                </a:cubicBezTo>
                <a:lnTo>
                  <a:pt x="157376" y="57918"/>
                </a:lnTo>
                <a:lnTo>
                  <a:pt x="157302" y="57847"/>
                </a:lnTo>
                <a:lnTo>
                  <a:pt x="157302" y="57847"/>
                </a:lnTo>
                <a:cubicBezTo>
                  <a:pt x="140799" y="39344"/>
                  <a:pt x="115869" y="30913"/>
                  <a:pt x="91579" y="35558"/>
                </a:cubicBezTo>
                <a:cubicBezTo>
                  <a:pt x="58287" y="41915"/>
                  <a:pt x="34286" y="70920"/>
                  <a:pt x="34286" y="104782"/>
                </a:cubicBezTo>
                <a:lnTo>
                  <a:pt x="34286" y="107140"/>
                </a:lnTo>
                <a:cubicBezTo>
                  <a:pt x="34286" y="127501"/>
                  <a:pt x="42787" y="147003"/>
                  <a:pt x="57717" y="160860"/>
                </a:cubicBezTo>
                <a:lnTo>
                  <a:pt x="182876" y="277088"/>
                </a:lnTo>
                <a:lnTo>
                  <a:pt x="308036" y="160860"/>
                </a:lnTo>
                <a:cubicBezTo>
                  <a:pt x="322966" y="147000"/>
                  <a:pt x="331466" y="127498"/>
                  <a:pt x="331466" y="107140"/>
                </a:cubicBezTo>
                <a:lnTo>
                  <a:pt x="331466" y="104782"/>
                </a:lnTo>
                <a:cubicBezTo>
                  <a:pt x="331466" y="70992"/>
                  <a:pt x="307461" y="41918"/>
                  <a:pt x="274243" y="35558"/>
                </a:cubicBezTo>
                <a:cubicBezTo>
                  <a:pt x="249953" y="30916"/>
                  <a:pt x="224950" y="39416"/>
                  <a:pt x="208520" y="57847"/>
                </a:cubicBezTo>
                <a:cubicBezTo>
                  <a:pt x="208520" y="57847"/>
                  <a:pt x="208520" y="57847"/>
                  <a:pt x="208447" y="57918"/>
                </a:cubicBezTo>
                <a:cubicBezTo>
                  <a:pt x="208373" y="57990"/>
                  <a:pt x="208447" y="57918"/>
                  <a:pt x="208373" y="57990"/>
                </a:cubicBezTo>
                <a:lnTo>
                  <a:pt x="195656" y="72279"/>
                </a:lnTo>
                <a:cubicBezTo>
                  <a:pt x="195440" y="72563"/>
                  <a:pt x="195155" y="72778"/>
                  <a:pt x="194943" y="73066"/>
                </a:cubicBezTo>
                <a:cubicBezTo>
                  <a:pt x="191728" y="76280"/>
                  <a:pt x="187371" y="78067"/>
                  <a:pt x="182869" y="78067"/>
                </a:cubicBezTo>
                <a:cubicBezTo>
                  <a:pt x="178370" y="78067"/>
                  <a:pt x="174010" y="76280"/>
                  <a:pt x="170795" y="73066"/>
                </a:cubicBezTo>
                <a:lnTo>
                  <a:pt x="170806" y="72994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142349" y="4400511"/>
            <a:ext cx="32004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Fostering Brand Affinity and Loyalty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142350" y="4802274"/>
            <a:ext cx="32004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 helps build strong brand affinity.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encourages loyalty by creating memorable consumer interactions.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80998" y="4399099"/>
            <a:ext cx="365760" cy="365689"/>
          </a:xfrm>
          <a:custGeom>
            <a:avLst/>
            <a:gdLst/>
            <a:ahLst/>
            <a:cxnLst/>
            <a:rect l="l" t="t" r="r" b="b"/>
            <a:pathLst>
              <a:path w="365760" h="365689">
                <a:moveTo>
                  <a:pt x="331404" y="184417"/>
                </a:moveTo>
                <a:cubicBezTo>
                  <a:pt x="331404" y="186344"/>
                  <a:pt x="330691" y="188132"/>
                  <a:pt x="328405" y="190132"/>
                </a:cubicBezTo>
                <a:cubicBezTo>
                  <a:pt x="325691" y="192345"/>
                  <a:pt x="321192" y="194276"/>
                  <a:pt x="315691" y="194276"/>
                </a:cubicBezTo>
                <a:lnTo>
                  <a:pt x="245696" y="194276"/>
                </a:lnTo>
                <a:cubicBezTo>
                  <a:pt x="207840" y="194276"/>
                  <a:pt x="177130" y="224986"/>
                  <a:pt x="177130" y="262842"/>
                </a:cubicBezTo>
                <a:cubicBezTo>
                  <a:pt x="177130" y="267699"/>
                  <a:pt x="177631" y="272412"/>
                  <a:pt x="178630" y="276983"/>
                </a:cubicBezTo>
                <a:cubicBezTo>
                  <a:pt x="180985" y="288195"/>
                  <a:pt x="185916" y="299195"/>
                  <a:pt x="188915" y="305983"/>
                </a:cubicBezTo>
                <a:lnTo>
                  <a:pt x="188915" y="305983"/>
                </a:lnTo>
                <a:cubicBezTo>
                  <a:pt x="189416" y="307127"/>
                  <a:pt x="189914" y="308126"/>
                  <a:pt x="190272" y="309054"/>
                </a:cubicBezTo>
                <a:cubicBezTo>
                  <a:pt x="193842" y="317268"/>
                  <a:pt x="194274" y="320054"/>
                  <a:pt x="194274" y="321268"/>
                </a:cubicBezTo>
                <a:cubicBezTo>
                  <a:pt x="194274" y="325053"/>
                  <a:pt x="192917" y="328052"/>
                  <a:pt x="191560" y="329698"/>
                </a:cubicBezTo>
                <a:cubicBezTo>
                  <a:pt x="190916" y="330484"/>
                  <a:pt x="190418" y="330842"/>
                  <a:pt x="190129" y="330985"/>
                </a:cubicBezTo>
                <a:cubicBezTo>
                  <a:pt x="189914" y="331127"/>
                  <a:pt x="189559" y="331201"/>
                  <a:pt x="188988" y="331270"/>
                </a:cubicBezTo>
                <a:cubicBezTo>
                  <a:pt x="186918" y="331343"/>
                  <a:pt x="184917" y="331413"/>
                  <a:pt x="182847" y="331413"/>
                </a:cubicBezTo>
                <a:cubicBezTo>
                  <a:pt x="100782" y="331413"/>
                  <a:pt x="34286" y="264916"/>
                  <a:pt x="34286" y="182852"/>
                </a:cubicBezTo>
                <a:cubicBezTo>
                  <a:pt x="34286" y="100788"/>
                  <a:pt x="100782" y="34291"/>
                  <a:pt x="182847" y="34291"/>
                </a:cubicBezTo>
                <a:cubicBezTo>
                  <a:pt x="264913" y="34291"/>
                  <a:pt x="331408" y="100788"/>
                  <a:pt x="331408" y="182852"/>
                </a:cubicBezTo>
                <a:cubicBezTo>
                  <a:pt x="331408" y="183353"/>
                  <a:pt x="331408" y="183850"/>
                  <a:pt x="331408" y="184424"/>
                </a:cubicBezTo>
                <a:lnTo>
                  <a:pt x="331404" y="184417"/>
                </a:lnTo>
                <a:moveTo>
                  <a:pt x="365687" y="184771"/>
                </a:moveTo>
                <a:cubicBezTo>
                  <a:pt x="365687" y="184128"/>
                  <a:pt x="365687" y="183484"/>
                  <a:pt x="365687" y="182844"/>
                </a:cubicBezTo>
                <a:cubicBezTo>
                  <a:pt x="365687" y="81852"/>
                  <a:pt x="283837" y="0"/>
                  <a:pt x="182843" y="0"/>
                </a:cubicBezTo>
                <a:cubicBezTo>
                  <a:pt x="81850" y="0"/>
                  <a:pt x="0" y="81852"/>
                  <a:pt x="0" y="182844"/>
                </a:cubicBezTo>
                <a:cubicBezTo>
                  <a:pt x="0" y="283837"/>
                  <a:pt x="81850" y="365689"/>
                  <a:pt x="182843" y="365689"/>
                </a:cubicBezTo>
                <a:cubicBezTo>
                  <a:pt x="185342" y="365689"/>
                  <a:pt x="187913" y="365615"/>
                  <a:pt x="190415" y="365546"/>
                </a:cubicBezTo>
                <a:cubicBezTo>
                  <a:pt x="213128" y="364617"/>
                  <a:pt x="228556" y="344047"/>
                  <a:pt x="228556" y="321265"/>
                </a:cubicBezTo>
                <a:cubicBezTo>
                  <a:pt x="228556" y="310908"/>
                  <a:pt x="224200" y="301053"/>
                  <a:pt x="219913" y="291267"/>
                </a:cubicBezTo>
                <a:cubicBezTo>
                  <a:pt x="216841" y="284268"/>
                  <a:pt x="213699" y="277196"/>
                  <a:pt x="212199" y="269911"/>
                </a:cubicBezTo>
                <a:cubicBezTo>
                  <a:pt x="211698" y="267626"/>
                  <a:pt x="211486" y="265267"/>
                  <a:pt x="211486" y="262839"/>
                </a:cubicBezTo>
                <a:cubicBezTo>
                  <a:pt x="211486" y="243911"/>
                  <a:pt x="226841" y="228555"/>
                  <a:pt x="245769" y="228555"/>
                </a:cubicBezTo>
                <a:lnTo>
                  <a:pt x="315691" y="228555"/>
                </a:lnTo>
                <a:cubicBezTo>
                  <a:pt x="341762" y="228555"/>
                  <a:pt x="365475" y="210841"/>
                  <a:pt x="365760" y="184771"/>
                </a:cubicBezTo>
                <a:lnTo>
                  <a:pt x="365687" y="184771"/>
                </a:lnTo>
                <a:moveTo>
                  <a:pt x="114278" y="182844"/>
                </a:moveTo>
                <a:cubicBezTo>
                  <a:pt x="114278" y="170221"/>
                  <a:pt x="104044" y="159989"/>
                  <a:pt x="91422" y="159989"/>
                </a:cubicBezTo>
                <a:cubicBezTo>
                  <a:pt x="78799" y="159989"/>
                  <a:pt x="68565" y="170221"/>
                  <a:pt x="68565" y="182844"/>
                </a:cubicBezTo>
                <a:cubicBezTo>
                  <a:pt x="68565" y="195468"/>
                  <a:pt x="78799" y="205700"/>
                  <a:pt x="91422" y="205700"/>
                </a:cubicBezTo>
                <a:cubicBezTo>
                  <a:pt x="104044" y="205700"/>
                  <a:pt x="114278" y="195468"/>
                  <a:pt x="114278" y="182844"/>
                </a:cubicBezTo>
                <a:moveTo>
                  <a:pt x="114278" y="137133"/>
                </a:moveTo>
                <a:cubicBezTo>
                  <a:pt x="126900" y="137133"/>
                  <a:pt x="137134" y="126901"/>
                  <a:pt x="137134" y="114278"/>
                </a:cubicBezTo>
                <a:cubicBezTo>
                  <a:pt x="137134" y="101654"/>
                  <a:pt x="126901" y="91422"/>
                  <a:pt x="114278" y="91422"/>
                </a:cubicBezTo>
                <a:cubicBezTo>
                  <a:pt x="101656" y="91422"/>
                  <a:pt x="91422" y="101654"/>
                  <a:pt x="91422" y="114278"/>
                </a:cubicBezTo>
                <a:cubicBezTo>
                  <a:pt x="91422" y="126901"/>
                  <a:pt x="101656" y="137133"/>
                  <a:pt x="114278" y="137133"/>
                </a:cubicBezTo>
                <a:moveTo>
                  <a:pt x="205700" y="91422"/>
                </a:moveTo>
                <a:cubicBezTo>
                  <a:pt x="205700" y="78799"/>
                  <a:pt x="195466" y="68567"/>
                  <a:pt x="182843" y="68567"/>
                </a:cubicBezTo>
                <a:cubicBezTo>
                  <a:pt x="170221" y="68567"/>
                  <a:pt x="159987" y="78799"/>
                  <a:pt x="159987" y="91422"/>
                </a:cubicBezTo>
                <a:cubicBezTo>
                  <a:pt x="159987" y="104046"/>
                  <a:pt x="170221" y="114278"/>
                  <a:pt x="182843" y="114278"/>
                </a:cubicBezTo>
                <a:cubicBezTo>
                  <a:pt x="195466" y="114278"/>
                  <a:pt x="205700" y="104046"/>
                  <a:pt x="205700" y="91422"/>
                </a:cubicBezTo>
                <a:moveTo>
                  <a:pt x="251412" y="137133"/>
                </a:moveTo>
                <a:cubicBezTo>
                  <a:pt x="264035" y="137133"/>
                  <a:pt x="274269" y="126901"/>
                  <a:pt x="274269" y="114278"/>
                </a:cubicBezTo>
                <a:cubicBezTo>
                  <a:pt x="274269" y="101654"/>
                  <a:pt x="264035" y="91422"/>
                  <a:pt x="251412" y="91422"/>
                </a:cubicBezTo>
                <a:cubicBezTo>
                  <a:pt x="238790" y="91422"/>
                  <a:pt x="228556" y="101654"/>
                  <a:pt x="228556" y="114278"/>
                </a:cubicBezTo>
                <a:cubicBezTo>
                  <a:pt x="228556" y="126901"/>
                  <a:pt x="238790" y="137133"/>
                  <a:pt x="251412" y="137133"/>
                </a:cubicBez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947770" y="4400511"/>
            <a:ext cx="32004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Transforming Messages into Experiences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947771" y="4802274"/>
            <a:ext cx="32004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At its core, creative marketing turns messages into engaging experiences.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experiences connect with consumers on multiple levels.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632727" y="2425046"/>
            <a:ext cx="251460" cy="365760"/>
          </a:xfrm>
          <a:custGeom>
            <a:avLst/>
            <a:gdLst/>
            <a:ahLst/>
            <a:cxnLst/>
            <a:rect l="l" t="t" r="r" b="b"/>
            <a:pathLst>
              <a:path w="251460" h="365760">
                <a:moveTo>
                  <a:pt x="200881" y="177807"/>
                </a:moveTo>
                <a:cubicBezTo>
                  <a:pt x="211168" y="163092"/>
                  <a:pt x="217168" y="145159"/>
                  <a:pt x="217168" y="125730"/>
                </a:cubicBezTo>
                <a:cubicBezTo>
                  <a:pt x="217168" y="75222"/>
                  <a:pt x="176236" y="34290"/>
                  <a:pt x="125727" y="34290"/>
                </a:cubicBezTo>
                <a:cubicBezTo>
                  <a:pt x="75222" y="34290"/>
                  <a:pt x="34286" y="75222"/>
                  <a:pt x="34286" y="125730"/>
                </a:cubicBezTo>
                <a:cubicBezTo>
                  <a:pt x="34286" y="145159"/>
                  <a:pt x="40286" y="163092"/>
                  <a:pt x="50574" y="177807"/>
                </a:cubicBezTo>
                <a:cubicBezTo>
                  <a:pt x="53216" y="181593"/>
                  <a:pt x="56360" y="185879"/>
                  <a:pt x="59717" y="190451"/>
                </a:cubicBezTo>
                <a:lnTo>
                  <a:pt x="59717" y="190451"/>
                </a:lnTo>
                <a:cubicBezTo>
                  <a:pt x="68933" y="203096"/>
                  <a:pt x="79934" y="218242"/>
                  <a:pt x="88149" y="233172"/>
                </a:cubicBezTo>
                <a:cubicBezTo>
                  <a:pt x="95580" y="246745"/>
                  <a:pt x="99364" y="260889"/>
                  <a:pt x="101223" y="274247"/>
                </a:cubicBezTo>
                <a:lnTo>
                  <a:pt x="66433" y="274320"/>
                </a:lnTo>
                <a:cubicBezTo>
                  <a:pt x="64862" y="265747"/>
                  <a:pt x="62219" y="257389"/>
                  <a:pt x="58004" y="249675"/>
                </a:cubicBezTo>
                <a:cubicBezTo>
                  <a:pt x="50931" y="236815"/>
                  <a:pt x="42145" y="224745"/>
                  <a:pt x="33359" y="212671"/>
                </a:cubicBezTo>
                <a:lnTo>
                  <a:pt x="33359" y="212671"/>
                </a:lnTo>
                <a:lnTo>
                  <a:pt x="33359" y="212671"/>
                </a:lnTo>
                <a:cubicBezTo>
                  <a:pt x="29645" y="207598"/>
                  <a:pt x="25928" y="202529"/>
                  <a:pt x="22357" y="197382"/>
                </a:cubicBezTo>
                <a:cubicBezTo>
                  <a:pt x="8283" y="177094"/>
                  <a:pt x="-3" y="152376"/>
                  <a:pt x="-3" y="125730"/>
                </a:cubicBezTo>
                <a:cubicBezTo>
                  <a:pt x="-3" y="56294"/>
                  <a:pt x="56289" y="0"/>
                  <a:pt x="125727" y="0"/>
                </a:cubicBezTo>
                <a:cubicBezTo>
                  <a:pt x="195166" y="0"/>
                  <a:pt x="251457" y="56294"/>
                  <a:pt x="251457" y="125730"/>
                </a:cubicBezTo>
                <a:cubicBezTo>
                  <a:pt x="251457" y="152376"/>
                  <a:pt x="243172" y="177094"/>
                  <a:pt x="229027" y="197382"/>
                </a:cubicBezTo>
                <a:cubicBezTo>
                  <a:pt x="225456" y="202525"/>
                  <a:pt x="221740" y="207598"/>
                  <a:pt x="218026" y="212671"/>
                </a:cubicBezTo>
                <a:lnTo>
                  <a:pt x="218026" y="212671"/>
                </a:lnTo>
                <a:lnTo>
                  <a:pt x="218026" y="212671"/>
                </a:lnTo>
                <a:cubicBezTo>
                  <a:pt x="209240" y="224672"/>
                  <a:pt x="200451" y="236745"/>
                  <a:pt x="193380" y="249675"/>
                </a:cubicBezTo>
                <a:cubicBezTo>
                  <a:pt x="189166" y="257389"/>
                  <a:pt x="186523" y="265750"/>
                  <a:pt x="184951" y="274320"/>
                </a:cubicBezTo>
                <a:lnTo>
                  <a:pt x="150232" y="274320"/>
                </a:lnTo>
                <a:cubicBezTo>
                  <a:pt x="152091" y="260962"/>
                  <a:pt x="155875" y="246745"/>
                  <a:pt x="163306" y="233245"/>
                </a:cubicBezTo>
                <a:cubicBezTo>
                  <a:pt x="171521" y="218315"/>
                  <a:pt x="182522" y="203169"/>
                  <a:pt x="191738" y="190524"/>
                </a:cubicBezTo>
                <a:lnTo>
                  <a:pt x="191738" y="190524"/>
                </a:lnTo>
                <a:lnTo>
                  <a:pt x="191738" y="190524"/>
                </a:lnTo>
                <a:lnTo>
                  <a:pt x="191738" y="190524"/>
                </a:lnTo>
                <a:cubicBezTo>
                  <a:pt x="195095" y="185952"/>
                  <a:pt x="198168" y="181666"/>
                  <a:pt x="200811" y="177880"/>
                </a:cubicBezTo>
                <a:lnTo>
                  <a:pt x="200881" y="177807"/>
                </a:lnTo>
              </a:path>
              <a:path w="251460" h="365760">
                <a:moveTo>
                  <a:pt x="125730" y="91440"/>
                </a:moveTo>
                <a:cubicBezTo>
                  <a:pt x="106800" y="91440"/>
                  <a:pt x="91441" y="106798"/>
                  <a:pt x="91441" y="125730"/>
                </a:cubicBezTo>
                <a:cubicBezTo>
                  <a:pt x="91441" y="132017"/>
                  <a:pt x="86299" y="137160"/>
                  <a:pt x="80012" y="137160"/>
                </a:cubicBezTo>
                <a:cubicBezTo>
                  <a:pt x="73726" y="137160"/>
                  <a:pt x="68583" y="132017"/>
                  <a:pt x="68583" y="125730"/>
                </a:cubicBezTo>
                <a:cubicBezTo>
                  <a:pt x="68583" y="94154"/>
                  <a:pt x="94157" y="68580"/>
                  <a:pt x="125733" y="68580"/>
                </a:cubicBezTo>
                <a:cubicBezTo>
                  <a:pt x="132019" y="68580"/>
                  <a:pt x="137161" y="73723"/>
                  <a:pt x="137161" y="80010"/>
                </a:cubicBezTo>
                <a:cubicBezTo>
                  <a:pt x="137161" y="86297"/>
                  <a:pt x="132019" y="91440"/>
                  <a:pt x="125733" y="91440"/>
                </a:cubicBezTo>
                <a:lnTo>
                  <a:pt x="125730" y="91440"/>
                </a:lnTo>
              </a:path>
              <a:path w="251460" h="365760">
                <a:moveTo>
                  <a:pt x="125730" y="365760"/>
                </a:moveTo>
                <a:cubicBezTo>
                  <a:pt x="94154" y="365760"/>
                  <a:pt x="68581" y="340186"/>
                  <a:pt x="68581" y="308610"/>
                </a:cubicBezTo>
                <a:lnTo>
                  <a:pt x="68581" y="297180"/>
                </a:lnTo>
                <a:lnTo>
                  <a:pt x="182882" y="297180"/>
                </a:lnTo>
                <a:lnTo>
                  <a:pt x="182882" y="308610"/>
                </a:lnTo>
                <a:cubicBezTo>
                  <a:pt x="182882" y="340186"/>
                  <a:pt x="157308" y="365760"/>
                  <a:pt x="125732" y="365760"/>
                </a:cubicBezTo>
                <a:lnTo>
                  <a:pt x="125730" y="365760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142349" y="2426494"/>
            <a:ext cx="32004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Beyond Conventional Advertising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142350" y="2828257"/>
            <a:ext cx="32004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 leverages originality and emotional appeal.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captures attention and inspires action effectively.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80998" y="2445363"/>
            <a:ext cx="365760" cy="325126"/>
          </a:xfrm>
          <a:custGeom>
            <a:avLst/>
            <a:gdLst/>
            <a:ahLst/>
            <a:cxnLst/>
            <a:rect l="l" t="t" r="r" b="b"/>
            <a:pathLst>
              <a:path w="365760" h="325126">
                <a:moveTo>
                  <a:pt x="176530" y="139388"/>
                </a:moveTo>
                <a:lnTo>
                  <a:pt x="226376" y="189236"/>
                </a:lnTo>
                <a:lnTo>
                  <a:pt x="333182" y="46743"/>
                </a:lnTo>
                <a:cubicBezTo>
                  <a:pt x="336228" y="42679"/>
                  <a:pt x="335786" y="37029"/>
                  <a:pt x="332231" y="33472"/>
                </a:cubicBezTo>
                <a:cubicBezTo>
                  <a:pt x="328676" y="29915"/>
                  <a:pt x="323025" y="29473"/>
                  <a:pt x="318961" y="32519"/>
                </a:cubicBezTo>
                <a:lnTo>
                  <a:pt x="176530" y="139388"/>
                </a:lnTo>
                <a:moveTo>
                  <a:pt x="126429" y="204221"/>
                </a:moveTo>
                <a:cubicBezTo>
                  <a:pt x="123316" y="203587"/>
                  <a:pt x="120141" y="203207"/>
                  <a:pt x="116838" y="203207"/>
                </a:cubicBezTo>
                <a:cubicBezTo>
                  <a:pt x="91564" y="203207"/>
                  <a:pt x="71118" y="223654"/>
                  <a:pt x="71118" y="248926"/>
                </a:cubicBezTo>
                <a:cubicBezTo>
                  <a:pt x="71118" y="251338"/>
                  <a:pt x="71309" y="253689"/>
                  <a:pt x="71627" y="255975"/>
                </a:cubicBezTo>
                <a:cubicBezTo>
                  <a:pt x="73723" y="269565"/>
                  <a:pt x="70230" y="283344"/>
                  <a:pt x="62863" y="294076"/>
                </a:cubicBezTo>
                <a:lnTo>
                  <a:pt x="62417" y="294648"/>
                </a:lnTo>
                <a:lnTo>
                  <a:pt x="116772" y="294648"/>
                </a:lnTo>
                <a:cubicBezTo>
                  <a:pt x="142047" y="294648"/>
                  <a:pt x="162492" y="274201"/>
                  <a:pt x="162492" y="248929"/>
                </a:cubicBezTo>
                <a:cubicBezTo>
                  <a:pt x="162492" y="245626"/>
                  <a:pt x="162174" y="242453"/>
                  <a:pt x="161476" y="239341"/>
                </a:cubicBezTo>
                <a:lnTo>
                  <a:pt x="126297" y="204163"/>
                </a:lnTo>
                <a:lnTo>
                  <a:pt x="126429" y="204221"/>
                </a:lnTo>
                <a:moveTo>
                  <a:pt x="243841" y="216732"/>
                </a:moveTo>
                <a:cubicBezTo>
                  <a:pt x="231713" y="232923"/>
                  <a:pt x="212978" y="242830"/>
                  <a:pt x="192851" y="243782"/>
                </a:cubicBezTo>
                <a:cubicBezTo>
                  <a:pt x="192979" y="245496"/>
                  <a:pt x="193041" y="247213"/>
                  <a:pt x="193041" y="248926"/>
                </a:cubicBezTo>
                <a:cubicBezTo>
                  <a:pt x="193041" y="291026"/>
                  <a:pt x="158941" y="325126"/>
                  <a:pt x="116842" y="325126"/>
                </a:cubicBezTo>
                <a:lnTo>
                  <a:pt x="20322" y="325126"/>
                </a:lnTo>
                <a:cubicBezTo>
                  <a:pt x="9082" y="325126"/>
                  <a:pt x="0" y="316045"/>
                  <a:pt x="0" y="304805"/>
                </a:cubicBezTo>
                <a:cubicBezTo>
                  <a:pt x="0" y="293566"/>
                  <a:pt x="9082" y="284485"/>
                  <a:pt x="20322" y="284485"/>
                </a:cubicBezTo>
                <a:lnTo>
                  <a:pt x="24133" y="284485"/>
                </a:lnTo>
                <a:cubicBezTo>
                  <a:pt x="35625" y="284485"/>
                  <a:pt x="43248" y="271912"/>
                  <a:pt x="41532" y="260608"/>
                </a:cubicBezTo>
                <a:cubicBezTo>
                  <a:pt x="40962" y="256797"/>
                  <a:pt x="40643" y="252925"/>
                  <a:pt x="40643" y="248923"/>
                </a:cubicBezTo>
                <a:cubicBezTo>
                  <a:pt x="40643" y="206822"/>
                  <a:pt x="74743" y="172723"/>
                  <a:pt x="116842" y="172723"/>
                </a:cubicBezTo>
                <a:cubicBezTo>
                  <a:pt x="118558" y="172723"/>
                  <a:pt x="120273" y="172788"/>
                  <a:pt x="121985" y="172915"/>
                </a:cubicBezTo>
                <a:cubicBezTo>
                  <a:pt x="122936" y="152786"/>
                  <a:pt x="132778" y="134118"/>
                  <a:pt x="148970" y="121925"/>
                </a:cubicBezTo>
                <a:lnTo>
                  <a:pt x="300673" y="8135"/>
                </a:lnTo>
                <a:cubicBezTo>
                  <a:pt x="316865" y="-3993"/>
                  <a:pt x="339473" y="-2406"/>
                  <a:pt x="353822" y="11880"/>
                </a:cubicBezTo>
                <a:cubicBezTo>
                  <a:pt x="368174" y="26166"/>
                  <a:pt x="369761" y="48837"/>
                  <a:pt x="357633" y="65028"/>
                </a:cubicBezTo>
                <a:lnTo>
                  <a:pt x="243841" y="216732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947770" y="2426494"/>
            <a:ext cx="32004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The Essence of Creative Marketing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947771" y="2828257"/>
            <a:ext cx="32004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 combines art and science to craft unique campaigns.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campaigns aim to resonate deeply with target audiences.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4228996"/>
            <a:ext cx="8712155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56078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Key Elements of Creative Marketing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717947" y="660760"/>
            <a:ext cx="3474053" cy="5530128"/>
          </a:xfrm>
          <a:prstGeom prst="rect">
            <a:avLst/>
          </a:prstGeom>
          <a:blipFill>
            <a:blip r:embed="rId7"/>
            <a:srcRect/>
            <a:stretch>
              <a:fillRect l="-69434" r="-6943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80997" y="2426494"/>
            <a:ext cx="3809999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Originality in Marketing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80998" y="2828257"/>
            <a:ext cx="3809999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Developing fresh ideas that differentiate a brand from competitors.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ensures the brand stands out in a crowded marketplace.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575576" y="2426494"/>
            <a:ext cx="3809999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The Power of Storytelling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575577" y="2828257"/>
            <a:ext cx="3809999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Weaving narratives that connect emotionally and make the brand relatable.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Stories help consumers form a deeper connection with the brand.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80996" y="4400511"/>
            <a:ext cx="3810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Visual Appeal Strategies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80997" y="4802274"/>
            <a:ext cx="3810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Utilizing compelling design and imagery to attract and hold attention.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Effective visuals can significantly enhance brand recognition.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575575" y="4400511"/>
            <a:ext cx="3810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Building Emotional Connections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5576" y="4802274"/>
            <a:ext cx="3810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Engaging feelings to motivate consumer behavior and build trust.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fosters loyalty and long-term relationships with customers.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60760"/>
            <a:ext cx="3473495" cy="5530128"/>
          </a:xfrm>
          <a:prstGeom prst="rect">
            <a:avLst/>
          </a:prstGeom>
          <a:blipFill>
            <a:blip r:embed="rId1"/>
            <a:srcRect/>
            <a:stretch>
              <a:fillRect l="-69454" r="-6945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481783" y="2267101"/>
            <a:ext cx="8712155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74816" y="654411"/>
            <a:ext cx="9525" cy="5541264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862781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Market Research and Consumer Insights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837861" y="2273451"/>
            <a:ext cx="9525" cy="3923789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862781" y="245849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31470" y="182880"/>
                </a:moveTo>
                <a:cubicBezTo>
                  <a:pt x="331470" y="100814"/>
                  <a:pt x="264946" y="34290"/>
                  <a:pt x="182880" y="34290"/>
                </a:cubicBezTo>
                <a:cubicBezTo>
                  <a:pt x="100814" y="34290"/>
                  <a:pt x="34290" y="100814"/>
                  <a:pt x="34290" y="182880"/>
                </a:cubicBezTo>
                <a:cubicBezTo>
                  <a:pt x="34290" y="264946"/>
                  <a:pt x="100814" y="331470"/>
                  <a:pt x="182880" y="331470"/>
                </a:cubicBezTo>
                <a:cubicBezTo>
                  <a:pt x="264946" y="331470"/>
                  <a:pt x="331470" y="264946"/>
                  <a:pt x="331470" y="182880"/>
                </a:cubicBezTo>
                <a:lnTo>
                  <a:pt x="331470" y="182880"/>
                </a:lnTo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  <a:moveTo>
                  <a:pt x="219098" y="232243"/>
                </a:moveTo>
                <a:lnTo>
                  <a:pt x="116012" y="271891"/>
                </a:lnTo>
                <a:cubicBezTo>
                  <a:pt x="102153" y="277250"/>
                  <a:pt x="88507" y="263603"/>
                  <a:pt x="93865" y="249745"/>
                </a:cubicBezTo>
                <a:lnTo>
                  <a:pt x="133513" y="146659"/>
                </a:lnTo>
                <a:cubicBezTo>
                  <a:pt x="135873" y="140587"/>
                  <a:pt x="140587" y="135872"/>
                  <a:pt x="146659" y="133513"/>
                </a:cubicBezTo>
                <a:lnTo>
                  <a:pt x="249745" y="93865"/>
                </a:lnTo>
                <a:cubicBezTo>
                  <a:pt x="263603" y="88506"/>
                  <a:pt x="277250" y="102153"/>
                  <a:pt x="271891" y="116012"/>
                </a:cubicBezTo>
                <a:lnTo>
                  <a:pt x="232243" y="219097"/>
                </a:lnTo>
                <a:cubicBezTo>
                  <a:pt x="229957" y="225169"/>
                  <a:pt x="225169" y="229884"/>
                  <a:pt x="219098" y="232243"/>
                </a:cubicBezTo>
                <a:lnTo>
                  <a:pt x="219098" y="232243"/>
                </a:lnTo>
                <a:moveTo>
                  <a:pt x="205740" y="182880"/>
                </a:moveTo>
                <a:cubicBezTo>
                  <a:pt x="205740" y="170254"/>
                  <a:pt x="195506" y="160020"/>
                  <a:pt x="182880" y="160020"/>
                </a:cubicBezTo>
                <a:cubicBezTo>
                  <a:pt x="170254" y="160020"/>
                  <a:pt x="160020" y="170254"/>
                  <a:pt x="160020" y="182880"/>
                </a:cubicBezTo>
                <a:cubicBezTo>
                  <a:pt x="160020" y="195506"/>
                  <a:pt x="170254" y="205740"/>
                  <a:pt x="182880" y="205740"/>
                </a:cubicBezTo>
                <a:cubicBezTo>
                  <a:pt x="195506" y="205740"/>
                  <a:pt x="205740" y="195506"/>
                  <a:pt x="205740" y="182880"/>
                </a:cubicBez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8057360" y="2458548"/>
            <a:ext cx="365760" cy="365662"/>
          </a:xfrm>
          <a:custGeom>
            <a:avLst/>
            <a:gdLst/>
            <a:ahLst/>
            <a:cxnLst/>
            <a:rect l="l" t="t" r="r" b="b"/>
            <a:pathLst>
              <a:path w="365760" h="365662">
                <a:moveTo>
                  <a:pt x="262864" y="148576"/>
                </a:moveTo>
                <a:cubicBezTo>
                  <a:pt x="262864" y="85455"/>
                  <a:pt x="211695" y="34288"/>
                  <a:pt x="148575" y="34288"/>
                </a:cubicBezTo>
                <a:cubicBezTo>
                  <a:pt x="85456" y="34288"/>
                  <a:pt x="34286" y="85455"/>
                  <a:pt x="34286" y="148576"/>
                </a:cubicBezTo>
                <a:cubicBezTo>
                  <a:pt x="34286" y="211696"/>
                  <a:pt x="85456" y="262863"/>
                  <a:pt x="148575" y="262863"/>
                </a:cubicBezTo>
                <a:cubicBezTo>
                  <a:pt x="211695" y="262863"/>
                  <a:pt x="262864" y="211696"/>
                  <a:pt x="262864" y="148576"/>
                </a:cubicBezTo>
                <a:lnTo>
                  <a:pt x="262864" y="148576"/>
                </a:lnTo>
                <a:moveTo>
                  <a:pt x="240791" y="265079"/>
                </a:moveTo>
                <a:cubicBezTo>
                  <a:pt x="215506" y="285150"/>
                  <a:pt x="183432" y="297151"/>
                  <a:pt x="148575" y="297151"/>
                </a:cubicBezTo>
                <a:cubicBezTo>
                  <a:pt x="66502" y="297151"/>
                  <a:pt x="0" y="230649"/>
                  <a:pt x="0" y="148576"/>
                </a:cubicBezTo>
                <a:cubicBezTo>
                  <a:pt x="0" y="66503"/>
                  <a:pt x="66503" y="0"/>
                  <a:pt x="148575" y="0"/>
                </a:cubicBezTo>
                <a:cubicBezTo>
                  <a:pt x="230648" y="0"/>
                  <a:pt x="297151" y="66503"/>
                  <a:pt x="297151" y="148576"/>
                </a:cubicBezTo>
                <a:cubicBezTo>
                  <a:pt x="297151" y="183434"/>
                  <a:pt x="285150" y="215506"/>
                  <a:pt x="265077" y="240792"/>
                </a:cubicBezTo>
                <a:lnTo>
                  <a:pt x="360723" y="336438"/>
                </a:lnTo>
                <a:cubicBezTo>
                  <a:pt x="367439" y="343152"/>
                  <a:pt x="367439" y="354012"/>
                  <a:pt x="360723" y="360652"/>
                </a:cubicBezTo>
                <a:cubicBezTo>
                  <a:pt x="354008" y="367296"/>
                  <a:pt x="343152" y="367366"/>
                  <a:pt x="336510" y="360652"/>
                </a:cubicBezTo>
                <a:lnTo>
                  <a:pt x="240791" y="265079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862781" y="4455376"/>
            <a:ext cx="365760" cy="320040"/>
          </a:xfrm>
          <a:custGeom>
            <a:avLst/>
            <a:gdLst/>
            <a:ahLst/>
            <a:cxnLst/>
            <a:rect l="l" t="t" r="r" b="b"/>
            <a:pathLst>
              <a:path w="365760" h="320040">
                <a:moveTo>
                  <a:pt x="297180" y="34289"/>
                </a:moveTo>
                <a:cubicBezTo>
                  <a:pt x="303467" y="34289"/>
                  <a:pt x="308610" y="39432"/>
                  <a:pt x="308610" y="45718"/>
                </a:cubicBezTo>
                <a:cubicBezTo>
                  <a:pt x="308610" y="52003"/>
                  <a:pt x="303467" y="57146"/>
                  <a:pt x="297180" y="57146"/>
                </a:cubicBezTo>
                <a:lnTo>
                  <a:pt x="68580" y="57146"/>
                </a:lnTo>
                <a:cubicBezTo>
                  <a:pt x="62293" y="57146"/>
                  <a:pt x="57150" y="52003"/>
                  <a:pt x="57150" y="45718"/>
                </a:cubicBezTo>
                <a:cubicBezTo>
                  <a:pt x="57150" y="39432"/>
                  <a:pt x="62293" y="34289"/>
                  <a:pt x="68580" y="34289"/>
                </a:cubicBezTo>
                <a:lnTo>
                  <a:pt x="297180" y="34289"/>
                </a:lnTo>
                <a:moveTo>
                  <a:pt x="68580" y="0"/>
                </a:moveTo>
                <a:cubicBezTo>
                  <a:pt x="43361" y="0"/>
                  <a:pt x="22860" y="20502"/>
                  <a:pt x="22860" y="45721"/>
                </a:cubicBezTo>
                <a:cubicBezTo>
                  <a:pt x="22860" y="70937"/>
                  <a:pt x="43361" y="91442"/>
                  <a:pt x="68580" y="91442"/>
                </a:cubicBezTo>
                <a:lnTo>
                  <a:pt x="165737" y="91442"/>
                </a:lnTo>
                <a:lnTo>
                  <a:pt x="165737" y="102871"/>
                </a:lnTo>
                <a:lnTo>
                  <a:pt x="158663" y="109943"/>
                </a:lnTo>
                <a:lnTo>
                  <a:pt x="138590" y="130016"/>
                </a:lnTo>
                <a:lnTo>
                  <a:pt x="131447" y="137160"/>
                </a:lnTo>
                <a:lnTo>
                  <a:pt x="91444" y="137160"/>
                </a:lnTo>
                <a:cubicBezTo>
                  <a:pt x="56726" y="137160"/>
                  <a:pt x="28580" y="165307"/>
                  <a:pt x="28580" y="200025"/>
                </a:cubicBezTo>
                <a:lnTo>
                  <a:pt x="28580" y="228601"/>
                </a:lnTo>
                <a:lnTo>
                  <a:pt x="22867" y="228601"/>
                </a:lnTo>
                <a:cubicBezTo>
                  <a:pt x="10223" y="228601"/>
                  <a:pt x="7" y="238817"/>
                  <a:pt x="7" y="251462"/>
                </a:cubicBezTo>
                <a:lnTo>
                  <a:pt x="7" y="297183"/>
                </a:lnTo>
                <a:cubicBezTo>
                  <a:pt x="7" y="309828"/>
                  <a:pt x="10223" y="320043"/>
                  <a:pt x="22867" y="320043"/>
                </a:cubicBezTo>
                <a:lnTo>
                  <a:pt x="68587" y="320043"/>
                </a:lnTo>
                <a:cubicBezTo>
                  <a:pt x="81232" y="320043"/>
                  <a:pt x="91447" y="309828"/>
                  <a:pt x="91447" y="297183"/>
                </a:cubicBezTo>
                <a:lnTo>
                  <a:pt x="91447" y="251462"/>
                </a:lnTo>
                <a:cubicBezTo>
                  <a:pt x="91447" y="238817"/>
                  <a:pt x="81232" y="228601"/>
                  <a:pt x="68587" y="228601"/>
                </a:cubicBezTo>
                <a:lnTo>
                  <a:pt x="62874" y="228601"/>
                </a:lnTo>
                <a:lnTo>
                  <a:pt x="62874" y="200025"/>
                </a:lnTo>
                <a:cubicBezTo>
                  <a:pt x="62874" y="184238"/>
                  <a:pt x="75661" y="171449"/>
                  <a:pt x="91451" y="171449"/>
                </a:cubicBezTo>
                <a:lnTo>
                  <a:pt x="131458" y="171449"/>
                </a:lnTo>
                <a:lnTo>
                  <a:pt x="138532" y="178522"/>
                </a:lnTo>
                <a:lnTo>
                  <a:pt x="158604" y="198595"/>
                </a:lnTo>
                <a:lnTo>
                  <a:pt x="165748" y="205738"/>
                </a:lnTo>
                <a:lnTo>
                  <a:pt x="165748" y="228598"/>
                </a:lnTo>
                <a:lnTo>
                  <a:pt x="160034" y="228598"/>
                </a:lnTo>
                <a:cubicBezTo>
                  <a:pt x="147390" y="228598"/>
                  <a:pt x="137174" y="238814"/>
                  <a:pt x="137174" y="251459"/>
                </a:cubicBezTo>
                <a:lnTo>
                  <a:pt x="137174" y="297180"/>
                </a:lnTo>
                <a:cubicBezTo>
                  <a:pt x="137174" y="309825"/>
                  <a:pt x="147390" y="320040"/>
                  <a:pt x="160034" y="320040"/>
                </a:cubicBezTo>
                <a:lnTo>
                  <a:pt x="205754" y="320040"/>
                </a:lnTo>
                <a:cubicBezTo>
                  <a:pt x="218399" y="320040"/>
                  <a:pt x="228614" y="309825"/>
                  <a:pt x="228614" y="297180"/>
                </a:cubicBezTo>
                <a:lnTo>
                  <a:pt x="228614" y="251459"/>
                </a:lnTo>
                <a:cubicBezTo>
                  <a:pt x="228614" y="238814"/>
                  <a:pt x="218399" y="228598"/>
                  <a:pt x="205754" y="228598"/>
                </a:cubicBezTo>
                <a:lnTo>
                  <a:pt x="200041" y="228598"/>
                </a:lnTo>
                <a:lnTo>
                  <a:pt x="200041" y="205738"/>
                </a:lnTo>
                <a:lnTo>
                  <a:pt x="207115" y="198665"/>
                </a:lnTo>
                <a:lnTo>
                  <a:pt x="227188" y="178592"/>
                </a:lnTo>
                <a:lnTo>
                  <a:pt x="234331" y="171449"/>
                </a:lnTo>
                <a:lnTo>
                  <a:pt x="274338" y="171449"/>
                </a:lnTo>
                <a:cubicBezTo>
                  <a:pt x="290124" y="171449"/>
                  <a:pt x="302915" y="184238"/>
                  <a:pt x="302915" y="200025"/>
                </a:cubicBezTo>
                <a:lnTo>
                  <a:pt x="302915" y="228601"/>
                </a:lnTo>
                <a:lnTo>
                  <a:pt x="297202" y="228601"/>
                </a:lnTo>
                <a:cubicBezTo>
                  <a:pt x="284557" y="228601"/>
                  <a:pt x="274342" y="238817"/>
                  <a:pt x="274342" y="251462"/>
                </a:cubicBezTo>
                <a:lnTo>
                  <a:pt x="274342" y="297183"/>
                </a:lnTo>
                <a:cubicBezTo>
                  <a:pt x="274342" y="309828"/>
                  <a:pt x="284557" y="320043"/>
                  <a:pt x="297202" y="320043"/>
                </a:cubicBezTo>
                <a:lnTo>
                  <a:pt x="342922" y="320043"/>
                </a:lnTo>
                <a:cubicBezTo>
                  <a:pt x="355566" y="320043"/>
                  <a:pt x="365782" y="309828"/>
                  <a:pt x="365782" y="297183"/>
                </a:cubicBezTo>
                <a:lnTo>
                  <a:pt x="365782" y="251462"/>
                </a:lnTo>
                <a:cubicBezTo>
                  <a:pt x="365782" y="238817"/>
                  <a:pt x="355566" y="228601"/>
                  <a:pt x="342922" y="228601"/>
                </a:cubicBezTo>
                <a:lnTo>
                  <a:pt x="337209" y="228601"/>
                </a:lnTo>
                <a:lnTo>
                  <a:pt x="337209" y="200025"/>
                </a:lnTo>
                <a:cubicBezTo>
                  <a:pt x="337209" y="165307"/>
                  <a:pt x="309063" y="137160"/>
                  <a:pt x="274345" y="137160"/>
                </a:cubicBezTo>
                <a:lnTo>
                  <a:pt x="234342" y="137160"/>
                </a:lnTo>
                <a:lnTo>
                  <a:pt x="227268" y="130087"/>
                </a:lnTo>
                <a:lnTo>
                  <a:pt x="207195" y="110014"/>
                </a:lnTo>
                <a:lnTo>
                  <a:pt x="200052" y="102871"/>
                </a:lnTo>
                <a:lnTo>
                  <a:pt x="200052" y="91442"/>
                </a:lnTo>
                <a:lnTo>
                  <a:pt x="297209" y="91442"/>
                </a:lnTo>
                <a:cubicBezTo>
                  <a:pt x="322428" y="91442"/>
                  <a:pt x="342929" y="70940"/>
                  <a:pt x="342929" y="45721"/>
                </a:cubicBezTo>
                <a:cubicBezTo>
                  <a:pt x="342929" y="20505"/>
                  <a:pt x="322428" y="0"/>
                  <a:pt x="297209" y="0"/>
                </a:cubicBezTo>
                <a:lnTo>
                  <a:pt x="68580" y="0"/>
                </a:lnTo>
                <a:moveTo>
                  <a:pt x="34290" y="285751"/>
                </a:moveTo>
                <a:lnTo>
                  <a:pt x="34290" y="262890"/>
                </a:lnTo>
                <a:lnTo>
                  <a:pt x="57150" y="262890"/>
                </a:lnTo>
                <a:lnTo>
                  <a:pt x="57150" y="285751"/>
                </a:lnTo>
                <a:lnTo>
                  <a:pt x="34290" y="285751"/>
                </a:lnTo>
                <a:moveTo>
                  <a:pt x="171450" y="285751"/>
                </a:moveTo>
                <a:lnTo>
                  <a:pt x="171450" y="262890"/>
                </a:lnTo>
                <a:lnTo>
                  <a:pt x="194310" y="262890"/>
                </a:lnTo>
                <a:lnTo>
                  <a:pt x="194310" y="285751"/>
                </a:lnTo>
                <a:lnTo>
                  <a:pt x="171450" y="285751"/>
                </a:lnTo>
                <a:moveTo>
                  <a:pt x="308610" y="285751"/>
                </a:moveTo>
                <a:lnTo>
                  <a:pt x="308610" y="262890"/>
                </a:lnTo>
                <a:lnTo>
                  <a:pt x="331470" y="262890"/>
                </a:lnTo>
                <a:lnTo>
                  <a:pt x="331470" y="285751"/>
                </a:lnTo>
                <a:lnTo>
                  <a:pt x="308610" y="285751"/>
                </a:lnTo>
                <a:moveTo>
                  <a:pt x="162807" y="154304"/>
                </a:moveTo>
                <a:lnTo>
                  <a:pt x="182880" y="134231"/>
                </a:lnTo>
                <a:lnTo>
                  <a:pt x="202953" y="154304"/>
                </a:lnTo>
                <a:lnTo>
                  <a:pt x="182880" y="174377"/>
                </a:lnTo>
                <a:lnTo>
                  <a:pt x="162807" y="154304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057360" y="4473156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80">
                <a:moveTo>
                  <a:pt x="350519" y="0"/>
                </a:moveTo>
                <a:cubicBezTo>
                  <a:pt x="342073" y="0"/>
                  <a:pt x="335278" y="6793"/>
                  <a:pt x="335278" y="15240"/>
                </a:cubicBezTo>
                <a:lnTo>
                  <a:pt x="335278" y="18858"/>
                </a:lnTo>
                <a:lnTo>
                  <a:pt x="30479" y="101980"/>
                </a:lnTo>
                <a:lnTo>
                  <a:pt x="30479" y="96518"/>
                </a:lnTo>
                <a:cubicBezTo>
                  <a:pt x="30479" y="88072"/>
                  <a:pt x="23683" y="81279"/>
                  <a:pt x="15238" y="81279"/>
                </a:cubicBezTo>
                <a:cubicBezTo>
                  <a:pt x="6792" y="81279"/>
                  <a:pt x="-4" y="88072"/>
                  <a:pt x="-4" y="96518"/>
                </a:cubicBezTo>
                <a:lnTo>
                  <a:pt x="-4" y="110299"/>
                </a:lnTo>
                <a:lnTo>
                  <a:pt x="-4" y="121920"/>
                </a:lnTo>
                <a:lnTo>
                  <a:pt x="-4" y="162560"/>
                </a:lnTo>
                <a:lnTo>
                  <a:pt x="-4" y="174181"/>
                </a:lnTo>
                <a:lnTo>
                  <a:pt x="-4" y="187961"/>
                </a:lnTo>
                <a:cubicBezTo>
                  <a:pt x="-4" y="196408"/>
                  <a:pt x="6792" y="203201"/>
                  <a:pt x="15238" y="203201"/>
                </a:cubicBezTo>
                <a:cubicBezTo>
                  <a:pt x="23683" y="203201"/>
                  <a:pt x="30479" y="196408"/>
                  <a:pt x="30479" y="187961"/>
                </a:cubicBezTo>
                <a:lnTo>
                  <a:pt x="30479" y="182499"/>
                </a:lnTo>
                <a:lnTo>
                  <a:pt x="105156" y="202882"/>
                </a:lnTo>
                <a:cubicBezTo>
                  <a:pt x="102870" y="209360"/>
                  <a:pt x="101601" y="216282"/>
                  <a:pt x="101601" y="223519"/>
                </a:cubicBezTo>
                <a:cubicBezTo>
                  <a:pt x="101601" y="257173"/>
                  <a:pt x="128905" y="284480"/>
                  <a:pt x="162562" y="284480"/>
                </a:cubicBezTo>
                <a:cubicBezTo>
                  <a:pt x="192342" y="284480"/>
                  <a:pt x="217174" y="263144"/>
                  <a:pt x="222444" y="234887"/>
                </a:cubicBezTo>
                <a:lnTo>
                  <a:pt x="335285" y="265622"/>
                </a:lnTo>
                <a:lnTo>
                  <a:pt x="335285" y="269240"/>
                </a:lnTo>
                <a:cubicBezTo>
                  <a:pt x="335285" y="277686"/>
                  <a:pt x="342081" y="284480"/>
                  <a:pt x="350526" y="284480"/>
                </a:cubicBezTo>
                <a:cubicBezTo>
                  <a:pt x="358972" y="284480"/>
                  <a:pt x="365767" y="277686"/>
                  <a:pt x="365767" y="269240"/>
                </a:cubicBezTo>
                <a:lnTo>
                  <a:pt x="365767" y="254001"/>
                </a:lnTo>
                <a:lnTo>
                  <a:pt x="365767" y="30482"/>
                </a:lnTo>
                <a:lnTo>
                  <a:pt x="365767" y="15242"/>
                </a:lnTo>
                <a:cubicBezTo>
                  <a:pt x="365767" y="6796"/>
                  <a:pt x="358972" y="3"/>
                  <a:pt x="350526" y="3"/>
                </a:cubicBezTo>
                <a:lnTo>
                  <a:pt x="350519" y="0"/>
                </a:lnTo>
                <a:moveTo>
                  <a:pt x="335281" y="234062"/>
                </a:moveTo>
                <a:lnTo>
                  <a:pt x="30482" y="150939"/>
                </a:lnTo>
                <a:lnTo>
                  <a:pt x="30482" y="133603"/>
                </a:lnTo>
                <a:lnTo>
                  <a:pt x="335281" y="50418"/>
                </a:lnTo>
                <a:lnTo>
                  <a:pt x="335281" y="234062"/>
                </a:lnTo>
                <a:moveTo>
                  <a:pt x="132080" y="223519"/>
                </a:moveTo>
                <a:cubicBezTo>
                  <a:pt x="132080" y="219010"/>
                  <a:pt x="133031" y="214757"/>
                  <a:pt x="134812" y="210945"/>
                </a:cubicBezTo>
                <a:lnTo>
                  <a:pt x="192913" y="226756"/>
                </a:lnTo>
                <a:cubicBezTo>
                  <a:pt x="191263" y="242058"/>
                  <a:pt x="178308" y="253935"/>
                  <a:pt x="162624" y="253935"/>
                </a:cubicBezTo>
                <a:cubicBezTo>
                  <a:pt x="145796" y="253935"/>
                  <a:pt x="132145" y="240283"/>
                  <a:pt x="132145" y="223456"/>
                </a:cubicBezTo>
                <a:lnTo>
                  <a:pt x="132080" y="223519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467339" y="2422496"/>
            <a:ext cx="310896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Foundation of Marketing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467340" y="2824259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Thorough market research is the foundation of effective creative marketing.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provides the basis for understanding the target audience and their needs.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661918" y="2426494"/>
            <a:ext cx="310896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Understanding Consumer Behavior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661919" y="2828257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Understanding consumer behavior, preferences, and pain points is crucial.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knowledge allows marketers to create campaigns that resonate with the audience.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467339" y="4396513"/>
            <a:ext cx="310896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Insights from Data Analysis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467340" y="4798276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Insights derived from data analysis and qualitative research are invaluable.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They inform messaging, channel selection, and creative direction.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8661918" y="4396513"/>
            <a:ext cx="310896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Maximizing Engagement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661919" y="4798276"/>
            <a:ext cx="31089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Tailored campaigns ensure relevance and maximize engagement.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leads to more effective marketing outcomes.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3479845" y="4228996"/>
            <a:ext cx="8712155" cy="9525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80173" y="2273451"/>
            <a:ext cx="9525" cy="3923789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282912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81783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474816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62781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Innovative Campaign Strategies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0" y="660760"/>
            <a:ext cx="3473495" cy="5530128"/>
          </a:xfrm>
          <a:prstGeom prst="rect">
            <a:avLst/>
          </a:prstGeom>
          <a:blipFill>
            <a:blip r:embed="rId7"/>
            <a:srcRect/>
            <a:stretch>
              <a:fillRect l="-69875" r="-69875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9503015" y="3682988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Leveraging social media, viral content, and interactive platforms to amplify reach and participation.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method integrates technology to enhance engagement and visibility.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503015" y="3256953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Digital Innovations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9503014" y="2527447"/>
            <a:ext cx="457200" cy="457143"/>
          </a:xfrm>
          <a:custGeom>
            <a:avLst/>
            <a:gdLst/>
            <a:ahLst/>
            <a:cxnLst/>
            <a:rect l="l" t="t" r="r" b="b"/>
            <a:pathLst>
              <a:path w="457200" h="457143">
                <a:moveTo>
                  <a:pt x="192577" y="480"/>
                </a:moveTo>
                <a:cubicBezTo>
                  <a:pt x="205845" y="3131"/>
                  <a:pt x="214418" y="15991"/>
                  <a:pt x="211761" y="29257"/>
                </a:cubicBezTo>
                <a:lnTo>
                  <a:pt x="196454" y="106103"/>
                </a:lnTo>
                <a:lnTo>
                  <a:pt x="309735" y="106103"/>
                </a:lnTo>
                <a:lnTo>
                  <a:pt x="326980" y="19662"/>
                </a:lnTo>
                <a:cubicBezTo>
                  <a:pt x="329632" y="6395"/>
                  <a:pt x="342493" y="-2176"/>
                  <a:pt x="355761" y="475"/>
                </a:cubicBezTo>
                <a:cubicBezTo>
                  <a:pt x="369029" y="3127"/>
                  <a:pt x="377601" y="15986"/>
                  <a:pt x="374945" y="29252"/>
                </a:cubicBezTo>
                <a:lnTo>
                  <a:pt x="359739" y="106098"/>
                </a:lnTo>
                <a:lnTo>
                  <a:pt x="432708" y="106098"/>
                </a:lnTo>
                <a:cubicBezTo>
                  <a:pt x="446282" y="106098"/>
                  <a:pt x="457200" y="117019"/>
                  <a:pt x="457200" y="130592"/>
                </a:cubicBezTo>
                <a:cubicBezTo>
                  <a:pt x="457200" y="144164"/>
                  <a:pt x="446282" y="155086"/>
                  <a:pt x="432708" y="155086"/>
                </a:cubicBezTo>
                <a:lnTo>
                  <a:pt x="349941" y="155086"/>
                </a:lnTo>
                <a:lnTo>
                  <a:pt x="320547" y="302043"/>
                </a:lnTo>
                <a:lnTo>
                  <a:pt x="400045" y="302043"/>
                </a:lnTo>
                <a:cubicBezTo>
                  <a:pt x="413620" y="302043"/>
                  <a:pt x="424538" y="312965"/>
                  <a:pt x="424538" y="326537"/>
                </a:cubicBezTo>
                <a:cubicBezTo>
                  <a:pt x="424538" y="340110"/>
                  <a:pt x="413620" y="351031"/>
                  <a:pt x="400045" y="351031"/>
                </a:cubicBezTo>
                <a:lnTo>
                  <a:pt x="310750" y="351031"/>
                </a:lnTo>
                <a:lnTo>
                  <a:pt x="293504" y="437472"/>
                </a:lnTo>
                <a:cubicBezTo>
                  <a:pt x="290852" y="450738"/>
                  <a:pt x="277991" y="459310"/>
                  <a:pt x="264723" y="456658"/>
                </a:cubicBezTo>
                <a:cubicBezTo>
                  <a:pt x="251455" y="454007"/>
                  <a:pt x="242883" y="441147"/>
                  <a:pt x="245539" y="427881"/>
                </a:cubicBezTo>
                <a:lnTo>
                  <a:pt x="260746" y="351035"/>
                </a:lnTo>
                <a:lnTo>
                  <a:pt x="147465" y="351035"/>
                </a:lnTo>
                <a:lnTo>
                  <a:pt x="130220" y="437477"/>
                </a:lnTo>
                <a:cubicBezTo>
                  <a:pt x="127568" y="450743"/>
                  <a:pt x="114707" y="459314"/>
                  <a:pt x="101439" y="456663"/>
                </a:cubicBezTo>
                <a:cubicBezTo>
                  <a:pt x="88171" y="454012"/>
                  <a:pt x="79599" y="441152"/>
                  <a:pt x="82255" y="427886"/>
                </a:cubicBezTo>
                <a:lnTo>
                  <a:pt x="97461" y="351040"/>
                </a:lnTo>
                <a:lnTo>
                  <a:pt x="24492" y="351040"/>
                </a:lnTo>
                <a:cubicBezTo>
                  <a:pt x="10918" y="351040"/>
                  <a:pt x="0" y="340119"/>
                  <a:pt x="0" y="326546"/>
                </a:cubicBezTo>
                <a:cubicBezTo>
                  <a:pt x="0" y="312974"/>
                  <a:pt x="10918" y="302053"/>
                  <a:pt x="24492" y="302053"/>
                </a:cubicBezTo>
                <a:lnTo>
                  <a:pt x="107259" y="302053"/>
                </a:lnTo>
                <a:lnTo>
                  <a:pt x="136653" y="155095"/>
                </a:lnTo>
                <a:lnTo>
                  <a:pt x="57155" y="155095"/>
                </a:lnTo>
                <a:cubicBezTo>
                  <a:pt x="43580" y="155095"/>
                  <a:pt x="32662" y="144174"/>
                  <a:pt x="32662" y="130601"/>
                </a:cubicBezTo>
                <a:cubicBezTo>
                  <a:pt x="32662" y="117029"/>
                  <a:pt x="43580" y="106107"/>
                  <a:pt x="57155" y="106107"/>
                </a:cubicBezTo>
                <a:lnTo>
                  <a:pt x="146450" y="106107"/>
                </a:lnTo>
                <a:lnTo>
                  <a:pt x="163696" y="19666"/>
                </a:lnTo>
                <a:cubicBezTo>
                  <a:pt x="166348" y="6400"/>
                  <a:pt x="179209" y="-2171"/>
                  <a:pt x="192477" y="480"/>
                </a:cubicBezTo>
                <a:lnTo>
                  <a:pt x="192577" y="480"/>
                </a:lnTo>
                <a:moveTo>
                  <a:pt x="186656" y="155095"/>
                </a:moveTo>
                <a:lnTo>
                  <a:pt x="157263" y="302053"/>
                </a:lnTo>
                <a:lnTo>
                  <a:pt x="270544" y="302053"/>
                </a:lnTo>
                <a:lnTo>
                  <a:pt x="299937" y="155095"/>
                </a:lnTo>
                <a:lnTo>
                  <a:pt x="186656" y="155095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610554" y="3682988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Immersive brand experiences that foster direct interaction and emotional connection.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strategies create memorable moments that resonate with consumers.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610554" y="3256953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Experiential Marketing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610553" y="2603618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72548" y="78026"/>
                </a:moveTo>
                <a:cubicBezTo>
                  <a:pt x="48417" y="98822"/>
                  <a:pt x="38098" y="127952"/>
                  <a:pt x="38098" y="165101"/>
                </a:cubicBezTo>
                <a:cubicBezTo>
                  <a:pt x="38098" y="199946"/>
                  <a:pt x="50242" y="224473"/>
                  <a:pt x="67309" y="240509"/>
                </a:cubicBezTo>
                <a:cubicBezTo>
                  <a:pt x="84769" y="256861"/>
                  <a:pt x="109934" y="266703"/>
                  <a:pt x="139697" y="266703"/>
                </a:cubicBezTo>
                <a:lnTo>
                  <a:pt x="146363" y="266703"/>
                </a:lnTo>
                <a:cubicBezTo>
                  <a:pt x="151205" y="266703"/>
                  <a:pt x="155571" y="264006"/>
                  <a:pt x="157716" y="259717"/>
                </a:cubicBezTo>
                <a:lnTo>
                  <a:pt x="176132" y="222967"/>
                </a:lnTo>
                <a:lnTo>
                  <a:pt x="207089" y="238445"/>
                </a:lnTo>
                <a:lnTo>
                  <a:pt x="176132" y="222967"/>
                </a:lnTo>
                <a:cubicBezTo>
                  <a:pt x="186053" y="203046"/>
                  <a:pt x="206376" y="190503"/>
                  <a:pt x="228600" y="190503"/>
                </a:cubicBezTo>
                <a:cubicBezTo>
                  <a:pt x="250824" y="190503"/>
                  <a:pt x="271147" y="203046"/>
                  <a:pt x="281068" y="222888"/>
                </a:cubicBezTo>
                <a:lnTo>
                  <a:pt x="299484" y="259638"/>
                </a:lnTo>
                <a:cubicBezTo>
                  <a:pt x="301629" y="263923"/>
                  <a:pt x="305995" y="266624"/>
                  <a:pt x="310837" y="266624"/>
                </a:cubicBezTo>
                <a:lnTo>
                  <a:pt x="317503" y="266624"/>
                </a:lnTo>
                <a:cubicBezTo>
                  <a:pt x="347189" y="266624"/>
                  <a:pt x="372431" y="256782"/>
                  <a:pt x="389891" y="240429"/>
                </a:cubicBezTo>
                <a:cubicBezTo>
                  <a:pt x="406958" y="224397"/>
                  <a:pt x="419102" y="199870"/>
                  <a:pt x="419102" y="165022"/>
                </a:cubicBezTo>
                <a:cubicBezTo>
                  <a:pt x="419102" y="127873"/>
                  <a:pt x="408783" y="98743"/>
                  <a:pt x="384652" y="77947"/>
                </a:cubicBezTo>
                <a:cubicBezTo>
                  <a:pt x="359492" y="56278"/>
                  <a:pt x="312976" y="38100"/>
                  <a:pt x="228600" y="38100"/>
                </a:cubicBezTo>
                <a:cubicBezTo>
                  <a:pt x="144224" y="38100"/>
                  <a:pt x="97713" y="56278"/>
                  <a:pt x="72548" y="78026"/>
                </a:cubicBezTo>
                <a:lnTo>
                  <a:pt x="72548" y="78026"/>
                </a:lnTo>
                <a:moveTo>
                  <a:pt x="0" y="165101"/>
                </a:moveTo>
                <a:cubicBezTo>
                  <a:pt x="0" y="76200"/>
                  <a:pt x="50799" y="0"/>
                  <a:pt x="228600" y="0"/>
                </a:cubicBezTo>
                <a:cubicBezTo>
                  <a:pt x="406401" y="0"/>
                  <a:pt x="457200" y="76200"/>
                  <a:pt x="457200" y="165101"/>
                </a:cubicBezTo>
                <a:cubicBezTo>
                  <a:pt x="457200" y="254002"/>
                  <a:pt x="393699" y="304800"/>
                  <a:pt x="317498" y="304800"/>
                </a:cubicBezTo>
                <a:lnTo>
                  <a:pt x="310832" y="304800"/>
                </a:lnTo>
                <a:cubicBezTo>
                  <a:pt x="291625" y="304800"/>
                  <a:pt x="274000" y="293925"/>
                  <a:pt x="265427" y="276700"/>
                </a:cubicBezTo>
                <a:lnTo>
                  <a:pt x="247011" y="239951"/>
                </a:lnTo>
                <a:cubicBezTo>
                  <a:pt x="243518" y="232965"/>
                  <a:pt x="236455" y="228600"/>
                  <a:pt x="228595" y="228600"/>
                </a:cubicBezTo>
                <a:cubicBezTo>
                  <a:pt x="220736" y="228600"/>
                  <a:pt x="213672" y="232965"/>
                  <a:pt x="210179" y="239951"/>
                </a:cubicBezTo>
                <a:lnTo>
                  <a:pt x="191763" y="276700"/>
                </a:lnTo>
                <a:cubicBezTo>
                  <a:pt x="183191" y="293925"/>
                  <a:pt x="165570" y="304800"/>
                  <a:pt x="146359" y="304800"/>
                </a:cubicBezTo>
                <a:lnTo>
                  <a:pt x="139693" y="304800"/>
                </a:lnTo>
                <a:cubicBezTo>
                  <a:pt x="63491" y="304800"/>
                  <a:pt x="-9" y="253999"/>
                  <a:pt x="-9" y="165101"/>
                </a:cubicBezTo>
                <a:lnTo>
                  <a:pt x="0" y="165101"/>
                </a:lnTo>
                <a:moveTo>
                  <a:pt x="76202" y="152400"/>
                </a:moveTo>
                <a:cubicBezTo>
                  <a:pt x="76202" y="124343"/>
                  <a:pt x="98947" y="101599"/>
                  <a:pt x="127001" y="101599"/>
                </a:cubicBezTo>
                <a:cubicBezTo>
                  <a:pt x="155055" y="101599"/>
                  <a:pt x="177801" y="124343"/>
                  <a:pt x="177801" y="152400"/>
                </a:cubicBezTo>
                <a:cubicBezTo>
                  <a:pt x="177801" y="180457"/>
                  <a:pt x="155055" y="203201"/>
                  <a:pt x="127001" y="203201"/>
                </a:cubicBezTo>
                <a:cubicBezTo>
                  <a:pt x="98947" y="203201"/>
                  <a:pt x="76202" y="180457"/>
                  <a:pt x="76202" y="152400"/>
                </a:cubicBezTo>
                <a:lnTo>
                  <a:pt x="76202" y="152400"/>
                </a:lnTo>
                <a:moveTo>
                  <a:pt x="330199" y="101599"/>
                </a:moveTo>
                <a:cubicBezTo>
                  <a:pt x="358253" y="101599"/>
                  <a:pt x="380998" y="124343"/>
                  <a:pt x="380998" y="152400"/>
                </a:cubicBezTo>
                <a:cubicBezTo>
                  <a:pt x="380998" y="180457"/>
                  <a:pt x="358253" y="203201"/>
                  <a:pt x="330199" y="203201"/>
                </a:cubicBezTo>
                <a:cubicBezTo>
                  <a:pt x="302145" y="203201"/>
                  <a:pt x="279399" y="180457"/>
                  <a:pt x="279399" y="152400"/>
                </a:cubicBezTo>
                <a:cubicBezTo>
                  <a:pt x="279399" y="124343"/>
                  <a:pt x="302145" y="101599"/>
                  <a:pt x="330199" y="101599"/>
                </a:cubicBez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687263" y="3682988"/>
            <a:ext cx="24688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Low-cost, high-impact tactics that surprise and engage audiences in unexpected places.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utilizes creativity to maximize impact with minimal resources.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687263" y="3256953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Guerrilla Marketing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3687262" y="2578218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438148" y="0"/>
                </a:moveTo>
                <a:cubicBezTo>
                  <a:pt x="427592" y="0"/>
                  <a:pt x="419097" y="8492"/>
                  <a:pt x="419097" y="19050"/>
                </a:cubicBezTo>
                <a:lnTo>
                  <a:pt x="419097" y="23573"/>
                </a:lnTo>
                <a:lnTo>
                  <a:pt x="38098" y="127476"/>
                </a:lnTo>
                <a:lnTo>
                  <a:pt x="38098" y="120648"/>
                </a:lnTo>
                <a:cubicBezTo>
                  <a:pt x="38098" y="110090"/>
                  <a:pt x="29604" y="101599"/>
                  <a:pt x="19047" y="101599"/>
                </a:cubicBezTo>
                <a:cubicBezTo>
                  <a:pt x="8490" y="101599"/>
                  <a:pt x="-5" y="110090"/>
                  <a:pt x="-5" y="120648"/>
                </a:cubicBezTo>
                <a:lnTo>
                  <a:pt x="-5" y="137873"/>
                </a:lnTo>
                <a:lnTo>
                  <a:pt x="-5" y="152400"/>
                </a:lnTo>
                <a:lnTo>
                  <a:pt x="-5" y="203201"/>
                </a:lnTo>
                <a:lnTo>
                  <a:pt x="-5" y="217727"/>
                </a:lnTo>
                <a:lnTo>
                  <a:pt x="-5" y="234952"/>
                </a:lnTo>
                <a:cubicBezTo>
                  <a:pt x="-5" y="245510"/>
                  <a:pt x="8490" y="254002"/>
                  <a:pt x="19047" y="254002"/>
                </a:cubicBezTo>
                <a:cubicBezTo>
                  <a:pt x="29604" y="254002"/>
                  <a:pt x="38098" y="245510"/>
                  <a:pt x="38098" y="234952"/>
                </a:cubicBezTo>
                <a:lnTo>
                  <a:pt x="38098" y="228125"/>
                </a:lnTo>
                <a:lnTo>
                  <a:pt x="131445" y="253603"/>
                </a:lnTo>
                <a:cubicBezTo>
                  <a:pt x="128587" y="261700"/>
                  <a:pt x="127001" y="270352"/>
                  <a:pt x="127001" y="279399"/>
                </a:cubicBezTo>
                <a:cubicBezTo>
                  <a:pt x="127001" y="321466"/>
                  <a:pt x="161131" y="355600"/>
                  <a:pt x="203203" y="355600"/>
                </a:cubicBezTo>
                <a:cubicBezTo>
                  <a:pt x="240428" y="355600"/>
                  <a:pt x="271467" y="328930"/>
                  <a:pt x="278055" y="293608"/>
                </a:cubicBezTo>
                <a:lnTo>
                  <a:pt x="419106" y="332027"/>
                </a:lnTo>
                <a:lnTo>
                  <a:pt x="419106" y="336551"/>
                </a:lnTo>
                <a:cubicBezTo>
                  <a:pt x="419106" y="347108"/>
                  <a:pt x="427601" y="355600"/>
                  <a:pt x="438158" y="355600"/>
                </a:cubicBezTo>
                <a:cubicBezTo>
                  <a:pt x="448714" y="355600"/>
                  <a:pt x="457209" y="347108"/>
                  <a:pt x="457209" y="336551"/>
                </a:cubicBezTo>
                <a:lnTo>
                  <a:pt x="457209" y="317501"/>
                </a:lnTo>
                <a:lnTo>
                  <a:pt x="457209" y="38103"/>
                </a:lnTo>
                <a:lnTo>
                  <a:pt x="457209" y="19053"/>
                </a:lnTo>
                <a:cubicBezTo>
                  <a:pt x="457209" y="8495"/>
                  <a:pt x="448714" y="4"/>
                  <a:pt x="438158" y="4"/>
                </a:cubicBezTo>
                <a:lnTo>
                  <a:pt x="438148" y="0"/>
                </a:lnTo>
                <a:moveTo>
                  <a:pt x="419102" y="292577"/>
                </a:moveTo>
                <a:lnTo>
                  <a:pt x="38103" y="188674"/>
                </a:lnTo>
                <a:lnTo>
                  <a:pt x="38103" y="167004"/>
                </a:lnTo>
                <a:lnTo>
                  <a:pt x="419102" y="63023"/>
                </a:lnTo>
                <a:lnTo>
                  <a:pt x="419102" y="292577"/>
                </a:lnTo>
                <a:moveTo>
                  <a:pt x="165099" y="279398"/>
                </a:moveTo>
                <a:cubicBezTo>
                  <a:pt x="165099" y="273762"/>
                  <a:pt x="166288" y="268446"/>
                  <a:pt x="168515" y="263681"/>
                </a:cubicBezTo>
                <a:lnTo>
                  <a:pt x="241141" y="283445"/>
                </a:lnTo>
                <a:cubicBezTo>
                  <a:pt x="239079" y="302573"/>
                  <a:pt x="222885" y="317419"/>
                  <a:pt x="203280" y="317419"/>
                </a:cubicBezTo>
                <a:cubicBezTo>
                  <a:pt x="182244" y="317419"/>
                  <a:pt x="165182" y="300354"/>
                  <a:pt x="165182" y="279320"/>
                </a:cubicBezTo>
                <a:lnTo>
                  <a:pt x="165099" y="279398"/>
                </a:lnTo>
              </a:path>
            </a:pathLst>
          </a:cu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22585" y="2273451"/>
            <a:ext cx="9525" cy="3923789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16570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Leveraging Technology in Marketing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718505" y="660760"/>
            <a:ext cx="3473495" cy="5530128"/>
          </a:xfrm>
          <a:prstGeom prst="rect">
            <a:avLst/>
          </a:prstGeom>
          <a:blipFill>
            <a:blip r:embed="rId7"/>
            <a:srcRect/>
            <a:stretch>
              <a:fillRect l="-67660" r="-67660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031509" y="3081048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Augmented Reality (AR) creates immersive experiences that merge digital and physical realms.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Data Analytics provides actionable insights to refine strategies and measure impact in real time.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031509" y="252741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Augmented Reality and Data Analytics in Marketing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173284" y="3081048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Artificial Intelligence (AI) automates content creation and optimizes targeting.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also predicts consumer trends, enhancing campaign effectiveness.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173284" y="252741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Role of Artificial Intelligence in Marketing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80999" y="3081048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Emerging technologies are transforming the marketing landscape by enabling innovative approaches.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advancements allow for personalized, dynamic, and data-driven campaigns.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80999" y="252741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Revolutionizing Marketing with Emerging Technologies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60760"/>
            <a:ext cx="3473495" cy="5530128"/>
          </a:xfrm>
          <a:prstGeom prst="rect">
            <a:avLst/>
          </a:prstGeom>
          <a:blipFill>
            <a:blip r:embed="rId1"/>
            <a:srcRect/>
            <a:stretch>
              <a:fillRect l="-69594" r="-6959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481783" y="2267101"/>
            <a:ext cx="8712155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74816" y="654411"/>
            <a:ext cx="9525" cy="5541264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862781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Content Creation and Storytelling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Creative Marketing: Strategies and Innovations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837863" y="2273451"/>
            <a:ext cx="9525" cy="3923789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862782" y="2426494"/>
            <a:ext cx="3809999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The Essence of Creative Marketing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862783" y="2828257"/>
            <a:ext cx="3809999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Compelling content is the heartbeat of creative marketing.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serves as the foundation for engaging and impactful brand communication.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8057361" y="2426494"/>
            <a:ext cx="3809999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Authentic Narratives Build Connections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8057362" y="2828257"/>
            <a:ext cx="3809999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Crafting authentic narratives that reflect brand values and customer aspirations builds identity and loyalty.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stories resonate deeply with audiences, fostering a sense of belonging.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862781" y="4400511"/>
            <a:ext cx="3810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Transforming Products Through Storytelling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862782" y="4802274"/>
            <a:ext cx="3810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Storytelling transforms products and services into meaningful experiences.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invites consumers to see themselves within the brand’s journey, creating emotional connections.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057360" y="4400511"/>
            <a:ext cx="3810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Consistency in Content Fosters Trust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8057361" y="4802274"/>
            <a:ext cx="3810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Consistent, high-quality content fosters trust and encourages ongoing engagement.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reliability strengthens the relationship between the brand and its audience.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479845" y="4232170"/>
            <a:ext cx="8712155" cy="9525"/>
          </a:xfrm>
          <a:custGeom>
            <a:avLst/>
            <a:gdLst/>
            <a:ahLst/>
            <a:cxnLst/>
            <a:rect l="l" t="t" r="r" b="b"/>
            <a:pathLst>
              <a:path w="8712155" h="9525">
                <a:moveTo>
                  <a:pt x="0" y="0"/>
                </a:moveTo>
                <a:lnTo>
                  <a:pt x="8712155" y="0"/>
                </a:lnTo>
              </a:path>
            </a:pathLst>
          </a:custGeom>
          <a:noFill/>
          <a:ln w="634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2025-06-24T17:40:55Z</dcterms:created>
  <dcterms:modified xsi:type="dcterms:W3CDTF">2025-06-24T17:40:55Z</dcterms:modified>
</cp:coreProperties>
</file>