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c64bda76077f9a2f316a4987be2bbf420f7ea9af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8200044b8c34e9d7eb1dc9d22b676436fd082e63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f9493fdf55d52ecfc200c1576cc55869280a99a0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3a4aa06b8407062779e0c6d4f426d239dd3f3d6d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be3645cd51ca605c290a2f19be5ca83685d89a7e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63313d2f16b7e58628163b4c226ef77cb02227b6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316c536777be1e15a0f73127d82200ed721af75c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59812a35a2390cf4559f383dc632401ec8c4dbf7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d0a69ae9538e0bd015211c19bd19954a6f3b6a0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912999e162e056de8c8f8174df8341cdd9878f03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f21263dd5082902a62850391948e3b23c1144a1c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1"/>
            <a:srcRect/>
            <a:stretch>
              <a:fillRect l="0" r="0" t="-13889" b="-13889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31519" y="5473446"/>
            <a:ext cx="10728960" cy="9525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31520" y="1723241"/>
            <a:ext cx="10728960" cy="352922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8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InnovateX: Transforming the Future of Smart Home Technology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731520" y="395836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31520" y="5712716"/>
            <a:ext cx="10728960" cy="823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Unified Solutions and Strategic Growth in a Fragmented Market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1164617"/>
            <a:ext cx="10972800" cy="10672"/>
          </a:xfrm>
          <a:custGeom>
            <a:avLst/>
            <a:gdLst/>
            <a:ahLst/>
            <a:cxnLst/>
            <a:rect l="l" t="t" r="r" b="b"/>
            <a:pathLst>
              <a:path w="10972800" h="10672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798320" y="1858755"/>
            <a:ext cx="1097280" cy="548640"/>
          </a:xfrm>
          <a:custGeom>
            <a:avLst/>
            <a:gdLst/>
            <a:ahLst/>
            <a:cxnLst/>
            <a:rect l="l" t="t" r="r" b="b"/>
            <a:pathLst>
              <a:path w="1097280" h="548640">
                <a:moveTo>
                  <a:pt x="0" y="0"/>
                </a:moveTo>
                <a:lnTo>
                  <a:pt x="1097280" y="0"/>
                </a:lnTo>
                <a:lnTo>
                  <a:pt x="989856" y="270024"/>
                </a:lnTo>
                <a:lnTo>
                  <a:pt x="1082631" y="548640"/>
                </a:lnTo>
                <a:lnTo>
                  <a:pt x="3237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798320" y="1721833"/>
            <a:ext cx="9525" cy="1554480"/>
          </a:xfrm>
          <a:custGeom>
            <a:avLst/>
            <a:gdLst/>
            <a:ahLst/>
            <a:cxnLst/>
            <a:rect l="l" t="t" r="r" b="b"/>
            <a:pathLst>
              <a:path w="9525" h="1554480">
                <a:moveTo>
                  <a:pt x="0" y="0"/>
                </a:moveTo>
                <a:lnTo>
                  <a:pt x="9525" y="1554480"/>
                </a:lnTo>
              </a:path>
            </a:pathLst>
          </a:custGeom>
          <a:noFill/>
          <a:ln w="38100">
            <a:solidFill>
              <a:srgbClr val="C5DBFB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659397" y="1861825"/>
            <a:ext cx="1097280" cy="548640"/>
          </a:xfrm>
          <a:custGeom>
            <a:avLst/>
            <a:gdLst/>
            <a:ahLst/>
            <a:cxnLst/>
            <a:rect l="l" t="t" r="r" b="b"/>
            <a:pathLst>
              <a:path w="1097280" h="548640">
                <a:moveTo>
                  <a:pt x="0" y="0"/>
                </a:moveTo>
                <a:lnTo>
                  <a:pt x="1097280" y="0"/>
                </a:lnTo>
                <a:lnTo>
                  <a:pt x="989856" y="270024"/>
                </a:lnTo>
                <a:lnTo>
                  <a:pt x="1082631" y="548640"/>
                </a:lnTo>
                <a:lnTo>
                  <a:pt x="3237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4659397" y="1724903"/>
            <a:ext cx="9525" cy="1554480"/>
          </a:xfrm>
          <a:custGeom>
            <a:avLst/>
            <a:gdLst/>
            <a:ahLst/>
            <a:cxnLst/>
            <a:rect l="l" t="t" r="r" b="b"/>
            <a:pathLst>
              <a:path w="9525" h="1554480">
                <a:moveTo>
                  <a:pt x="0" y="0"/>
                </a:moveTo>
                <a:lnTo>
                  <a:pt x="9525" y="1554480"/>
                </a:lnTo>
              </a:path>
            </a:pathLst>
          </a:custGeom>
          <a:noFill/>
          <a:ln w="38100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520474" y="1861825"/>
            <a:ext cx="1097280" cy="548640"/>
          </a:xfrm>
          <a:custGeom>
            <a:avLst/>
            <a:gdLst/>
            <a:ahLst/>
            <a:cxnLst/>
            <a:rect l="l" t="t" r="r" b="b"/>
            <a:pathLst>
              <a:path w="1097280" h="548640">
                <a:moveTo>
                  <a:pt x="0" y="0"/>
                </a:moveTo>
                <a:lnTo>
                  <a:pt x="1097280" y="0"/>
                </a:lnTo>
                <a:lnTo>
                  <a:pt x="989856" y="270024"/>
                </a:lnTo>
                <a:lnTo>
                  <a:pt x="1082631" y="548640"/>
                </a:lnTo>
                <a:lnTo>
                  <a:pt x="3237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520474" y="1724903"/>
            <a:ext cx="9525" cy="1554480"/>
          </a:xfrm>
          <a:custGeom>
            <a:avLst/>
            <a:gdLst/>
            <a:ahLst/>
            <a:cxnLst/>
            <a:rect l="l" t="t" r="r" b="b"/>
            <a:pathLst>
              <a:path w="9525" h="1554480">
                <a:moveTo>
                  <a:pt x="0" y="0"/>
                </a:moveTo>
                <a:lnTo>
                  <a:pt x="9525" y="1554480"/>
                </a:lnTo>
              </a:path>
            </a:pathLst>
          </a:custGeom>
          <a:noFill/>
          <a:ln w="38100">
            <a:solidFill>
              <a:srgbClr val="C5DBFB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0388244" y="1861825"/>
            <a:ext cx="1097280" cy="548640"/>
          </a:xfrm>
          <a:custGeom>
            <a:avLst/>
            <a:gdLst/>
            <a:ahLst/>
            <a:cxnLst/>
            <a:rect l="l" t="t" r="r" b="b"/>
            <a:pathLst>
              <a:path w="1097280" h="548640">
                <a:moveTo>
                  <a:pt x="0" y="0"/>
                </a:moveTo>
                <a:lnTo>
                  <a:pt x="1097280" y="0"/>
                </a:lnTo>
                <a:lnTo>
                  <a:pt x="989856" y="270024"/>
                </a:lnTo>
                <a:lnTo>
                  <a:pt x="1082631" y="548640"/>
                </a:lnTo>
                <a:lnTo>
                  <a:pt x="3237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388244" y="1724903"/>
            <a:ext cx="9525" cy="1554480"/>
          </a:xfrm>
          <a:custGeom>
            <a:avLst/>
            <a:gdLst/>
            <a:ahLst/>
            <a:cxnLst/>
            <a:rect l="l" t="t" r="r" b="b"/>
            <a:pathLst>
              <a:path w="9525" h="1554480">
                <a:moveTo>
                  <a:pt x="0" y="0"/>
                </a:moveTo>
                <a:lnTo>
                  <a:pt x="9525" y="1554480"/>
                </a:lnTo>
              </a:path>
            </a:pathLst>
          </a:custGeom>
          <a:noFill/>
          <a:ln w="38100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09600" y="3276313"/>
            <a:ext cx="10972800" cy="91440"/>
          </a:xfrm>
          <a:prstGeom prst="rect">
            <a:avLst/>
          </a:prstGeom>
          <a:solidFill>
            <a:srgbClr val="DCEAF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09600" y="1"/>
            <a:ext cx="1097280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Product Roadmap: Innovation and Expansion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10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9199524" y="4339600"/>
            <a:ext cx="2377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Expansion into international markets with localized features and partnerships.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9192830" y="3787273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Late 2025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336216" y="4339600"/>
            <a:ext cx="2377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Introduction of smart security modules and advanced privacy controls.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6331754" y="3787273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Mid-2025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3472908" y="4371753"/>
            <a:ext cx="2377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Launch mobile app updates featuring personalized energy reports and voice assistant integration.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3470677" y="3787273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Q1 2025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609600" y="4339600"/>
            <a:ext cx="2377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Release of Version 2.0 with enhanced AI algorithms and expanded device compatibility.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609600" y="3787273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Q3 2024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66343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7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66343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88889" r="-88889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Demonstrated Traction Validating Market Demand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11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84631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Positive customer feedback highlights ease of use and noticeable reductions in energy bills.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reflects high customer satisfaction and tangible benefits of the product.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484631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Positive Customer Feedback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82295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Secured pilot programs with two major energy providers, showcasing energy savings of up to 20%.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pilots validate the product's effectiveness in real-world applications.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82295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Successful Pilot Programs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484631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Monthly active users growing at 25% month-over-month.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indicates increasing adoption and engagement with the product.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484631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Rapid User Base Growth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82295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Over 10,000 units sold within the first six months post-launch.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demonstrates significant market interest and demand for the product.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82295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Strong Initial Sales Performance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640080" y="1"/>
            <a:ext cx="79552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Financial Projections Highlighting Sustainable Growth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1"/>
            <a:srcRect/>
            <a:stretch>
              <a:fillRect l="-185156" r="-185156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73378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295453" y="4834707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Operating Expense Focus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4295453" y="5309117"/>
            <a:ext cx="30175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Operating expenses aligned with growth phases, focusing on R&amp;D and marketing.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4295453" y="3950207"/>
            <a:ext cx="3017520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578"/>
              </a:spcBef>
              <a:buNone/>
            </a:pPr>
            <a:r>
              <a:rPr lang="en-US" sz="2776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R&amp;D and Marketing</a:t>
            </a:r>
            <a:endParaRPr lang="en-US" sz="2776" dirty="0"/>
          </a:p>
        </p:txBody>
      </p:sp>
      <p:sp>
        <p:nvSpPr>
          <p:cNvPr id="12" name="Text 10"/>
          <p:cNvSpPr/>
          <p:nvPr/>
        </p:nvSpPr>
        <p:spPr>
          <a:xfrm>
            <a:off x="640080" y="4834707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Break-even Timeline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40080" y="5309117"/>
            <a:ext cx="30175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Break-even anticipated by Q4 of Year 2, with profitability increasing thereafter.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40079" y="3950207"/>
            <a:ext cx="3017520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8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Q4 Year 2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4295453" y="254905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Gross Margin Improvement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295453" y="3023469"/>
            <a:ext cx="30175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Gross margins expected to improve from 40% to 60% with economies of scale.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295453" y="1664559"/>
            <a:ext cx="3017520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8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60%</a:t>
            </a:r>
            <a:endParaRPr lang="en-US" sz="4800" dirty="0"/>
          </a:p>
        </p:txBody>
      </p:sp>
      <p:sp>
        <p:nvSpPr>
          <p:cNvPr id="18" name="Text 16"/>
          <p:cNvSpPr/>
          <p:nvPr/>
        </p:nvSpPr>
        <p:spPr>
          <a:xfrm>
            <a:off x="640080" y="254905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Year 1 Revenue Projection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40080" y="3023469"/>
            <a:ext cx="30175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Projected revenue of $5 million in Year 1, scaling to $25 million by Year 3.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640079" y="1664559"/>
            <a:ext cx="3017520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8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$5M</a:t>
            </a:r>
            <a:endParaRPr lang="en-US" sz="4800" dirty="0"/>
          </a:p>
        </p:txBody>
      </p:sp>
      <p:sp>
        <p:nvSpPr>
          <p:cNvPr id="21" name="Text 1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320646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663439" y="1320646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640079" y="3830308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663439" y="3830308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Experienced Leadership Driving InnovateX Forward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13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4846319" y="498433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advisory board includes veterans in energy management and cybersecurity.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They provide strategic guidance to InnovateX.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4846319" y="449863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Strategic Advisory Board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846319" y="395834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331470" y="182880"/>
                </a:moveTo>
                <a:cubicBezTo>
                  <a:pt x="331470" y="100814"/>
                  <a:pt x="264946" y="34290"/>
                  <a:pt x="182880" y="34290"/>
                </a:cubicBezTo>
                <a:cubicBezTo>
                  <a:pt x="100814" y="34290"/>
                  <a:pt x="34290" y="100814"/>
                  <a:pt x="34290" y="182880"/>
                </a:cubicBezTo>
                <a:cubicBezTo>
                  <a:pt x="34290" y="264946"/>
                  <a:pt x="100814" y="331470"/>
                  <a:pt x="182880" y="331470"/>
                </a:cubicBezTo>
                <a:cubicBezTo>
                  <a:pt x="264946" y="331470"/>
                  <a:pt x="331470" y="264946"/>
                  <a:pt x="331470" y="182880"/>
                </a:cubicBezTo>
                <a:lnTo>
                  <a:pt x="331470" y="182880"/>
                </a:lnTo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  <a:moveTo>
                  <a:pt x="219098" y="232243"/>
                </a:moveTo>
                <a:lnTo>
                  <a:pt x="116012" y="271891"/>
                </a:lnTo>
                <a:cubicBezTo>
                  <a:pt x="102153" y="277250"/>
                  <a:pt x="88507" y="263603"/>
                  <a:pt x="93865" y="249745"/>
                </a:cubicBezTo>
                <a:lnTo>
                  <a:pt x="133513" y="146659"/>
                </a:lnTo>
                <a:cubicBezTo>
                  <a:pt x="135873" y="140587"/>
                  <a:pt x="140587" y="135872"/>
                  <a:pt x="146659" y="133513"/>
                </a:cubicBezTo>
                <a:lnTo>
                  <a:pt x="249745" y="93865"/>
                </a:lnTo>
                <a:cubicBezTo>
                  <a:pt x="263603" y="88506"/>
                  <a:pt x="277250" y="102153"/>
                  <a:pt x="271891" y="116012"/>
                </a:cubicBezTo>
                <a:lnTo>
                  <a:pt x="232243" y="219097"/>
                </a:lnTo>
                <a:cubicBezTo>
                  <a:pt x="229957" y="225169"/>
                  <a:pt x="225169" y="229884"/>
                  <a:pt x="219098" y="232243"/>
                </a:cubicBezTo>
                <a:lnTo>
                  <a:pt x="219098" y="232243"/>
                </a:lnTo>
                <a:moveTo>
                  <a:pt x="205740" y="182880"/>
                </a:moveTo>
                <a:cubicBezTo>
                  <a:pt x="205740" y="170254"/>
                  <a:pt x="195506" y="160020"/>
                  <a:pt x="182880" y="160020"/>
                </a:cubicBezTo>
                <a:cubicBezTo>
                  <a:pt x="170254" y="160020"/>
                  <a:pt x="160020" y="170254"/>
                  <a:pt x="160020" y="182880"/>
                </a:cubicBezTo>
                <a:cubicBezTo>
                  <a:pt x="160020" y="195506"/>
                  <a:pt x="170254" y="205740"/>
                  <a:pt x="182880" y="205740"/>
                </a:cubicBezTo>
                <a:cubicBezTo>
                  <a:pt x="195506" y="205740"/>
                  <a:pt x="205740" y="195506"/>
                  <a:pt x="205740" y="18288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822959" y="498433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Michael Chen, COO, is a seasoned operations manager.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He has a proven track record of scaling startups successfully.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822959" y="449863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COO Operational Excellence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30714" y="3958342"/>
            <a:ext cx="350251" cy="365760"/>
          </a:xfrm>
          <a:custGeom>
            <a:avLst/>
            <a:gdLst/>
            <a:ahLst/>
            <a:cxnLst/>
            <a:rect l="l" t="t" r="r" b="b"/>
            <a:pathLst>
              <a:path w="350251" h="365760">
                <a:moveTo>
                  <a:pt x="175129" y="0"/>
                </a:moveTo>
                <a:cubicBezTo>
                  <a:pt x="187272" y="0"/>
                  <a:pt x="199132" y="1214"/>
                  <a:pt x="210704" y="3431"/>
                </a:cubicBezTo>
                <a:cubicBezTo>
                  <a:pt x="216346" y="4502"/>
                  <a:pt x="226276" y="7787"/>
                  <a:pt x="231705" y="17791"/>
                </a:cubicBezTo>
                <a:cubicBezTo>
                  <a:pt x="233134" y="20435"/>
                  <a:pt x="234276" y="23218"/>
                  <a:pt x="234990" y="26221"/>
                </a:cubicBezTo>
                <a:lnTo>
                  <a:pt x="241634" y="53726"/>
                </a:lnTo>
                <a:cubicBezTo>
                  <a:pt x="242636" y="57870"/>
                  <a:pt x="249634" y="61941"/>
                  <a:pt x="253708" y="60727"/>
                </a:cubicBezTo>
                <a:lnTo>
                  <a:pt x="280855" y="52724"/>
                </a:lnTo>
                <a:cubicBezTo>
                  <a:pt x="283714" y="51868"/>
                  <a:pt x="286642" y="51437"/>
                  <a:pt x="289570" y="51367"/>
                </a:cubicBezTo>
                <a:cubicBezTo>
                  <a:pt x="301072" y="51009"/>
                  <a:pt x="308858" y="58083"/>
                  <a:pt x="312644" y="62369"/>
                </a:cubicBezTo>
                <a:cubicBezTo>
                  <a:pt x="328434" y="80299"/>
                  <a:pt x="340577" y="101374"/>
                  <a:pt x="348293" y="124018"/>
                </a:cubicBezTo>
                <a:cubicBezTo>
                  <a:pt x="350149" y="129446"/>
                  <a:pt x="352293" y="139592"/>
                  <a:pt x="346363" y="149307"/>
                </a:cubicBezTo>
                <a:cubicBezTo>
                  <a:pt x="344790" y="151878"/>
                  <a:pt x="342864" y="154307"/>
                  <a:pt x="340647" y="156450"/>
                </a:cubicBezTo>
                <a:lnTo>
                  <a:pt x="320143" y="175953"/>
                </a:lnTo>
                <a:cubicBezTo>
                  <a:pt x="317142" y="178809"/>
                  <a:pt x="317142" y="187024"/>
                  <a:pt x="320143" y="189884"/>
                </a:cubicBezTo>
                <a:lnTo>
                  <a:pt x="340647" y="209387"/>
                </a:lnTo>
                <a:cubicBezTo>
                  <a:pt x="342860" y="211530"/>
                  <a:pt x="344790" y="213959"/>
                  <a:pt x="346363" y="216530"/>
                </a:cubicBezTo>
                <a:cubicBezTo>
                  <a:pt x="352219" y="226245"/>
                  <a:pt x="350079" y="236391"/>
                  <a:pt x="348293" y="241819"/>
                </a:cubicBezTo>
                <a:cubicBezTo>
                  <a:pt x="340577" y="264463"/>
                  <a:pt x="328434" y="285469"/>
                  <a:pt x="312644" y="303468"/>
                </a:cubicBezTo>
                <a:cubicBezTo>
                  <a:pt x="308858" y="307754"/>
                  <a:pt x="300998" y="314824"/>
                  <a:pt x="289570" y="314470"/>
                </a:cubicBezTo>
                <a:cubicBezTo>
                  <a:pt x="286642" y="314396"/>
                  <a:pt x="283714" y="313899"/>
                  <a:pt x="280855" y="313113"/>
                </a:cubicBezTo>
                <a:lnTo>
                  <a:pt x="253708" y="305040"/>
                </a:lnTo>
                <a:cubicBezTo>
                  <a:pt x="249634" y="303826"/>
                  <a:pt x="242636" y="307897"/>
                  <a:pt x="241634" y="312041"/>
                </a:cubicBezTo>
                <a:lnTo>
                  <a:pt x="234990" y="339546"/>
                </a:lnTo>
                <a:cubicBezTo>
                  <a:pt x="234276" y="342545"/>
                  <a:pt x="233134" y="345406"/>
                  <a:pt x="231705" y="347977"/>
                </a:cubicBezTo>
                <a:cubicBezTo>
                  <a:pt x="226202" y="357977"/>
                  <a:pt x="216273" y="361192"/>
                  <a:pt x="210704" y="362337"/>
                </a:cubicBezTo>
                <a:cubicBezTo>
                  <a:pt x="199131" y="364549"/>
                  <a:pt x="187272" y="365764"/>
                  <a:pt x="175129" y="365764"/>
                </a:cubicBezTo>
                <a:cubicBezTo>
                  <a:pt x="162986" y="365764"/>
                  <a:pt x="151126" y="364549"/>
                  <a:pt x="139554" y="362333"/>
                </a:cubicBezTo>
                <a:cubicBezTo>
                  <a:pt x="133911" y="361261"/>
                  <a:pt x="123982" y="357977"/>
                  <a:pt x="118553" y="347973"/>
                </a:cubicBezTo>
                <a:cubicBezTo>
                  <a:pt x="117124" y="345329"/>
                  <a:pt x="115982" y="342545"/>
                  <a:pt x="115268" y="339543"/>
                </a:cubicBezTo>
                <a:lnTo>
                  <a:pt x="108623" y="312037"/>
                </a:lnTo>
                <a:cubicBezTo>
                  <a:pt x="107622" y="307893"/>
                  <a:pt x="100624" y="303822"/>
                  <a:pt x="96550" y="305037"/>
                </a:cubicBezTo>
                <a:lnTo>
                  <a:pt x="69402" y="313036"/>
                </a:lnTo>
                <a:cubicBezTo>
                  <a:pt x="66544" y="313892"/>
                  <a:pt x="63616" y="314323"/>
                  <a:pt x="60688" y="314393"/>
                </a:cubicBezTo>
                <a:cubicBezTo>
                  <a:pt x="49186" y="314751"/>
                  <a:pt x="41400" y="307678"/>
                  <a:pt x="37613" y="303391"/>
                </a:cubicBezTo>
                <a:cubicBezTo>
                  <a:pt x="21898" y="285461"/>
                  <a:pt x="9681" y="264386"/>
                  <a:pt x="1965" y="241742"/>
                </a:cubicBezTo>
                <a:cubicBezTo>
                  <a:pt x="109" y="236314"/>
                  <a:pt x="-2035" y="226168"/>
                  <a:pt x="3895" y="216453"/>
                </a:cubicBezTo>
                <a:cubicBezTo>
                  <a:pt x="5467" y="213882"/>
                  <a:pt x="7394" y="211453"/>
                  <a:pt x="9611" y="209310"/>
                </a:cubicBezTo>
                <a:lnTo>
                  <a:pt x="30115" y="189808"/>
                </a:lnTo>
                <a:cubicBezTo>
                  <a:pt x="33116" y="186951"/>
                  <a:pt x="33116" y="178736"/>
                  <a:pt x="30115" y="175876"/>
                </a:cubicBezTo>
                <a:lnTo>
                  <a:pt x="9541" y="156373"/>
                </a:lnTo>
                <a:cubicBezTo>
                  <a:pt x="7327" y="154230"/>
                  <a:pt x="5397" y="151801"/>
                  <a:pt x="3825" y="149230"/>
                </a:cubicBezTo>
                <a:cubicBezTo>
                  <a:pt x="-2031" y="139516"/>
                  <a:pt x="109" y="129369"/>
                  <a:pt x="1968" y="124011"/>
                </a:cubicBezTo>
                <a:cubicBezTo>
                  <a:pt x="9684" y="101367"/>
                  <a:pt x="21828" y="80361"/>
                  <a:pt x="37617" y="62362"/>
                </a:cubicBezTo>
                <a:cubicBezTo>
                  <a:pt x="41403" y="58075"/>
                  <a:pt x="49263" y="51005"/>
                  <a:pt x="60691" y="51360"/>
                </a:cubicBezTo>
                <a:cubicBezTo>
                  <a:pt x="63620" y="51433"/>
                  <a:pt x="66548" y="51931"/>
                  <a:pt x="69406" y="52717"/>
                </a:cubicBezTo>
                <a:lnTo>
                  <a:pt x="96554" y="60720"/>
                </a:lnTo>
                <a:cubicBezTo>
                  <a:pt x="100627" y="61934"/>
                  <a:pt x="107625" y="57863"/>
                  <a:pt x="108627" y="53719"/>
                </a:cubicBezTo>
                <a:lnTo>
                  <a:pt x="115271" y="26214"/>
                </a:lnTo>
                <a:cubicBezTo>
                  <a:pt x="115986" y="23215"/>
                  <a:pt x="117127" y="20355"/>
                  <a:pt x="118556" y="17783"/>
                </a:cubicBezTo>
                <a:cubicBezTo>
                  <a:pt x="124059" y="7783"/>
                  <a:pt x="133988" y="4568"/>
                  <a:pt x="139557" y="3424"/>
                </a:cubicBezTo>
                <a:cubicBezTo>
                  <a:pt x="151130" y="1211"/>
                  <a:pt x="162989" y="-7"/>
                  <a:pt x="175132" y="-7"/>
                </a:cubicBezTo>
                <a:lnTo>
                  <a:pt x="175129" y="0"/>
                </a:lnTo>
                <a:moveTo>
                  <a:pt x="148055" y="36719"/>
                </a:moveTo>
                <a:lnTo>
                  <a:pt x="141981" y="61792"/>
                </a:lnTo>
                <a:cubicBezTo>
                  <a:pt x="136409" y="84867"/>
                  <a:pt x="109622" y="100295"/>
                  <a:pt x="86831" y="93653"/>
                </a:cubicBezTo>
                <a:lnTo>
                  <a:pt x="62183" y="86367"/>
                </a:lnTo>
                <a:cubicBezTo>
                  <a:pt x="50398" y="100156"/>
                  <a:pt x="41109" y="116158"/>
                  <a:pt x="35036" y="133301"/>
                </a:cubicBezTo>
                <a:lnTo>
                  <a:pt x="53753" y="151088"/>
                </a:lnTo>
                <a:cubicBezTo>
                  <a:pt x="70898" y="167375"/>
                  <a:pt x="70898" y="198381"/>
                  <a:pt x="53753" y="214668"/>
                </a:cubicBezTo>
                <a:lnTo>
                  <a:pt x="35036" y="232455"/>
                </a:lnTo>
                <a:cubicBezTo>
                  <a:pt x="41109" y="249602"/>
                  <a:pt x="50394" y="265600"/>
                  <a:pt x="62183" y="279389"/>
                </a:cubicBezTo>
                <a:lnTo>
                  <a:pt x="86901" y="272103"/>
                </a:lnTo>
                <a:cubicBezTo>
                  <a:pt x="109618" y="265388"/>
                  <a:pt x="136479" y="280889"/>
                  <a:pt x="142051" y="303965"/>
                </a:cubicBezTo>
                <a:lnTo>
                  <a:pt x="148125" y="329038"/>
                </a:lnTo>
                <a:cubicBezTo>
                  <a:pt x="165697" y="332253"/>
                  <a:pt x="184771" y="332253"/>
                  <a:pt x="202347" y="329038"/>
                </a:cubicBezTo>
                <a:lnTo>
                  <a:pt x="208420" y="303965"/>
                </a:lnTo>
                <a:cubicBezTo>
                  <a:pt x="213993" y="280889"/>
                  <a:pt x="240780" y="265461"/>
                  <a:pt x="263571" y="272103"/>
                </a:cubicBezTo>
                <a:lnTo>
                  <a:pt x="288288" y="279389"/>
                </a:lnTo>
                <a:cubicBezTo>
                  <a:pt x="300074" y="265600"/>
                  <a:pt x="309362" y="249598"/>
                  <a:pt x="315436" y="232455"/>
                </a:cubicBezTo>
                <a:lnTo>
                  <a:pt x="296718" y="214668"/>
                </a:lnTo>
                <a:cubicBezTo>
                  <a:pt x="279574" y="198381"/>
                  <a:pt x="279574" y="167375"/>
                  <a:pt x="296718" y="151088"/>
                </a:cubicBezTo>
                <a:lnTo>
                  <a:pt x="315436" y="133301"/>
                </a:lnTo>
                <a:cubicBezTo>
                  <a:pt x="309362" y="116158"/>
                  <a:pt x="300077" y="100152"/>
                  <a:pt x="288288" y="86367"/>
                </a:cubicBezTo>
                <a:lnTo>
                  <a:pt x="263571" y="93653"/>
                </a:lnTo>
                <a:cubicBezTo>
                  <a:pt x="240853" y="100368"/>
                  <a:pt x="213993" y="84867"/>
                  <a:pt x="208420" y="61792"/>
                </a:cubicBezTo>
                <a:lnTo>
                  <a:pt x="202347" y="36719"/>
                </a:lnTo>
                <a:cubicBezTo>
                  <a:pt x="184775" y="33504"/>
                  <a:pt x="165700" y="33504"/>
                  <a:pt x="148125" y="36719"/>
                </a:cubicBezTo>
                <a:lnTo>
                  <a:pt x="148055" y="36719"/>
                </a:lnTo>
                <a:moveTo>
                  <a:pt x="140839" y="182880"/>
                </a:moveTo>
                <a:cubicBezTo>
                  <a:pt x="140839" y="201819"/>
                  <a:pt x="156191" y="217170"/>
                  <a:pt x="175129" y="217170"/>
                </a:cubicBezTo>
                <a:cubicBezTo>
                  <a:pt x="194067" y="217170"/>
                  <a:pt x="209418" y="201819"/>
                  <a:pt x="209418" y="182880"/>
                </a:cubicBezTo>
                <a:cubicBezTo>
                  <a:pt x="209418" y="163941"/>
                  <a:pt x="194067" y="148590"/>
                  <a:pt x="175129" y="148590"/>
                </a:cubicBezTo>
                <a:cubicBezTo>
                  <a:pt x="156191" y="148590"/>
                  <a:pt x="140839" y="163941"/>
                  <a:pt x="140839" y="182880"/>
                </a:cubicBezTo>
                <a:lnTo>
                  <a:pt x="140839" y="182880"/>
                </a:lnTo>
                <a:moveTo>
                  <a:pt x="175129" y="251460"/>
                </a:moveTo>
                <a:cubicBezTo>
                  <a:pt x="137253" y="251460"/>
                  <a:pt x="106550" y="220754"/>
                  <a:pt x="106550" y="182880"/>
                </a:cubicBezTo>
                <a:cubicBezTo>
                  <a:pt x="106550" y="145006"/>
                  <a:pt x="137253" y="114300"/>
                  <a:pt x="175129" y="114300"/>
                </a:cubicBezTo>
                <a:cubicBezTo>
                  <a:pt x="213005" y="114300"/>
                  <a:pt x="243708" y="145006"/>
                  <a:pt x="243708" y="182880"/>
                </a:cubicBezTo>
                <a:cubicBezTo>
                  <a:pt x="243708" y="220754"/>
                  <a:pt x="213005" y="251460"/>
                  <a:pt x="175129" y="25146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846319" y="2474676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Priya Singh, CTO, is an expert in AI and machine learning.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She holds multiple patents in smart device integration.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4846319" y="198897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CTO Expertise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846319" y="145440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09655" y="54937"/>
                </a:moveTo>
                <a:cubicBezTo>
                  <a:pt x="108298" y="59794"/>
                  <a:pt x="104798" y="63796"/>
                  <a:pt x="100226" y="65866"/>
                </a:cubicBezTo>
                <a:cubicBezTo>
                  <a:pt x="88368" y="71224"/>
                  <a:pt x="80080" y="83082"/>
                  <a:pt x="80010" y="96941"/>
                </a:cubicBezTo>
                <a:cubicBezTo>
                  <a:pt x="79937" y="103441"/>
                  <a:pt x="76294" y="109300"/>
                  <a:pt x="70508" y="112157"/>
                </a:cubicBezTo>
                <a:cubicBezTo>
                  <a:pt x="59151" y="117800"/>
                  <a:pt x="51433" y="129446"/>
                  <a:pt x="51433" y="142873"/>
                </a:cubicBezTo>
                <a:cubicBezTo>
                  <a:pt x="51433" y="147946"/>
                  <a:pt x="52505" y="152661"/>
                  <a:pt x="54432" y="156948"/>
                </a:cubicBezTo>
                <a:cubicBezTo>
                  <a:pt x="57574" y="163879"/>
                  <a:pt x="55789" y="171951"/>
                  <a:pt x="50076" y="176951"/>
                </a:cubicBezTo>
                <a:cubicBezTo>
                  <a:pt x="40362" y="185309"/>
                  <a:pt x="34290" y="197668"/>
                  <a:pt x="34290" y="211457"/>
                </a:cubicBezTo>
                <a:cubicBezTo>
                  <a:pt x="34290" y="225886"/>
                  <a:pt x="40932" y="238673"/>
                  <a:pt x="51364" y="247104"/>
                </a:cubicBezTo>
                <a:cubicBezTo>
                  <a:pt x="56152" y="250963"/>
                  <a:pt x="58507" y="257104"/>
                  <a:pt x="57578" y="263179"/>
                </a:cubicBezTo>
                <a:cubicBezTo>
                  <a:pt x="57293" y="264964"/>
                  <a:pt x="57150" y="266752"/>
                  <a:pt x="57150" y="268607"/>
                </a:cubicBezTo>
                <a:cubicBezTo>
                  <a:pt x="57150" y="287253"/>
                  <a:pt x="72007" y="302396"/>
                  <a:pt x="90511" y="302897"/>
                </a:cubicBezTo>
                <a:cubicBezTo>
                  <a:pt x="97084" y="303113"/>
                  <a:pt x="102940" y="306968"/>
                  <a:pt x="105657" y="312970"/>
                </a:cubicBezTo>
                <a:cubicBezTo>
                  <a:pt x="110588" y="323899"/>
                  <a:pt x="121586" y="331474"/>
                  <a:pt x="134303" y="331474"/>
                </a:cubicBezTo>
                <a:cubicBezTo>
                  <a:pt x="151662" y="331474"/>
                  <a:pt x="165737" y="317399"/>
                  <a:pt x="165737" y="300040"/>
                </a:cubicBezTo>
                <a:lnTo>
                  <a:pt x="165737" y="62867"/>
                </a:lnTo>
                <a:cubicBezTo>
                  <a:pt x="165737" y="47081"/>
                  <a:pt x="152950" y="34294"/>
                  <a:pt x="137164" y="34294"/>
                </a:cubicBezTo>
                <a:cubicBezTo>
                  <a:pt x="124161" y="34294"/>
                  <a:pt x="113089" y="43010"/>
                  <a:pt x="109659" y="54941"/>
                </a:cubicBezTo>
                <a:lnTo>
                  <a:pt x="109655" y="54937"/>
                </a:lnTo>
                <a:moveTo>
                  <a:pt x="182880" y="344330"/>
                </a:moveTo>
                <a:cubicBezTo>
                  <a:pt x="170879" y="357545"/>
                  <a:pt x="153520" y="365760"/>
                  <a:pt x="134303" y="365760"/>
                </a:cubicBezTo>
                <a:cubicBezTo>
                  <a:pt x="111301" y="365760"/>
                  <a:pt x="91085" y="353972"/>
                  <a:pt x="79366" y="336115"/>
                </a:cubicBezTo>
                <a:cubicBezTo>
                  <a:pt x="47220" y="330402"/>
                  <a:pt x="22860" y="302326"/>
                  <a:pt x="22860" y="268607"/>
                </a:cubicBezTo>
                <a:cubicBezTo>
                  <a:pt x="22860" y="268248"/>
                  <a:pt x="22860" y="267820"/>
                  <a:pt x="22860" y="267462"/>
                </a:cubicBezTo>
                <a:cubicBezTo>
                  <a:pt x="8716" y="253033"/>
                  <a:pt x="0" y="233245"/>
                  <a:pt x="0" y="211457"/>
                </a:cubicBezTo>
                <a:cubicBezTo>
                  <a:pt x="0" y="191596"/>
                  <a:pt x="7216" y="173451"/>
                  <a:pt x="19144" y="159523"/>
                </a:cubicBezTo>
                <a:cubicBezTo>
                  <a:pt x="17856" y="154164"/>
                  <a:pt x="17143" y="148594"/>
                  <a:pt x="17143" y="142877"/>
                </a:cubicBezTo>
                <a:cubicBezTo>
                  <a:pt x="17143" y="119589"/>
                  <a:pt x="28789" y="98942"/>
                  <a:pt x="46503" y="86583"/>
                </a:cubicBezTo>
                <a:cubicBezTo>
                  <a:pt x="49718" y="65936"/>
                  <a:pt x="62077" y="48364"/>
                  <a:pt x="79293" y="38149"/>
                </a:cubicBezTo>
                <a:cubicBezTo>
                  <a:pt x="88938" y="15717"/>
                  <a:pt x="111224" y="0"/>
                  <a:pt x="137156" y="0"/>
                </a:cubicBezTo>
                <a:cubicBezTo>
                  <a:pt x="155159" y="0"/>
                  <a:pt x="171446" y="7571"/>
                  <a:pt x="182876" y="19718"/>
                </a:cubicBezTo>
                <a:cubicBezTo>
                  <a:pt x="194306" y="7575"/>
                  <a:pt x="210594" y="0"/>
                  <a:pt x="228596" y="0"/>
                </a:cubicBezTo>
                <a:cubicBezTo>
                  <a:pt x="254529" y="0"/>
                  <a:pt x="276818" y="15717"/>
                  <a:pt x="286390" y="38149"/>
                </a:cubicBezTo>
                <a:cubicBezTo>
                  <a:pt x="303606" y="48364"/>
                  <a:pt x="316035" y="65939"/>
                  <a:pt x="319180" y="86583"/>
                </a:cubicBezTo>
                <a:cubicBezTo>
                  <a:pt x="336967" y="98942"/>
                  <a:pt x="348613" y="119585"/>
                  <a:pt x="348613" y="142877"/>
                </a:cubicBezTo>
                <a:cubicBezTo>
                  <a:pt x="348613" y="148594"/>
                  <a:pt x="347900" y="154164"/>
                  <a:pt x="346612" y="159523"/>
                </a:cubicBezTo>
                <a:cubicBezTo>
                  <a:pt x="358544" y="173524"/>
                  <a:pt x="365756" y="191669"/>
                  <a:pt x="365756" y="211457"/>
                </a:cubicBezTo>
                <a:cubicBezTo>
                  <a:pt x="365756" y="233245"/>
                  <a:pt x="357040" y="253033"/>
                  <a:pt x="342896" y="267462"/>
                </a:cubicBezTo>
                <a:cubicBezTo>
                  <a:pt x="342896" y="267820"/>
                  <a:pt x="342896" y="268248"/>
                  <a:pt x="342896" y="268607"/>
                </a:cubicBezTo>
                <a:cubicBezTo>
                  <a:pt x="342896" y="302396"/>
                  <a:pt x="318537" y="330402"/>
                  <a:pt x="286390" y="336115"/>
                </a:cubicBezTo>
                <a:cubicBezTo>
                  <a:pt x="274675" y="353975"/>
                  <a:pt x="254459" y="365760"/>
                  <a:pt x="231453" y="365760"/>
                </a:cubicBezTo>
                <a:cubicBezTo>
                  <a:pt x="212236" y="365760"/>
                  <a:pt x="194877" y="357472"/>
                  <a:pt x="182876" y="344330"/>
                </a:cubicBezTo>
                <a:lnTo>
                  <a:pt x="182880" y="344330"/>
                </a:lnTo>
                <a:moveTo>
                  <a:pt x="200027" y="300037"/>
                </a:moveTo>
                <a:cubicBezTo>
                  <a:pt x="200027" y="317395"/>
                  <a:pt x="214101" y="331470"/>
                  <a:pt x="231460" y="331470"/>
                </a:cubicBezTo>
                <a:cubicBezTo>
                  <a:pt x="244178" y="331470"/>
                  <a:pt x="255176" y="323899"/>
                  <a:pt x="260107" y="312966"/>
                </a:cubicBezTo>
                <a:cubicBezTo>
                  <a:pt x="262821" y="306964"/>
                  <a:pt x="268680" y="303036"/>
                  <a:pt x="275253" y="302893"/>
                </a:cubicBezTo>
                <a:cubicBezTo>
                  <a:pt x="293757" y="302392"/>
                  <a:pt x="308614" y="287250"/>
                  <a:pt x="308614" y="268603"/>
                </a:cubicBezTo>
                <a:cubicBezTo>
                  <a:pt x="308614" y="266745"/>
                  <a:pt x="308471" y="264887"/>
                  <a:pt x="308186" y="263175"/>
                </a:cubicBezTo>
                <a:cubicBezTo>
                  <a:pt x="307187" y="257104"/>
                  <a:pt x="309616" y="250959"/>
                  <a:pt x="314400" y="247100"/>
                </a:cubicBezTo>
                <a:cubicBezTo>
                  <a:pt x="324831" y="238669"/>
                  <a:pt x="331474" y="225882"/>
                  <a:pt x="331474" y="211453"/>
                </a:cubicBezTo>
                <a:cubicBezTo>
                  <a:pt x="331474" y="197664"/>
                  <a:pt x="325402" y="185309"/>
                  <a:pt x="315687" y="176947"/>
                </a:cubicBezTo>
                <a:cubicBezTo>
                  <a:pt x="309974" y="172017"/>
                  <a:pt x="308186" y="163875"/>
                  <a:pt x="311331" y="156944"/>
                </a:cubicBezTo>
                <a:cubicBezTo>
                  <a:pt x="313259" y="152657"/>
                  <a:pt x="314331" y="147942"/>
                  <a:pt x="314331" y="142869"/>
                </a:cubicBezTo>
                <a:cubicBezTo>
                  <a:pt x="314331" y="129439"/>
                  <a:pt x="306617" y="117797"/>
                  <a:pt x="295256" y="112153"/>
                </a:cubicBezTo>
                <a:cubicBezTo>
                  <a:pt x="289470" y="109296"/>
                  <a:pt x="285754" y="103367"/>
                  <a:pt x="285754" y="96937"/>
                </a:cubicBezTo>
                <a:cubicBezTo>
                  <a:pt x="285681" y="83148"/>
                  <a:pt x="277396" y="71221"/>
                  <a:pt x="265538" y="65862"/>
                </a:cubicBezTo>
                <a:cubicBezTo>
                  <a:pt x="260966" y="63792"/>
                  <a:pt x="257466" y="59791"/>
                  <a:pt x="256109" y="54933"/>
                </a:cubicBezTo>
                <a:cubicBezTo>
                  <a:pt x="252682" y="43002"/>
                  <a:pt x="241606" y="34286"/>
                  <a:pt x="228604" y="34286"/>
                </a:cubicBezTo>
                <a:cubicBezTo>
                  <a:pt x="212818" y="34286"/>
                  <a:pt x="200031" y="47073"/>
                  <a:pt x="200031" y="62863"/>
                </a:cubicBezTo>
                <a:lnTo>
                  <a:pt x="200027" y="30003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822959" y="2474676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Alex Martinez, CEO, brings 15 years of experience in IoT and consumer electronics.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He previously served as a product lead at a major tech firm.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22959" y="198897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CEO Leadership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822959" y="1495071"/>
            <a:ext cx="365760" cy="284431"/>
          </a:xfrm>
          <a:custGeom>
            <a:avLst/>
            <a:gdLst/>
            <a:ahLst/>
            <a:cxnLst/>
            <a:rect l="l" t="t" r="r" b="b"/>
            <a:pathLst>
              <a:path w="365760" h="284431">
                <a:moveTo>
                  <a:pt x="196183" y="46982"/>
                </a:moveTo>
                <a:cubicBezTo>
                  <a:pt x="203421" y="42539"/>
                  <a:pt x="208245" y="34476"/>
                  <a:pt x="208245" y="25397"/>
                </a:cubicBezTo>
                <a:cubicBezTo>
                  <a:pt x="208245" y="11366"/>
                  <a:pt x="196881" y="0"/>
                  <a:pt x="182851" y="0"/>
                </a:cubicBezTo>
                <a:cubicBezTo>
                  <a:pt x="168820" y="0"/>
                  <a:pt x="157456" y="11366"/>
                  <a:pt x="157456" y="25397"/>
                </a:cubicBezTo>
                <a:cubicBezTo>
                  <a:pt x="157456" y="34538"/>
                  <a:pt x="162280" y="42539"/>
                  <a:pt x="169519" y="46982"/>
                </a:cubicBezTo>
                <a:lnTo>
                  <a:pt x="165836" y="54346"/>
                </a:lnTo>
                <a:lnTo>
                  <a:pt x="133140" y="119740"/>
                </a:lnTo>
                <a:cubicBezTo>
                  <a:pt x="127361" y="131293"/>
                  <a:pt x="112380" y="134595"/>
                  <a:pt x="102285" y="126532"/>
                </a:cubicBezTo>
                <a:lnTo>
                  <a:pt x="56572" y="89962"/>
                </a:lnTo>
                <a:lnTo>
                  <a:pt x="45716" y="81265"/>
                </a:lnTo>
                <a:cubicBezTo>
                  <a:pt x="48891" y="77010"/>
                  <a:pt x="50797" y="71742"/>
                  <a:pt x="50797" y="66028"/>
                </a:cubicBezTo>
                <a:cubicBezTo>
                  <a:pt x="50797" y="51997"/>
                  <a:pt x="39433" y="40631"/>
                  <a:pt x="25402" y="40631"/>
                </a:cubicBezTo>
                <a:cubicBezTo>
                  <a:pt x="11372" y="40631"/>
                  <a:pt x="7" y="51997"/>
                  <a:pt x="7" y="66028"/>
                </a:cubicBezTo>
                <a:cubicBezTo>
                  <a:pt x="7" y="80059"/>
                  <a:pt x="11372" y="91424"/>
                  <a:pt x="25402" y="91424"/>
                </a:cubicBezTo>
                <a:cubicBezTo>
                  <a:pt x="25530" y="91424"/>
                  <a:pt x="25720" y="91424"/>
                  <a:pt x="25848" y="91424"/>
                </a:cubicBezTo>
                <a:lnTo>
                  <a:pt x="28643" y="106599"/>
                </a:lnTo>
                <a:lnTo>
                  <a:pt x="54864" y="251036"/>
                </a:lnTo>
                <a:cubicBezTo>
                  <a:pt x="58357" y="270337"/>
                  <a:pt x="75182" y="284431"/>
                  <a:pt x="94864" y="284431"/>
                </a:cubicBezTo>
                <a:lnTo>
                  <a:pt x="270856" y="284431"/>
                </a:lnTo>
                <a:cubicBezTo>
                  <a:pt x="290476" y="284431"/>
                  <a:pt x="307301" y="270400"/>
                  <a:pt x="310856" y="251036"/>
                </a:cubicBezTo>
                <a:lnTo>
                  <a:pt x="337139" y="106599"/>
                </a:lnTo>
                <a:lnTo>
                  <a:pt x="339934" y="91424"/>
                </a:lnTo>
                <a:cubicBezTo>
                  <a:pt x="340062" y="91424"/>
                  <a:pt x="340252" y="91424"/>
                  <a:pt x="340380" y="91424"/>
                </a:cubicBezTo>
                <a:cubicBezTo>
                  <a:pt x="354411" y="91424"/>
                  <a:pt x="365775" y="80059"/>
                  <a:pt x="365775" y="66028"/>
                </a:cubicBezTo>
                <a:cubicBezTo>
                  <a:pt x="365775" y="51997"/>
                  <a:pt x="354411" y="40631"/>
                  <a:pt x="340380" y="40631"/>
                </a:cubicBezTo>
                <a:cubicBezTo>
                  <a:pt x="326350" y="40631"/>
                  <a:pt x="314985" y="51997"/>
                  <a:pt x="314985" y="66028"/>
                </a:cubicBezTo>
                <a:cubicBezTo>
                  <a:pt x="314985" y="71742"/>
                  <a:pt x="316891" y="77012"/>
                  <a:pt x="320066" y="81265"/>
                </a:cubicBezTo>
                <a:lnTo>
                  <a:pt x="309210" y="89962"/>
                </a:lnTo>
                <a:lnTo>
                  <a:pt x="263497" y="126532"/>
                </a:lnTo>
                <a:cubicBezTo>
                  <a:pt x="253402" y="134595"/>
                  <a:pt x="238421" y="131293"/>
                  <a:pt x="232642" y="119740"/>
                </a:cubicBezTo>
                <a:lnTo>
                  <a:pt x="199881" y="54409"/>
                </a:lnTo>
                <a:lnTo>
                  <a:pt x="196183" y="46982"/>
                </a:lnTo>
                <a:moveTo>
                  <a:pt x="84886" y="245640"/>
                </a:moveTo>
                <a:lnTo>
                  <a:pt x="64886" y="135614"/>
                </a:lnTo>
                <a:lnTo>
                  <a:pt x="83232" y="150279"/>
                </a:lnTo>
                <a:cubicBezTo>
                  <a:pt x="108503" y="170468"/>
                  <a:pt x="145960" y="162279"/>
                  <a:pt x="160371" y="133327"/>
                </a:cubicBezTo>
                <a:lnTo>
                  <a:pt x="182847" y="88441"/>
                </a:lnTo>
                <a:lnTo>
                  <a:pt x="205323" y="133327"/>
                </a:lnTo>
                <a:cubicBezTo>
                  <a:pt x="219800" y="162279"/>
                  <a:pt x="257257" y="170468"/>
                  <a:pt x="282462" y="150279"/>
                </a:cubicBezTo>
                <a:lnTo>
                  <a:pt x="300808" y="135614"/>
                </a:lnTo>
                <a:lnTo>
                  <a:pt x="280809" y="245640"/>
                </a:lnTo>
                <a:cubicBezTo>
                  <a:pt x="279920" y="250464"/>
                  <a:pt x="275728" y="253957"/>
                  <a:pt x="270842" y="253957"/>
                </a:cubicBezTo>
                <a:lnTo>
                  <a:pt x="94849" y="253957"/>
                </a:lnTo>
                <a:cubicBezTo>
                  <a:pt x="89959" y="253957"/>
                  <a:pt x="85705" y="250464"/>
                  <a:pt x="84882" y="245640"/>
                </a:cubicBezTo>
                <a:lnTo>
                  <a:pt x="84886" y="24564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72646" y="1292938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696006" y="1292938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672646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781957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3672646" y="3802600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696006" y="3802600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24749" r="-124749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672646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Funding Request and Strategic Allocation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463458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3890333" y="6309360"/>
            <a:ext cx="700845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7878886" y="4855030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investment will position InnovateX to capture significant market share.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will drive sustainable growth through strategic initiatives and enhanced capabilities.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7878886" y="438202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Growth and Market Positioning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878886" y="3942064"/>
            <a:ext cx="365760" cy="342900"/>
          </a:xfrm>
          <a:custGeom>
            <a:avLst/>
            <a:gdLst/>
            <a:ahLst/>
            <a:cxnLst/>
            <a:rect l="l" t="t" r="r" b="b"/>
            <a:pathLst>
              <a:path w="365760" h="342900">
                <a:moveTo>
                  <a:pt x="125730" y="40006"/>
                </a:moveTo>
                <a:lnTo>
                  <a:pt x="125730" y="68580"/>
                </a:lnTo>
                <a:lnTo>
                  <a:pt x="240030" y="68580"/>
                </a:lnTo>
                <a:lnTo>
                  <a:pt x="240030" y="40006"/>
                </a:lnTo>
                <a:cubicBezTo>
                  <a:pt x="240030" y="36862"/>
                  <a:pt x="237459" y="34290"/>
                  <a:pt x="234317" y="34290"/>
                </a:cubicBezTo>
                <a:lnTo>
                  <a:pt x="131447" y="34290"/>
                </a:lnTo>
                <a:cubicBezTo>
                  <a:pt x="128305" y="34290"/>
                  <a:pt x="125734" y="36862"/>
                  <a:pt x="125734" y="40006"/>
                </a:cubicBezTo>
                <a:lnTo>
                  <a:pt x="125730" y="40006"/>
                </a:lnTo>
                <a:moveTo>
                  <a:pt x="91440" y="68580"/>
                </a:moveTo>
                <a:lnTo>
                  <a:pt x="91440" y="40006"/>
                </a:lnTo>
                <a:cubicBezTo>
                  <a:pt x="91440" y="17934"/>
                  <a:pt x="109370" y="0"/>
                  <a:pt x="131447" y="0"/>
                </a:cubicBezTo>
                <a:lnTo>
                  <a:pt x="234317" y="0"/>
                </a:lnTo>
                <a:cubicBezTo>
                  <a:pt x="256390" y="0"/>
                  <a:pt x="274324" y="17930"/>
                  <a:pt x="274324" y="40006"/>
                </a:cubicBezTo>
                <a:lnTo>
                  <a:pt x="274324" y="68580"/>
                </a:lnTo>
                <a:lnTo>
                  <a:pt x="320044" y="68580"/>
                </a:lnTo>
                <a:cubicBezTo>
                  <a:pt x="345263" y="68580"/>
                  <a:pt x="365764" y="89082"/>
                  <a:pt x="365764" y="114299"/>
                </a:cubicBezTo>
                <a:lnTo>
                  <a:pt x="365764" y="200024"/>
                </a:lnTo>
                <a:lnTo>
                  <a:pt x="365764" y="297178"/>
                </a:lnTo>
                <a:cubicBezTo>
                  <a:pt x="365764" y="322395"/>
                  <a:pt x="345263" y="342897"/>
                  <a:pt x="320044" y="342897"/>
                </a:cubicBezTo>
                <a:lnTo>
                  <a:pt x="45724" y="342897"/>
                </a:lnTo>
                <a:cubicBezTo>
                  <a:pt x="20504" y="342897"/>
                  <a:pt x="4" y="322395"/>
                  <a:pt x="4" y="297178"/>
                </a:cubicBezTo>
                <a:lnTo>
                  <a:pt x="4" y="200024"/>
                </a:lnTo>
                <a:lnTo>
                  <a:pt x="4" y="114299"/>
                </a:lnTo>
                <a:cubicBezTo>
                  <a:pt x="4" y="89082"/>
                  <a:pt x="20504" y="68580"/>
                  <a:pt x="45724" y="68580"/>
                </a:cubicBezTo>
                <a:lnTo>
                  <a:pt x="91440" y="68580"/>
                </a:lnTo>
                <a:moveTo>
                  <a:pt x="34290" y="217169"/>
                </a:moveTo>
                <a:lnTo>
                  <a:pt x="34290" y="297178"/>
                </a:lnTo>
                <a:cubicBezTo>
                  <a:pt x="34290" y="303463"/>
                  <a:pt x="39433" y="308607"/>
                  <a:pt x="45720" y="308607"/>
                </a:cubicBezTo>
                <a:lnTo>
                  <a:pt x="320040" y="308607"/>
                </a:lnTo>
                <a:cubicBezTo>
                  <a:pt x="326327" y="308607"/>
                  <a:pt x="331470" y="303463"/>
                  <a:pt x="331470" y="297178"/>
                </a:cubicBezTo>
                <a:lnTo>
                  <a:pt x="331470" y="217169"/>
                </a:lnTo>
                <a:lnTo>
                  <a:pt x="228600" y="217169"/>
                </a:lnTo>
                <a:lnTo>
                  <a:pt x="228600" y="228598"/>
                </a:lnTo>
                <a:cubicBezTo>
                  <a:pt x="228600" y="241240"/>
                  <a:pt x="218384" y="251459"/>
                  <a:pt x="205740" y="251459"/>
                </a:cubicBezTo>
                <a:lnTo>
                  <a:pt x="160020" y="251459"/>
                </a:lnTo>
                <a:cubicBezTo>
                  <a:pt x="147376" y="251459"/>
                  <a:pt x="137160" y="241244"/>
                  <a:pt x="137160" y="228598"/>
                </a:cubicBezTo>
                <a:lnTo>
                  <a:pt x="137160" y="217169"/>
                </a:lnTo>
                <a:lnTo>
                  <a:pt x="34290" y="217169"/>
                </a:lnTo>
                <a:moveTo>
                  <a:pt x="137160" y="182879"/>
                </a:moveTo>
                <a:lnTo>
                  <a:pt x="228600" y="182879"/>
                </a:lnTo>
                <a:lnTo>
                  <a:pt x="331470" y="182879"/>
                </a:lnTo>
                <a:lnTo>
                  <a:pt x="331470" y="114299"/>
                </a:lnTo>
                <a:cubicBezTo>
                  <a:pt x="331470" y="108014"/>
                  <a:pt x="326327" y="102870"/>
                  <a:pt x="320040" y="102870"/>
                </a:cubicBezTo>
                <a:lnTo>
                  <a:pt x="257177" y="102870"/>
                </a:lnTo>
                <a:lnTo>
                  <a:pt x="108587" y="102870"/>
                </a:lnTo>
                <a:lnTo>
                  <a:pt x="45724" y="102870"/>
                </a:lnTo>
                <a:cubicBezTo>
                  <a:pt x="39436" y="102870"/>
                  <a:pt x="34294" y="108014"/>
                  <a:pt x="34294" y="114299"/>
                </a:cubicBezTo>
                <a:lnTo>
                  <a:pt x="34294" y="182879"/>
                </a:lnTo>
                <a:lnTo>
                  <a:pt x="137160" y="182879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3855526" y="4855030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Expected impact: Accelerate product enhancements, expand market reach, and solidify partnerships to achieve key milestones within 18 months.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funding will enable InnovateX to achieve strategic objectives effectively.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3855526" y="438202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Expected Impact of Investment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855597" y="3930634"/>
            <a:ext cx="365617" cy="365760"/>
          </a:xfrm>
          <a:custGeom>
            <a:avLst/>
            <a:gdLst/>
            <a:ahLst/>
            <a:cxnLst/>
            <a:rect l="l" t="t" r="r" b="b"/>
            <a:pathLst>
              <a:path w="365617" h="365760">
                <a:moveTo>
                  <a:pt x="263007" y="189241"/>
                </a:moveTo>
                <a:cubicBezTo>
                  <a:pt x="231227" y="210736"/>
                  <a:pt x="170663" y="237949"/>
                  <a:pt x="137527" y="252089"/>
                </a:cubicBezTo>
                <a:lnTo>
                  <a:pt x="112530" y="227093"/>
                </a:lnTo>
                <a:cubicBezTo>
                  <a:pt x="127100" y="194171"/>
                  <a:pt x="154810" y="134248"/>
                  <a:pt x="176304" y="102541"/>
                </a:cubicBezTo>
                <a:cubicBezTo>
                  <a:pt x="220727" y="37121"/>
                  <a:pt x="284501" y="29839"/>
                  <a:pt x="329710" y="35907"/>
                </a:cubicBezTo>
                <a:cubicBezTo>
                  <a:pt x="335779" y="81115"/>
                  <a:pt x="328496" y="144892"/>
                  <a:pt x="263076" y="189241"/>
                </a:cubicBezTo>
                <a:lnTo>
                  <a:pt x="263007" y="189241"/>
                </a:lnTo>
                <a:moveTo>
                  <a:pt x="84604" y="205667"/>
                </a:moveTo>
                <a:cubicBezTo>
                  <a:pt x="82033" y="211380"/>
                  <a:pt x="79748" y="216523"/>
                  <a:pt x="77891" y="220809"/>
                </a:cubicBezTo>
                <a:cubicBezTo>
                  <a:pt x="74176" y="229310"/>
                  <a:pt x="76107" y="239163"/>
                  <a:pt x="82677" y="245736"/>
                </a:cubicBezTo>
                <a:lnTo>
                  <a:pt x="118888" y="281946"/>
                </a:lnTo>
                <a:cubicBezTo>
                  <a:pt x="125388" y="288446"/>
                  <a:pt x="135099" y="290446"/>
                  <a:pt x="143527" y="286873"/>
                </a:cubicBezTo>
                <a:cubicBezTo>
                  <a:pt x="148170" y="284945"/>
                  <a:pt x="153738" y="282586"/>
                  <a:pt x="159954" y="279872"/>
                </a:cubicBezTo>
                <a:lnTo>
                  <a:pt x="159954" y="348577"/>
                </a:lnTo>
                <a:cubicBezTo>
                  <a:pt x="159954" y="354718"/>
                  <a:pt x="163241" y="360431"/>
                  <a:pt x="168597" y="363503"/>
                </a:cubicBezTo>
                <a:cubicBezTo>
                  <a:pt x="173953" y="366576"/>
                  <a:pt x="180524" y="366502"/>
                  <a:pt x="185810" y="363361"/>
                </a:cubicBezTo>
                <a:lnTo>
                  <a:pt x="249015" y="325867"/>
                </a:lnTo>
                <a:cubicBezTo>
                  <a:pt x="264656" y="316584"/>
                  <a:pt x="274224" y="299799"/>
                  <a:pt x="274224" y="281657"/>
                </a:cubicBezTo>
                <a:lnTo>
                  <a:pt x="274224" y="223022"/>
                </a:lnTo>
                <a:cubicBezTo>
                  <a:pt x="277079" y="221237"/>
                  <a:pt x="279723" y="219522"/>
                  <a:pt x="282293" y="217810"/>
                </a:cubicBezTo>
                <a:cubicBezTo>
                  <a:pt x="368568" y="159175"/>
                  <a:pt x="371423" y="72047"/>
                  <a:pt x="361852" y="20055"/>
                </a:cubicBezTo>
                <a:cubicBezTo>
                  <a:pt x="360352" y="11770"/>
                  <a:pt x="353852" y="5344"/>
                  <a:pt x="345567" y="3771"/>
                </a:cubicBezTo>
                <a:cubicBezTo>
                  <a:pt x="293576" y="-5797"/>
                  <a:pt x="206446" y="-2941"/>
                  <a:pt x="147954" y="83331"/>
                </a:cubicBezTo>
                <a:cubicBezTo>
                  <a:pt x="146240" y="85902"/>
                  <a:pt x="144456" y="88543"/>
                  <a:pt x="142741" y="91400"/>
                </a:cubicBezTo>
                <a:lnTo>
                  <a:pt x="84107" y="91400"/>
                </a:lnTo>
                <a:cubicBezTo>
                  <a:pt x="65965" y="91400"/>
                  <a:pt x="49114" y="100968"/>
                  <a:pt x="39900" y="116612"/>
                </a:cubicBezTo>
                <a:lnTo>
                  <a:pt x="2406" y="179815"/>
                </a:lnTo>
                <a:cubicBezTo>
                  <a:pt x="-735" y="185100"/>
                  <a:pt x="-808" y="191669"/>
                  <a:pt x="2263" y="197027"/>
                </a:cubicBezTo>
                <a:cubicBezTo>
                  <a:pt x="5335" y="202382"/>
                  <a:pt x="10976" y="205670"/>
                  <a:pt x="17118" y="205670"/>
                </a:cubicBezTo>
                <a:lnTo>
                  <a:pt x="84604" y="205667"/>
                </a:lnTo>
                <a:moveTo>
                  <a:pt x="291360" y="102826"/>
                </a:moveTo>
                <a:cubicBezTo>
                  <a:pt x="291360" y="87047"/>
                  <a:pt x="278571" y="74260"/>
                  <a:pt x="262795" y="74260"/>
                </a:cubicBezTo>
                <a:cubicBezTo>
                  <a:pt x="247018" y="74260"/>
                  <a:pt x="234229" y="87051"/>
                  <a:pt x="234229" y="102826"/>
                </a:cubicBezTo>
                <a:cubicBezTo>
                  <a:pt x="234229" y="118605"/>
                  <a:pt x="247018" y="131392"/>
                  <a:pt x="262795" y="131392"/>
                </a:cubicBezTo>
                <a:cubicBezTo>
                  <a:pt x="278571" y="131392"/>
                  <a:pt x="291360" y="118601"/>
                  <a:pt x="291360" y="102826"/>
                </a:cubicBezTo>
                <a:lnTo>
                  <a:pt x="291360" y="102826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7878886" y="234536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Allocation: 40% product development, 30% marketing and customer acquisition, 20% operations and hiring, 10% contingency and legal.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allocations are designed to optimize resource utilization and ensure balanced growth.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7878886" y="187236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Strategic Allocation Breakdown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878886" y="1487651"/>
            <a:ext cx="365760" cy="243853"/>
          </a:xfrm>
          <a:custGeom>
            <a:avLst/>
            <a:gdLst/>
            <a:ahLst/>
            <a:cxnLst/>
            <a:rect l="l" t="t" r="r" b="b"/>
            <a:pathLst>
              <a:path w="365760" h="243853">
                <a:moveTo>
                  <a:pt x="333891" y="102304"/>
                </a:moveTo>
                <a:cubicBezTo>
                  <a:pt x="335859" y="107256"/>
                  <a:pt x="339480" y="111448"/>
                  <a:pt x="344242" y="113862"/>
                </a:cubicBezTo>
                <a:lnTo>
                  <a:pt x="354531" y="119005"/>
                </a:lnTo>
                <a:cubicBezTo>
                  <a:pt x="364564" y="124021"/>
                  <a:pt x="368628" y="136214"/>
                  <a:pt x="363613" y="146248"/>
                </a:cubicBezTo>
                <a:cubicBezTo>
                  <a:pt x="358595" y="156283"/>
                  <a:pt x="346404" y="160345"/>
                  <a:pt x="336371" y="155329"/>
                </a:cubicBezTo>
                <a:lnTo>
                  <a:pt x="317575" y="145931"/>
                </a:lnTo>
                <a:cubicBezTo>
                  <a:pt x="308241" y="141232"/>
                  <a:pt x="297443" y="140342"/>
                  <a:pt x="287473" y="143454"/>
                </a:cubicBezTo>
                <a:lnTo>
                  <a:pt x="261054" y="151581"/>
                </a:lnTo>
                <a:cubicBezTo>
                  <a:pt x="246259" y="156154"/>
                  <a:pt x="230381" y="155710"/>
                  <a:pt x="215839" y="150438"/>
                </a:cubicBezTo>
                <a:lnTo>
                  <a:pt x="196786" y="143515"/>
                </a:lnTo>
                <a:cubicBezTo>
                  <a:pt x="187832" y="140276"/>
                  <a:pt x="177990" y="140276"/>
                  <a:pt x="169036" y="143515"/>
                </a:cubicBezTo>
                <a:lnTo>
                  <a:pt x="149983" y="150438"/>
                </a:lnTo>
                <a:cubicBezTo>
                  <a:pt x="135441" y="155707"/>
                  <a:pt x="119567" y="156154"/>
                  <a:pt x="104768" y="151581"/>
                </a:cubicBezTo>
                <a:lnTo>
                  <a:pt x="78349" y="143454"/>
                </a:lnTo>
                <a:cubicBezTo>
                  <a:pt x="68379" y="140405"/>
                  <a:pt x="57585" y="141296"/>
                  <a:pt x="48247" y="145931"/>
                </a:cubicBezTo>
                <a:lnTo>
                  <a:pt x="29385" y="155329"/>
                </a:lnTo>
                <a:cubicBezTo>
                  <a:pt x="19352" y="160345"/>
                  <a:pt x="7158" y="156283"/>
                  <a:pt x="2143" y="146248"/>
                </a:cubicBezTo>
                <a:cubicBezTo>
                  <a:pt x="-2875" y="136214"/>
                  <a:pt x="1192" y="124021"/>
                  <a:pt x="11225" y="119005"/>
                </a:cubicBezTo>
                <a:lnTo>
                  <a:pt x="21514" y="113862"/>
                </a:lnTo>
                <a:cubicBezTo>
                  <a:pt x="26276" y="111448"/>
                  <a:pt x="29897" y="107259"/>
                  <a:pt x="31865" y="102304"/>
                </a:cubicBezTo>
                <a:cubicBezTo>
                  <a:pt x="55804" y="42357"/>
                  <a:pt x="114355" y="0"/>
                  <a:pt x="182876" y="0"/>
                </a:cubicBezTo>
                <a:cubicBezTo>
                  <a:pt x="251398" y="0"/>
                  <a:pt x="309945" y="42357"/>
                  <a:pt x="333888" y="102304"/>
                </a:cubicBezTo>
                <a:lnTo>
                  <a:pt x="333891" y="102304"/>
                </a:lnTo>
                <a:moveTo>
                  <a:pt x="126491" y="41721"/>
                </a:moveTo>
                <a:cubicBezTo>
                  <a:pt x="121473" y="39180"/>
                  <a:pt x="115379" y="41277"/>
                  <a:pt x="112837" y="46293"/>
                </a:cubicBezTo>
                <a:lnTo>
                  <a:pt x="102676" y="66613"/>
                </a:lnTo>
                <a:cubicBezTo>
                  <a:pt x="100138" y="71629"/>
                  <a:pt x="102230" y="77726"/>
                  <a:pt x="107248" y="80267"/>
                </a:cubicBezTo>
                <a:cubicBezTo>
                  <a:pt x="108645" y="80964"/>
                  <a:pt x="110105" y="81284"/>
                  <a:pt x="111568" y="81347"/>
                </a:cubicBezTo>
                <a:lnTo>
                  <a:pt x="112014" y="81347"/>
                </a:lnTo>
                <a:cubicBezTo>
                  <a:pt x="115635" y="81283"/>
                  <a:pt x="119128" y="79252"/>
                  <a:pt x="120906" y="75758"/>
                </a:cubicBezTo>
                <a:lnTo>
                  <a:pt x="131066" y="55438"/>
                </a:lnTo>
                <a:cubicBezTo>
                  <a:pt x="133605" y="50422"/>
                  <a:pt x="131513" y="44325"/>
                  <a:pt x="126494" y="41784"/>
                </a:cubicBezTo>
                <a:lnTo>
                  <a:pt x="126491" y="41721"/>
                </a:lnTo>
                <a:moveTo>
                  <a:pt x="239335" y="41721"/>
                </a:moveTo>
                <a:cubicBezTo>
                  <a:pt x="234317" y="44262"/>
                  <a:pt x="232287" y="50358"/>
                  <a:pt x="234763" y="55374"/>
                </a:cubicBezTo>
                <a:lnTo>
                  <a:pt x="244924" y="75694"/>
                </a:lnTo>
                <a:cubicBezTo>
                  <a:pt x="246639" y="79186"/>
                  <a:pt x="250132" y="81220"/>
                  <a:pt x="253815" y="81283"/>
                </a:cubicBezTo>
                <a:lnTo>
                  <a:pt x="254262" y="81283"/>
                </a:lnTo>
                <a:cubicBezTo>
                  <a:pt x="255721" y="81283"/>
                  <a:pt x="257184" y="80903"/>
                  <a:pt x="258581" y="80203"/>
                </a:cubicBezTo>
                <a:cubicBezTo>
                  <a:pt x="263600" y="77662"/>
                  <a:pt x="265629" y="71566"/>
                  <a:pt x="263153" y="66550"/>
                </a:cubicBezTo>
                <a:lnTo>
                  <a:pt x="252992" y="46230"/>
                </a:lnTo>
                <a:cubicBezTo>
                  <a:pt x="250454" y="41214"/>
                  <a:pt x="244357" y="39180"/>
                  <a:pt x="239339" y="41657"/>
                </a:cubicBezTo>
                <a:lnTo>
                  <a:pt x="239335" y="41721"/>
                </a:lnTo>
                <a:moveTo>
                  <a:pt x="182880" y="40643"/>
                </a:moveTo>
                <a:cubicBezTo>
                  <a:pt x="177291" y="40643"/>
                  <a:pt x="172719" y="45215"/>
                  <a:pt x="172719" y="50804"/>
                </a:cubicBezTo>
                <a:lnTo>
                  <a:pt x="172719" y="71125"/>
                </a:lnTo>
                <a:cubicBezTo>
                  <a:pt x="172719" y="76714"/>
                  <a:pt x="177291" y="81286"/>
                  <a:pt x="182880" y="81286"/>
                </a:cubicBezTo>
                <a:cubicBezTo>
                  <a:pt x="188469" y="81286"/>
                  <a:pt x="193041" y="76714"/>
                  <a:pt x="193041" y="71125"/>
                </a:cubicBezTo>
                <a:lnTo>
                  <a:pt x="193041" y="50804"/>
                </a:lnTo>
                <a:cubicBezTo>
                  <a:pt x="193041" y="45215"/>
                  <a:pt x="188469" y="40643"/>
                  <a:pt x="182880" y="40643"/>
                </a:cubicBezTo>
                <a:moveTo>
                  <a:pt x="57271" y="164094"/>
                </a:moveTo>
                <a:cubicBezTo>
                  <a:pt x="59937" y="162760"/>
                  <a:pt x="62859" y="162062"/>
                  <a:pt x="65782" y="161935"/>
                </a:cubicBezTo>
                <a:lnTo>
                  <a:pt x="80577" y="206387"/>
                </a:lnTo>
                <a:cubicBezTo>
                  <a:pt x="81974" y="210516"/>
                  <a:pt x="85847" y="213310"/>
                  <a:pt x="90229" y="213310"/>
                </a:cubicBezTo>
                <a:lnTo>
                  <a:pt x="275469" y="213310"/>
                </a:lnTo>
                <a:cubicBezTo>
                  <a:pt x="279850" y="213310"/>
                  <a:pt x="283724" y="210516"/>
                  <a:pt x="285121" y="206387"/>
                </a:cubicBezTo>
                <a:lnTo>
                  <a:pt x="299916" y="161935"/>
                </a:lnTo>
                <a:cubicBezTo>
                  <a:pt x="302838" y="161999"/>
                  <a:pt x="305757" y="162762"/>
                  <a:pt x="308427" y="164094"/>
                </a:cubicBezTo>
                <a:lnTo>
                  <a:pt x="327224" y="173492"/>
                </a:lnTo>
                <a:cubicBezTo>
                  <a:pt x="327476" y="173618"/>
                  <a:pt x="327794" y="173745"/>
                  <a:pt x="328050" y="173872"/>
                </a:cubicBezTo>
                <a:lnTo>
                  <a:pt x="314016" y="216039"/>
                </a:lnTo>
                <a:cubicBezTo>
                  <a:pt x="308493" y="232614"/>
                  <a:pt x="292934" y="243853"/>
                  <a:pt x="275469" y="243853"/>
                </a:cubicBezTo>
                <a:lnTo>
                  <a:pt x="90229" y="243853"/>
                </a:lnTo>
                <a:cubicBezTo>
                  <a:pt x="72764" y="243853"/>
                  <a:pt x="57209" y="232677"/>
                  <a:pt x="51682" y="216039"/>
                </a:cubicBezTo>
                <a:lnTo>
                  <a:pt x="37648" y="173936"/>
                </a:lnTo>
                <a:cubicBezTo>
                  <a:pt x="37900" y="173809"/>
                  <a:pt x="38218" y="173682"/>
                  <a:pt x="38474" y="173555"/>
                </a:cubicBezTo>
                <a:lnTo>
                  <a:pt x="57271" y="164157"/>
                </a:lnTo>
                <a:lnTo>
                  <a:pt x="57271" y="164094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3855526" y="234536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Seeking $3 million in Series A funding.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investment will position InnovateX to capture significant market share and drive sustainable growth.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3855526" y="187236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Funding Request Overview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3855526" y="142669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56234" y="108587"/>
                </a:moveTo>
                <a:lnTo>
                  <a:pt x="209526" y="108587"/>
                </a:lnTo>
                <a:lnTo>
                  <a:pt x="219383" y="114874"/>
                </a:lnTo>
                <a:cubicBezTo>
                  <a:pt x="257960" y="139592"/>
                  <a:pt x="331470" y="197883"/>
                  <a:pt x="331470" y="297184"/>
                </a:cubicBezTo>
                <a:cubicBezTo>
                  <a:pt x="331470" y="316115"/>
                  <a:pt x="316112" y="331474"/>
                  <a:pt x="297180" y="331474"/>
                </a:cubicBezTo>
                <a:lnTo>
                  <a:pt x="68580" y="331474"/>
                </a:lnTo>
                <a:cubicBezTo>
                  <a:pt x="49648" y="331474"/>
                  <a:pt x="34290" y="316115"/>
                  <a:pt x="34290" y="297184"/>
                </a:cubicBezTo>
                <a:cubicBezTo>
                  <a:pt x="34290" y="197887"/>
                  <a:pt x="107800" y="139592"/>
                  <a:pt x="146377" y="114874"/>
                </a:cubicBezTo>
                <a:lnTo>
                  <a:pt x="156234" y="108587"/>
                </a:lnTo>
                <a:moveTo>
                  <a:pt x="204310" y="74297"/>
                </a:moveTo>
                <a:lnTo>
                  <a:pt x="161446" y="74297"/>
                </a:lnTo>
                <a:lnTo>
                  <a:pt x="156088" y="66583"/>
                </a:lnTo>
                <a:lnTo>
                  <a:pt x="133872" y="34294"/>
                </a:lnTo>
                <a:lnTo>
                  <a:pt x="231885" y="34294"/>
                </a:lnTo>
                <a:lnTo>
                  <a:pt x="209668" y="66583"/>
                </a:lnTo>
                <a:lnTo>
                  <a:pt x="204310" y="74297"/>
                </a:lnTo>
                <a:moveTo>
                  <a:pt x="107727" y="99940"/>
                </a:moveTo>
                <a:cubicBezTo>
                  <a:pt x="63865" y="132515"/>
                  <a:pt x="0" y="196311"/>
                  <a:pt x="0" y="297180"/>
                </a:cubicBezTo>
                <a:cubicBezTo>
                  <a:pt x="0" y="335043"/>
                  <a:pt x="30717" y="365760"/>
                  <a:pt x="68580" y="365760"/>
                </a:cubicBezTo>
                <a:lnTo>
                  <a:pt x="297180" y="365760"/>
                </a:lnTo>
                <a:cubicBezTo>
                  <a:pt x="335043" y="365760"/>
                  <a:pt x="365760" y="335043"/>
                  <a:pt x="365760" y="297180"/>
                </a:cubicBezTo>
                <a:cubicBezTo>
                  <a:pt x="365760" y="196311"/>
                  <a:pt x="301895" y="132515"/>
                  <a:pt x="258033" y="99940"/>
                </a:cubicBezTo>
                <a:cubicBezTo>
                  <a:pt x="250604" y="94439"/>
                  <a:pt x="243746" y="89798"/>
                  <a:pt x="237887" y="86082"/>
                </a:cubicBezTo>
                <a:lnTo>
                  <a:pt x="257389" y="57863"/>
                </a:lnTo>
                <a:lnTo>
                  <a:pt x="278676" y="27004"/>
                </a:lnTo>
                <a:cubicBezTo>
                  <a:pt x="286463" y="15501"/>
                  <a:pt x="278318" y="0"/>
                  <a:pt x="264532" y="0"/>
                </a:cubicBezTo>
                <a:lnTo>
                  <a:pt x="101228" y="0"/>
                </a:lnTo>
                <a:cubicBezTo>
                  <a:pt x="87439" y="0"/>
                  <a:pt x="79297" y="15501"/>
                  <a:pt x="87084" y="26861"/>
                </a:cubicBezTo>
                <a:lnTo>
                  <a:pt x="108371" y="57724"/>
                </a:lnTo>
                <a:lnTo>
                  <a:pt x="127873" y="86012"/>
                </a:lnTo>
                <a:cubicBezTo>
                  <a:pt x="122014" y="89798"/>
                  <a:pt x="115156" y="94370"/>
                  <a:pt x="107727" y="99871"/>
                </a:cubicBezTo>
                <a:lnTo>
                  <a:pt x="107727" y="99940"/>
                </a:lnTo>
                <a:moveTo>
                  <a:pt x="197167" y="154307"/>
                </a:moveTo>
                <a:cubicBezTo>
                  <a:pt x="197167" y="146450"/>
                  <a:pt x="190737" y="140020"/>
                  <a:pt x="182880" y="140020"/>
                </a:cubicBezTo>
                <a:cubicBezTo>
                  <a:pt x="175023" y="140020"/>
                  <a:pt x="168593" y="146450"/>
                  <a:pt x="168593" y="154307"/>
                </a:cubicBezTo>
                <a:lnTo>
                  <a:pt x="168593" y="164307"/>
                </a:lnTo>
                <a:cubicBezTo>
                  <a:pt x="163166" y="165521"/>
                  <a:pt x="157734" y="167449"/>
                  <a:pt x="152734" y="170378"/>
                </a:cubicBezTo>
                <a:cubicBezTo>
                  <a:pt x="142804" y="176307"/>
                  <a:pt x="134230" y="186666"/>
                  <a:pt x="134303" y="201739"/>
                </a:cubicBezTo>
                <a:cubicBezTo>
                  <a:pt x="134377" y="216241"/>
                  <a:pt x="142877" y="225385"/>
                  <a:pt x="151948" y="230813"/>
                </a:cubicBezTo>
                <a:cubicBezTo>
                  <a:pt x="159804" y="235528"/>
                  <a:pt x="169592" y="238527"/>
                  <a:pt x="177379" y="240813"/>
                </a:cubicBezTo>
                <a:lnTo>
                  <a:pt x="178593" y="241171"/>
                </a:lnTo>
                <a:cubicBezTo>
                  <a:pt x="187595" y="243885"/>
                  <a:pt x="194167" y="246029"/>
                  <a:pt x="198597" y="248816"/>
                </a:cubicBezTo>
                <a:cubicBezTo>
                  <a:pt x="202240" y="251102"/>
                  <a:pt x="202741" y="252674"/>
                  <a:pt x="202810" y="254675"/>
                </a:cubicBezTo>
                <a:cubicBezTo>
                  <a:pt x="202884" y="258249"/>
                  <a:pt x="201523" y="260392"/>
                  <a:pt x="198597" y="262177"/>
                </a:cubicBezTo>
                <a:cubicBezTo>
                  <a:pt x="195023" y="264390"/>
                  <a:pt x="189380" y="265750"/>
                  <a:pt x="183308" y="265535"/>
                </a:cubicBezTo>
                <a:cubicBezTo>
                  <a:pt x="175378" y="265249"/>
                  <a:pt x="167950" y="262747"/>
                  <a:pt x="158235" y="259463"/>
                </a:cubicBezTo>
                <a:cubicBezTo>
                  <a:pt x="156593" y="258892"/>
                  <a:pt x="154878" y="258318"/>
                  <a:pt x="153093" y="257747"/>
                </a:cubicBezTo>
                <a:cubicBezTo>
                  <a:pt x="145591" y="255246"/>
                  <a:pt x="137519" y="259320"/>
                  <a:pt x="135020" y="266749"/>
                </a:cubicBezTo>
                <a:cubicBezTo>
                  <a:pt x="132519" y="274177"/>
                  <a:pt x="136593" y="282323"/>
                  <a:pt x="144022" y="284821"/>
                </a:cubicBezTo>
                <a:cubicBezTo>
                  <a:pt x="145379" y="285249"/>
                  <a:pt x="146878" y="285750"/>
                  <a:pt x="148378" y="286321"/>
                </a:cubicBezTo>
                <a:lnTo>
                  <a:pt x="148378" y="286321"/>
                </a:lnTo>
                <a:lnTo>
                  <a:pt x="148378" y="286321"/>
                </a:lnTo>
                <a:cubicBezTo>
                  <a:pt x="154307" y="288391"/>
                  <a:pt x="161165" y="290750"/>
                  <a:pt x="168524" y="292323"/>
                </a:cubicBezTo>
                <a:lnTo>
                  <a:pt x="168524" y="302754"/>
                </a:lnTo>
                <a:cubicBezTo>
                  <a:pt x="168524" y="310611"/>
                  <a:pt x="174954" y="317041"/>
                  <a:pt x="182811" y="317041"/>
                </a:cubicBezTo>
                <a:cubicBezTo>
                  <a:pt x="190667" y="317041"/>
                  <a:pt x="197097" y="310611"/>
                  <a:pt x="197097" y="302754"/>
                </a:cubicBezTo>
                <a:lnTo>
                  <a:pt x="197097" y="292897"/>
                </a:lnTo>
                <a:cubicBezTo>
                  <a:pt x="202814" y="291683"/>
                  <a:pt x="208527" y="289682"/>
                  <a:pt x="213670" y="286467"/>
                </a:cubicBezTo>
                <a:cubicBezTo>
                  <a:pt x="223885" y="280110"/>
                  <a:pt x="231599" y="269251"/>
                  <a:pt x="231387" y="254320"/>
                </a:cubicBezTo>
                <a:cubicBezTo>
                  <a:pt x="231171" y="239818"/>
                  <a:pt x="223029" y="230462"/>
                  <a:pt x="213812" y="224602"/>
                </a:cubicBezTo>
                <a:cubicBezTo>
                  <a:pt x="205597" y="219460"/>
                  <a:pt x="195309" y="216314"/>
                  <a:pt x="187309" y="213885"/>
                </a:cubicBezTo>
                <a:lnTo>
                  <a:pt x="187309" y="213885"/>
                </a:lnTo>
                <a:lnTo>
                  <a:pt x="186808" y="213743"/>
                </a:lnTo>
                <a:cubicBezTo>
                  <a:pt x="177664" y="210956"/>
                  <a:pt x="171165" y="208955"/>
                  <a:pt x="166593" y="206241"/>
                </a:cubicBezTo>
                <a:cubicBezTo>
                  <a:pt x="162877" y="204028"/>
                  <a:pt x="162807" y="202741"/>
                  <a:pt x="162807" y="201453"/>
                </a:cubicBezTo>
                <a:cubicBezTo>
                  <a:pt x="162807" y="198809"/>
                  <a:pt x="163806" y="196808"/>
                  <a:pt x="167236" y="194811"/>
                </a:cubicBezTo>
                <a:cubicBezTo>
                  <a:pt x="171095" y="192525"/>
                  <a:pt x="176951" y="191168"/>
                  <a:pt x="182595" y="191238"/>
                </a:cubicBezTo>
                <a:cubicBezTo>
                  <a:pt x="189453" y="191311"/>
                  <a:pt x="197024" y="192810"/>
                  <a:pt x="204884" y="194954"/>
                </a:cubicBezTo>
                <a:cubicBezTo>
                  <a:pt x="212529" y="196954"/>
                  <a:pt x="220316" y="192452"/>
                  <a:pt x="222386" y="184811"/>
                </a:cubicBezTo>
                <a:cubicBezTo>
                  <a:pt x="224456" y="177167"/>
                  <a:pt x="219884" y="169380"/>
                  <a:pt x="212243" y="167309"/>
                </a:cubicBezTo>
                <a:cubicBezTo>
                  <a:pt x="207598" y="166095"/>
                  <a:pt x="202456" y="164881"/>
                  <a:pt x="197170" y="163952"/>
                </a:cubicBezTo>
                <a:lnTo>
                  <a:pt x="197170" y="154021"/>
                </a:lnTo>
                <a:lnTo>
                  <a:pt x="197167" y="15430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200400" y="1157457"/>
            <a:ext cx="8321040" cy="9525"/>
          </a:xfrm>
          <a:custGeom>
            <a:avLst/>
            <a:gdLst/>
            <a:ahLst/>
            <a:cxnLst/>
            <a:rect l="l" t="t" r="r" b="b"/>
            <a:pathLst>
              <a:path w="8321040" h="9525">
                <a:moveTo>
                  <a:pt x="0" y="0"/>
                </a:moveTo>
                <a:lnTo>
                  <a:pt x="83210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-7641" y="0"/>
            <a:ext cx="2750841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911840" y="1365505"/>
            <a:ext cx="640080" cy="4585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03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04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05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06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07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08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09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10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11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12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13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200400" y="1365505"/>
            <a:ext cx="7498080" cy="4585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Introducing InnovateX: Revolutionizing Smart H…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Addressing the Fragmented Smart Home Market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InnovateX Solution: Unified, Intelligent Home 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Expansive Market Opportunity in Smart Home Tec…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Revenue Generation Through Subscription and Ha…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Competitive Landscape and InnovateX’s Unique E…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Strategic Go-to-Market Plan for Rapid Customer…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Product Roadmap: Innovation and Expansion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Demonstrated Traction Validating Market Demand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Financial Projections Highlighting Sustainable…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Experienced Leadership Driving InnovateX Forwa…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Funding Request and Strategic Allocation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200400" y="503683"/>
            <a:ext cx="8261520" cy="53867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Table of Contents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66343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7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66343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Introducing InnovateX: Revolutionizing Smart Home Living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3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84631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 focuses on creating energy-efficient and secure smart home solutions.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solutions aim to provide comfort and convenience while optimizing resource usage.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484631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Energy Efficiency and Security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82295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 is setting a new standard in home automation.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Our solutions are designed to enhance the quality of life for modern households.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82295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Revolutionizing Smart Home Living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484631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By integrating cutting-edge AI with user-friendly interfaces, InnovateX offers a comprehensive platform.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platform connects devices, optimizes energy use, and adapts to individual lifestyles.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484631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Cutting-Edge AI Integration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82295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 is a technology startup dedicated to transforming everyday living through intelligent home automation.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Our mission is to create seamless, energy-efficient, and secure smart home solutions that enhance comfort and convenience for modern households.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82295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InnovateX's Mission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61072" y="1348354"/>
            <a:ext cx="3840480" cy="219456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684432" y="1348354"/>
            <a:ext cx="3840480" cy="219456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661072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843952" y="1482114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43952" y="148211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3770383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7867312" y="1482114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867312" y="148211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661072" y="3858016"/>
            <a:ext cx="3840480" cy="219456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684432" y="3858016"/>
            <a:ext cx="3840480" cy="219456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843952" y="3991776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843952" y="399177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867312" y="3991776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7867312" y="399177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661072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Addressing the Fragmented Smart Home Market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3451884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4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3878758" y="6309360"/>
            <a:ext cx="69865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7867312" y="4910446"/>
            <a:ext cx="3474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Existing systems have vulnerabilities that expose users to privacy risks.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Ensuring robust security measures is essential for user trust.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7867312" y="443744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Security and Privacy Risks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3843952" y="4910446"/>
            <a:ext cx="3474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Households waste up to 30% of energy due to poor device coordination.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Addressing this can lead to significant cost savings and environmental benefits.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3843952" y="443744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Energy Efficiency Concerns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7867312" y="2400784"/>
            <a:ext cx="3474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Over 60% of smart home users report frustration due to lack of interoperability.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highlights the need for standardized solutions in the industry.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7867312" y="192778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Interoperability Frustrations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3843952" y="2400784"/>
            <a:ext cx="3474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Consumers face difficulties with incompatible devices and complex setups.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issue hinders the seamless integration of smart home technologies.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3843952" y="192778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Challenges in Device Compatibility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1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InnovateX Solution: Unified, Intelligent Home Automation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0079" y="3951489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40079" y="395148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43771" y="2779997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43771" y="2779997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40079" y="1594680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40079" y="15946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0079" y="5063838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40079" y="506383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1303243" y="5476633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Intuitive mobile and voice interfaces are offered for effortless interaction.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makes managing the smart home convenient and user-friendly.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1303243" y="5060102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Effortless Interaction Interfaces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303243" y="4368513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product features advanced security protocols to protect user data and privacy.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Users can trust the system to safeguard their personal information effectively.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1303243" y="3951983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Advanced Security Protocols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1303243" y="3195479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Utilizing machine learning, the hub optimizes energy consumption based on user behavior.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feature helps in reducing energy costs and promoting sustainability.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1303243" y="2778949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Optimized Energy Consumption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1303243" y="1600270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Seamless Device Integration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303243" y="201680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Our flagship product integrates devices across brands and protocols for seamless control.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a unified and efficient smart home experience.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31901" r="-13190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661072" y="3951489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661072" y="395148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664764" y="2779997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664764" y="2779997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661072" y="1594680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661072" y="15946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661072" y="5063838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661072" y="506383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324236" y="5476633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 is positioned to capture significant market share.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company addresses unmet needs in device interoperability and energy management.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324236" y="5060102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InnovateX's Strategic Position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324236" y="4368513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increasing adoption of IoT devices and rising energy costs are key drivers.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factors highlight the need for integrated smart home solutions.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324236" y="3951983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Driving Factors for Demand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324236" y="3195479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72"/>
              </a:spcBef>
              <a:buNone/>
            </a:pPr>
            <a:r>
              <a:rPr lang="en-US" sz="1047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Key segments include tech-savvy homeowners, environmentally conscious consumers, and security-focused users.</a:t>
            </a:r>
            <a:endParaRPr lang="en-US" sz="1047" dirty="0"/>
          </a:p>
          <a:p>
            <a:pPr algn="l" marL="0" indent="0">
              <a:lnSpc>
                <a:spcPct val="90000"/>
              </a:lnSpc>
              <a:spcBef>
                <a:spcPts val="872"/>
              </a:spcBef>
              <a:buNone/>
            </a:pPr>
            <a:r>
              <a:rPr lang="en-US" sz="1047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groups represent significant opportunities for tailored smart home solutions.</a:t>
            </a:r>
            <a:endParaRPr lang="en-US" sz="1047" dirty="0"/>
          </a:p>
        </p:txBody>
      </p:sp>
      <p:sp>
        <p:nvSpPr>
          <p:cNvPr id="19" name="Text 17"/>
          <p:cNvSpPr/>
          <p:nvPr/>
        </p:nvSpPr>
        <p:spPr>
          <a:xfrm>
            <a:off x="4324236" y="2778949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Target Consumer Segments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4324236" y="1600270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Market Growth Projection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4324236" y="201680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global smart home market is projected to reach $135 billion by 2025.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growth is driven by a compound annual growth rate (CAGR) of 12%.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661072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3770383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3661072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Expansive Market Opportunity in Smart Home Technology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3451884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6</a:t>
            </a:r>
            <a:endParaRPr lang="en-US" sz="800" dirty="0"/>
          </a:p>
        </p:txBody>
      </p:sp>
      <p:sp>
        <p:nvSpPr>
          <p:cNvPr id="26" name="Text 24"/>
          <p:cNvSpPr/>
          <p:nvPr/>
        </p:nvSpPr>
        <p:spPr>
          <a:xfrm>
            <a:off x="3878758" y="6309360"/>
            <a:ext cx="69865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66343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7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66343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99813" r="-99813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Revenue Generation Through Subscription and Hardware Sales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7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84631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 provides anonymized insights to partners through data analytics services.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user privacy while generating additional revenue streams.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484631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Data Analytics Monetization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82295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Collaborations with device manufacturers and energy providers expand distribution channels.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partnerships strengthen market reach and product integration.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82295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Strategic Partnerships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484631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Tiered subscription plans provide advanced AI features, cloud storage, and premium support.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plans cater to diverse customer needs and enhance user experience.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484631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Subscription Plan Offerings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82295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 offers smart home hubs at competitive price points.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aims to attract a broad customer base and establish market presence.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82295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Hardware Sales Strategy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66343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7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66343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Competitive Landscape and InnovateX’s Unique Edge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8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84631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Enhanced security features address growing consumer concerns effectively.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User-centric design ensures accessibility for all demographics, fostering trust and usability.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484631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Enhanced Security and Usability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82295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Our AI-driven energy optimization delivers measurable cost savings.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feature differentiates InnovateX from other competitors.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82295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AI-Driven Energy Optimization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484631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 offers true cross-brand compatibility, a unique feature in the market.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seamless integration across various smart home devices.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484631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Cross-Brand Compatibility Advantage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82295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Key competitors include established smart home platforms and emerging startups.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 stands out by addressing the limitations of fragmented solutions.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82295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Competitive Landscape Overview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8521191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369977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03577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946925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Strategic Go-to-Market Plan for Rapid Customer Acquisition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InnovateX: Transforming the Future of Smart Home Technology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803577" y="3248813"/>
            <a:ext cx="731520" cy="731428"/>
          </a:xfrm>
          <a:custGeom>
            <a:avLst/>
            <a:gdLst/>
            <a:ahLst/>
            <a:cxnLst/>
            <a:rect l="l" t="t" r="r" b="b"/>
            <a:pathLst>
              <a:path w="731520" h="731428">
                <a:moveTo>
                  <a:pt x="731520" y="365714"/>
                </a:moveTo>
                <a:cubicBezTo>
                  <a:pt x="731520" y="567690"/>
                  <a:pt x="567762" y="731428"/>
                  <a:pt x="365760" y="731428"/>
                </a:cubicBezTo>
                <a:cubicBezTo>
                  <a:pt x="163758" y="731428"/>
                  <a:pt x="0" y="567690"/>
                  <a:pt x="0" y="365714"/>
                </a:cubicBezTo>
                <a:cubicBezTo>
                  <a:pt x="0" y="163738"/>
                  <a:pt x="163758" y="0"/>
                  <a:pt x="365760" y="0"/>
                </a:cubicBezTo>
                <a:cubicBezTo>
                  <a:pt x="567762" y="0"/>
                  <a:pt x="731520" y="163738"/>
                  <a:pt x="731520" y="365714"/>
                </a:cubicBezTo>
              </a:path>
            </a:pathLst>
          </a:custGeom>
          <a:solidFill>
            <a:srgbClr val="08387A"/>
          </a:solidFill>
          <a:ln w="50800">
            <a:solidFill>
              <a:srgbClr val="0C53B7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893577" y="3295613"/>
            <a:ext cx="551520" cy="6378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369977" y="3248813"/>
            <a:ext cx="731520" cy="731428"/>
          </a:xfrm>
          <a:custGeom>
            <a:avLst/>
            <a:gdLst/>
            <a:ahLst/>
            <a:cxnLst/>
            <a:rect l="l" t="t" r="r" b="b"/>
            <a:pathLst>
              <a:path w="731520" h="731428">
                <a:moveTo>
                  <a:pt x="731520" y="365714"/>
                </a:moveTo>
                <a:cubicBezTo>
                  <a:pt x="731520" y="567690"/>
                  <a:pt x="567762" y="731428"/>
                  <a:pt x="365760" y="731428"/>
                </a:cubicBezTo>
                <a:cubicBezTo>
                  <a:pt x="163758" y="731428"/>
                  <a:pt x="0" y="567690"/>
                  <a:pt x="0" y="365714"/>
                </a:cubicBezTo>
                <a:cubicBezTo>
                  <a:pt x="0" y="163738"/>
                  <a:pt x="163758" y="0"/>
                  <a:pt x="365760" y="0"/>
                </a:cubicBezTo>
                <a:cubicBezTo>
                  <a:pt x="567762" y="0"/>
                  <a:pt x="731520" y="163738"/>
                  <a:pt x="731520" y="365714"/>
                </a:cubicBezTo>
              </a:path>
            </a:pathLst>
          </a:custGeom>
          <a:solidFill>
            <a:srgbClr val="08387A"/>
          </a:solidFill>
          <a:ln w="50800">
            <a:solidFill>
              <a:srgbClr val="1570EF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459977" y="3295613"/>
            <a:ext cx="551520" cy="6378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5946925" y="3248813"/>
            <a:ext cx="731520" cy="731428"/>
          </a:xfrm>
          <a:custGeom>
            <a:avLst/>
            <a:gdLst/>
            <a:ahLst/>
            <a:cxnLst/>
            <a:rect l="l" t="t" r="r" b="b"/>
            <a:pathLst>
              <a:path w="731520" h="731428">
                <a:moveTo>
                  <a:pt x="731520" y="365714"/>
                </a:moveTo>
                <a:cubicBezTo>
                  <a:pt x="731520" y="567690"/>
                  <a:pt x="567762" y="731428"/>
                  <a:pt x="365760" y="731428"/>
                </a:cubicBezTo>
                <a:cubicBezTo>
                  <a:pt x="163758" y="731428"/>
                  <a:pt x="0" y="567690"/>
                  <a:pt x="0" y="365714"/>
                </a:cubicBezTo>
                <a:cubicBezTo>
                  <a:pt x="0" y="163738"/>
                  <a:pt x="163758" y="0"/>
                  <a:pt x="365760" y="0"/>
                </a:cubicBezTo>
                <a:cubicBezTo>
                  <a:pt x="567762" y="0"/>
                  <a:pt x="731520" y="163738"/>
                  <a:pt x="731520" y="365714"/>
                </a:cubicBezTo>
              </a:path>
            </a:pathLst>
          </a:custGeom>
          <a:solidFill>
            <a:srgbClr val="08387A"/>
          </a:solidFill>
          <a:ln w="50800">
            <a:solidFill>
              <a:srgbClr val="0C53B7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036925" y="3295613"/>
            <a:ext cx="551520" cy="6378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8521191" y="3248813"/>
            <a:ext cx="731520" cy="731428"/>
          </a:xfrm>
          <a:custGeom>
            <a:avLst/>
            <a:gdLst/>
            <a:ahLst/>
            <a:cxnLst/>
            <a:rect l="l" t="t" r="r" b="b"/>
            <a:pathLst>
              <a:path w="731520" h="731428">
                <a:moveTo>
                  <a:pt x="731520" y="365714"/>
                </a:moveTo>
                <a:cubicBezTo>
                  <a:pt x="731520" y="567690"/>
                  <a:pt x="567762" y="731428"/>
                  <a:pt x="365760" y="731428"/>
                </a:cubicBezTo>
                <a:cubicBezTo>
                  <a:pt x="163758" y="731428"/>
                  <a:pt x="0" y="567690"/>
                  <a:pt x="0" y="365714"/>
                </a:cubicBezTo>
                <a:cubicBezTo>
                  <a:pt x="0" y="163738"/>
                  <a:pt x="163758" y="0"/>
                  <a:pt x="365760" y="0"/>
                </a:cubicBezTo>
                <a:cubicBezTo>
                  <a:pt x="567762" y="0"/>
                  <a:pt x="731520" y="163738"/>
                  <a:pt x="731520" y="365714"/>
                </a:cubicBezTo>
              </a:path>
            </a:pathLst>
          </a:custGeom>
          <a:solidFill>
            <a:srgbClr val="08387A"/>
          </a:solidFill>
          <a:ln w="50800">
            <a:solidFill>
              <a:srgbClr val="1570EF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611191" y="3295613"/>
            <a:ext cx="551520" cy="6378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04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1728508" y="3248813"/>
            <a:ext cx="1547347" cy="1325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888"/>
              </a:spcAft>
              <a:buNone/>
            </a:pPr>
            <a:r>
              <a:rPr lang="en-US" sz="888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Launch targeted digital marketing campaigns focusing on early adopters and eco-conscious consumers.</a:t>
            </a:r>
            <a:endParaRPr lang="en-US" sz="888" dirty="0"/>
          </a:p>
          <a:p>
            <a:pPr algn="l" marL="0" indent="0">
              <a:lnSpc>
                <a:spcPct val="100000"/>
              </a:lnSpc>
              <a:spcAft>
                <a:spcPts val="888"/>
              </a:spcAft>
              <a:buNone/>
            </a:pPr>
            <a:r>
              <a:rPr lang="en-US" sz="888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campaigns aim to attract a niche audience interested in innovative and sustainable solutions.</a:t>
            </a:r>
            <a:endParaRPr lang="en-US" sz="888" dirty="0"/>
          </a:p>
        </p:txBody>
      </p:sp>
      <p:sp>
        <p:nvSpPr>
          <p:cNvPr id="21" name="Text 19"/>
          <p:cNvSpPr/>
          <p:nvPr/>
        </p:nvSpPr>
        <p:spPr>
          <a:xfrm>
            <a:off x="4335127" y="3248813"/>
            <a:ext cx="1547347" cy="1325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985"/>
              </a:spcAft>
              <a:buNone/>
            </a:pPr>
            <a:r>
              <a:rPr lang="en-US" sz="985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Establish partnerships with homebuilders and energy companies for bundled offerings.</a:t>
            </a:r>
            <a:endParaRPr lang="en-US" sz="985" dirty="0"/>
          </a:p>
          <a:p>
            <a:pPr algn="l" marL="0" indent="0">
              <a:lnSpc>
                <a:spcPct val="100000"/>
              </a:lnSpc>
              <a:spcAft>
                <a:spcPts val="985"/>
              </a:spcAft>
              <a:buNone/>
            </a:pPr>
            <a:r>
              <a:rPr lang="en-US" sz="985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Collaborations with industry leaders enhance value propositions and expand market reach.</a:t>
            </a:r>
            <a:endParaRPr lang="en-US" sz="985" dirty="0"/>
          </a:p>
        </p:txBody>
      </p:sp>
      <p:sp>
        <p:nvSpPr>
          <p:cNvPr id="22" name="Text 20"/>
          <p:cNvSpPr/>
          <p:nvPr/>
        </p:nvSpPr>
        <p:spPr>
          <a:xfrm>
            <a:off x="6901527" y="3248813"/>
            <a:ext cx="1547347" cy="1325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985"/>
              </a:spcAft>
              <a:buNone/>
            </a:pPr>
            <a:r>
              <a:rPr lang="en-US" sz="985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Leverage influencer collaborations and tech expos to build brand awareness.</a:t>
            </a:r>
            <a:endParaRPr lang="en-US" sz="985" dirty="0"/>
          </a:p>
          <a:p>
            <a:pPr algn="l" marL="0" indent="0">
              <a:lnSpc>
                <a:spcPct val="100000"/>
              </a:lnSpc>
              <a:spcAft>
                <a:spcPts val="985"/>
              </a:spcAft>
              <a:buNone/>
            </a:pPr>
            <a:r>
              <a:rPr lang="en-US" sz="985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Engaging with influencers and participating in expos increases visibility and credibility.</a:t>
            </a:r>
            <a:endParaRPr lang="en-US" sz="985" dirty="0"/>
          </a:p>
        </p:txBody>
      </p:sp>
      <p:sp>
        <p:nvSpPr>
          <p:cNvPr id="23" name="Text 21"/>
          <p:cNvSpPr/>
          <p:nvPr/>
        </p:nvSpPr>
        <p:spPr>
          <a:xfrm>
            <a:off x="9450274" y="3248813"/>
            <a:ext cx="1547347" cy="1325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971"/>
              </a:spcAft>
              <a:buNone/>
            </a:pPr>
            <a:r>
              <a:rPr lang="en-US" sz="971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Implement a referral program incentivizing existing users to expand our customer base organically.</a:t>
            </a:r>
            <a:endParaRPr lang="en-US" sz="971" dirty="0"/>
          </a:p>
          <a:p>
            <a:pPr algn="l" marL="0" indent="0">
              <a:lnSpc>
                <a:spcPct val="100000"/>
              </a:lnSpc>
              <a:spcAft>
                <a:spcPts val="971"/>
              </a:spcAft>
              <a:buNone/>
            </a:pPr>
            <a:r>
              <a:rPr lang="en-US" sz="971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strategy encourages word-of-mouth promotion and rewards loyal customers.</a:t>
            </a:r>
            <a:endParaRPr lang="en-US" sz="971" dirty="0"/>
          </a:p>
        </p:txBody>
      </p:sp>
      <p:sp>
        <p:nvSpPr>
          <p:cNvPr id="24" name="Text 22"/>
          <p:cNvSpPr/>
          <p:nvPr/>
        </p:nvSpPr>
        <p:spPr>
          <a:xfrm>
            <a:off x="1728508" y="2745608"/>
            <a:ext cx="15544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Targeted Digital Marketing Campaigns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4335127" y="2745608"/>
            <a:ext cx="15544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Strategic Partnerships for Bundled Offerings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6901527" y="2745608"/>
            <a:ext cx="15544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Influencer Collaborations and Tech Expos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9450274" y="2745608"/>
            <a:ext cx="15544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Referral Program for Organic Growth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2025-06-24T17:43:39Z</dcterms:created>
  <dcterms:modified xsi:type="dcterms:W3CDTF">2025-06-24T17:43:39Z</dcterms:modified>
</cp:coreProperties>
</file>