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685800" y="1760750"/>
            <a:ext cx="1737360" cy="1188720"/>
          </a:xfrm>
          <a:custGeom>
            <a:avLst/>
            <a:gdLst/>
            <a:ahLst/>
            <a:cxnLst/>
            <a:rect l="l" t="t" r="r" b="b"/>
            <a:pathLst>
              <a:path w="1737360" h="1188720">
                <a:moveTo>
                  <a:pt x="213973" y="1188720"/>
                </a:moveTo>
                <a:cubicBezTo>
                  <a:pt x="95798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8" y="0"/>
                  <a:pt x="213973" y="0"/>
                </a:cubicBezTo>
                <a:lnTo>
                  <a:pt x="1523387" y="0"/>
                </a:lnTo>
                <a:cubicBezTo>
                  <a:pt x="1641562" y="0"/>
                  <a:pt x="1737360" y="95799"/>
                  <a:pt x="1737360" y="213970"/>
                </a:cubicBezTo>
                <a:lnTo>
                  <a:pt x="1737360" y="974750"/>
                </a:lnTo>
                <a:cubicBezTo>
                  <a:pt x="1737360" y="1092921"/>
                  <a:pt x="1641562" y="1188720"/>
                  <a:pt x="1523387" y="1188720"/>
                </a:cubicBezTo>
                <a:lnTo>
                  <a:pt x="213973" y="118872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775800" y="1807550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</a:t>
            </a:r>
            <a:endParaRPr lang="en-US" sz="4400" dirty="0"/>
          </a:p>
        </p:txBody>
      </p:sp>
      <p:sp>
        <p:nvSpPr>
          <p:cNvPr id="5" name="Text 3"/>
          <p:cNvSpPr/>
          <p:nvPr/>
        </p:nvSpPr>
        <p:spPr>
          <a:xfrm>
            <a:off x="2502408" y="1760750"/>
            <a:ext cx="1737360" cy="1188720"/>
          </a:xfrm>
          <a:custGeom>
            <a:avLst/>
            <a:gdLst/>
            <a:ahLst/>
            <a:cxnLst/>
            <a:rect l="l" t="t" r="r" b="b"/>
            <a:pathLst>
              <a:path w="1737360" h="1188720">
                <a:moveTo>
                  <a:pt x="213973" y="1188720"/>
                </a:moveTo>
                <a:cubicBezTo>
                  <a:pt x="95798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8" y="0"/>
                  <a:pt x="213973" y="0"/>
                </a:cubicBezTo>
                <a:lnTo>
                  <a:pt x="1523387" y="0"/>
                </a:lnTo>
                <a:cubicBezTo>
                  <a:pt x="1641562" y="0"/>
                  <a:pt x="1737360" y="95799"/>
                  <a:pt x="1737360" y="213970"/>
                </a:cubicBezTo>
                <a:lnTo>
                  <a:pt x="1737360" y="974750"/>
                </a:lnTo>
                <a:cubicBezTo>
                  <a:pt x="1737360" y="1092921"/>
                  <a:pt x="1641562" y="1188720"/>
                  <a:pt x="1523387" y="1188720"/>
                </a:cubicBezTo>
                <a:lnTo>
                  <a:pt x="213973" y="1188720"/>
                </a:lnTo>
              </a:path>
            </a:pathLst>
          </a:custGeom>
          <a:solidFill>
            <a:srgbClr val="0D3423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2592408" y="1807550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</a:t>
            </a:r>
            <a:endParaRPr lang="en-US" sz="4400" dirty="0"/>
          </a:p>
        </p:txBody>
      </p:sp>
      <p:sp>
        <p:nvSpPr>
          <p:cNvPr id="7" name="Text 5"/>
          <p:cNvSpPr/>
          <p:nvPr/>
        </p:nvSpPr>
        <p:spPr>
          <a:xfrm>
            <a:off x="4319016" y="1760750"/>
            <a:ext cx="1737360" cy="1188720"/>
          </a:xfrm>
          <a:custGeom>
            <a:avLst/>
            <a:gdLst/>
            <a:ahLst/>
            <a:cxnLst/>
            <a:rect l="l" t="t" r="r" b="b"/>
            <a:pathLst>
              <a:path w="1737360" h="1188720">
                <a:moveTo>
                  <a:pt x="213973" y="1188720"/>
                </a:moveTo>
                <a:cubicBezTo>
                  <a:pt x="95798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8" y="0"/>
                  <a:pt x="213973" y="0"/>
                </a:cubicBezTo>
                <a:lnTo>
                  <a:pt x="1523387" y="0"/>
                </a:lnTo>
                <a:cubicBezTo>
                  <a:pt x="1641562" y="0"/>
                  <a:pt x="1737360" y="95799"/>
                  <a:pt x="1737360" y="213970"/>
                </a:cubicBezTo>
                <a:lnTo>
                  <a:pt x="1737360" y="974750"/>
                </a:lnTo>
                <a:cubicBezTo>
                  <a:pt x="1737360" y="1092921"/>
                  <a:pt x="1641562" y="1188720"/>
                  <a:pt x="1523387" y="1188720"/>
                </a:cubicBezTo>
                <a:lnTo>
                  <a:pt x="213973" y="118872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4409016" y="1807550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</a:t>
            </a:r>
            <a:endParaRPr lang="en-US" sz="4400" dirty="0"/>
          </a:p>
        </p:txBody>
      </p:sp>
      <p:sp>
        <p:nvSpPr>
          <p:cNvPr id="9" name="Text 7"/>
          <p:cNvSpPr/>
          <p:nvPr/>
        </p:nvSpPr>
        <p:spPr>
          <a:xfrm>
            <a:off x="6135624" y="1760750"/>
            <a:ext cx="1737360" cy="1188720"/>
          </a:xfrm>
          <a:custGeom>
            <a:avLst/>
            <a:gdLst/>
            <a:ahLst/>
            <a:cxnLst/>
            <a:rect l="l" t="t" r="r" b="b"/>
            <a:pathLst>
              <a:path w="1737360" h="1188720">
                <a:moveTo>
                  <a:pt x="213973" y="1188720"/>
                </a:moveTo>
                <a:cubicBezTo>
                  <a:pt x="95798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8" y="0"/>
                  <a:pt x="213973" y="0"/>
                </a:cubicBezTo>
                <a:lnTo>
                  <a:pt x="1523387" y="0"/>
                </a:lnTo>
                <a:cubicBezTo>
                  <a:pt x="1641562" y="0"/>
                  <a:pt x="1737360" y="95799"/>
                  <a:pt x="1737360" y="213970"/>
                </a:cubicBezTo>
                <a:lnTo>
                  <a:pt x="1737360" y="974750"/>
                </a:lnTo>
                <a:cubicBezTo>
                  <a:pt x="1737360" y="1092921"/>
                  <a:pt x="1641562" y="1188720"/>
                  <a:pt x="1523387" y="1188720"/>
                </a:cubicBezTo>
                <a:lnTo>
                  <a:pt x="213973" y="1188720"/>
                </a:lnTo>
              </a:path>
            </a:pathLst>
          </a:custGeom>
          <a:solidFill>
            <a:srgbClr val="0D3423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6225624" y="1807550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</a:t>
            </a:r>
            <a:endParaRPr lang="en-US" sz="4400" dirty="0"/>
          </a:p>
        </p:txBody>
      </p:sp>
      <p:sp>
        <p:nvSpPr>
          <p:cNvPr id="11" name="Text 9"/>
          <p:cNvSpPr/>
          <p:nvPr/>
        </p:nvSpPr>
        <p:spPr>
          <a:xfrm>
            <a:off x="7952232" y="1760750"/>
            <a:ext cx="1737360" cy="1188720"/>
          </a:xfrm>
          <a:custGeom>
            <a:avLst/>
            <a:gdLst/>
            <a:ahLst/>
            <a:cxnLst/>
            <a:rect l="l" t="t" r="r" b="b"/>
            <a:pathLst>
              <a:path w="1737360" h="1188720">
                <a:moveTo>
                  <a:pt x="213973" y="1188720"/>
                </a:moveTo>
                <a:cubicBezTo>
                  <a:pt x="95798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8" y="0"/>
                  <a:pt x="213973" y="0"/>
                </a:cubicBezTo>
                <a:lnTo>
                  <a:pt x="1523387" y="0"/>
                </a:lnTo>
                <a:cubicBezTo>
                  <a:pt x="1641562" y="0"/>
                  <a:pt x="1737360" y="95799"/>
                  <a:pt x="1737360" y="213970"/>
                </a:cubicBezTo>
                <a:lnTo>
                  <a:pt x="1737360" y="974750"/>
                </a:lnTo>
                <a:cubicBezTo>
                  <a:pt x="1737360" y="1092921"/>
                  <a:pt x="1641562" y="1188720"/>
                  <a:pt x="1523387" y="1188720"/>
                </a:cubicBezTo>
                <a:lnTo>
                  <a:pt x="213973" y="118872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8042232" y="1807550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</a:t>
            </a:r>
            <a:endParaRPr lang="en-US" sz="4400" dirty="0"/>
          </a:p>
        </p:txBody>
      </p:sp>
      <p:sp>
        <p:nvSpPr>
          <p:cNvPr id="13" name="Text 11"/>
          <p:cNvSpPr/>
          <p:nvPr/>
        </p:nvSpPr>
        <p:spPr>
          <a:xfrm>
            <a:off x="9768842" y="1760750"/>
            <a:ext cx="1737360" cy="1188720"/>
          </a:xfrm>
          <a:custGeom>
            <a:avLst/>
            <a:gdLst/>
            <a:ahLst/>
            <a:cxnLst/>
            <a:rect l="l" t="t" r="r" b="b"/>
            <a:pathLst>
              <a:path w="1737360" h="1188720">
                <a:moveTo>
                  <a:pt x="213973" y="1188720"/>
                </a:moveTo>
                <a:cubicBezTo>
                  <a:pt x="95798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8" y="0"/>
                  <a:pt x="213973" y="0"/>
                </a:cubicBezTo>
                <a:lnTo>
                  <a:pt x="1523387" y="0"/>
                </a:lnTo>
                <a:cubicBezTo>
                  <a:pt x="1641562" y="0"/>
                  <a:pt x="1737360" y="95799"/>
                  <a:pt x="1737360" y="213970"/>
                </a:cubicBezTo>
                <a:lnTo>
                  <a:pt x="1737360" y="974750"/>
                </a:lnTo>
                <a:cubicBezTo>
                  <a:pt x="1737360" y="1092921"/>
                  <a:pt x="1641562" y="1188720"/>
                  <a:pt x="1523387" y="1188720"/>
                </a:cubicBezTo>
                <a:lnTo>
                  <a:pt x="213973" y="1188720"/>
                </a:lnTo>
              </a:path>
            </a:pathLst>
          </a:custGeom>
          <a:solidFill>
            <a:srgbClr val="0D3423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9858842" y="1807550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</a:t>
            </a:r>
            <a:endParaRPr lang="en-US" sz="4400" dirty="0"/>
          </a:p>
        </p:txBody>
      </p:sp>
      <p:sp>
        <p:nvSpPr>
          <p:cNvPr id="15" name="Text 13"/>
          <p:cNvSpPr/>
          <p:nvPr/>
        </p:nvSpPr>
        <p:spPr>
          <a:xfrm>
            <a:off x="730079" y="3250859"/>
            <a:ext cx="1465920" cy="2449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Political</a:t>
            </a:r>
            <a:endParaRPr lang="en-US" sz="1600" dirty="0"/>
          </a:p>
        </p:txBody>
      </p:sp>
      <p:sp>
        <p:nvSpPr>
          <p:cNvPr id="16" name="Text 14"/>
          <p:cNvSpPr/>
          <p:nvPr/>
        </p:nvSpPr>
        <p:spPr>
          <a:xfrm>
            <a:off x="2583263" y="3250859"/>
            <a:ext cx="1465920" cy="2449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</a:t>
            </a:r>
            <a:endParaRPr lang="en-US" sz="1600" dirty="0"/>
          </a:p>
        </p:txBody>
      </p:sp>
      <p:sp>
        <p:nvSpPr>
          <p:cNvPr id="17" name="Text 15"/>
          <p:cNvSpPr/>
          <p:nvPr/>
        </p:nvSpPr>
        <p:spPr>
          <a:xfrm>
            <a:off x="4436447" y="3250859"/>
            <a:ext cx="1465919" cy="2449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</a:t>
            </a:r>
            <a:endParaRPr lang="en-US" sz="1600" dirty="0"/>
          </a:p>
        </p:txBody>
      </p:sp>
      <p:sp>
        <p:nvSpPr>
          <p:cNvPr id="18" name="Text 16"/>
          <p:cNvSpPr/>
          <p:nvPr/>
        </p:nvSpPr>
        <p:spPr>
          <a:xfrm>
            <a:off x="6289631" y="3250859"/>
            <a:ext cx="1465918" cy="2449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Technological</a:t>
            </a:r>
            <a:endParaRPr lang="en-US" sz="1600" dirty="0"/>
          </a:p>
        </p:txBody>
      </p:sp>
      <p:sp>
        <p:nvSpPr>
          <p:cNvPr id="19" name="Text 17"/>
          <p:cNvSpPr/>
          <p:nvPr/>
        </p:nvSpPr>
        <p:spPr>
          <a:xfrm>
            <a:off x="8142815" y="3250859"/>
            <a:ext cx="1465918" cy="2449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Environmental</a:t>
            </a:r>
            <a:endParaRPr lang="en-US" sz="1600" dirty="0"/>
          </a:p>
        </p:txBody>
      </p:sp>
      <p:sp>
        <p:nvSpPr>
          <p:cNvPr id="20" name="Text 18"/>
          <p:cNvSpPr/>
          <p:nvPr/>
        </p:nvSpPr>
        <p:spPr>
          <a:xfrm>
            <a:off x="9995999" y="3250859"/>
            <a:ext cx="1435441" cy="2449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Legal</a:t>
            </a:r>
            <a:endParaRPr lang="en-US" sz="1600" dirty="0"/>
          </a:p>
        </p:txBody>
      </p:sp>
      <p:sp>
        <p:nvSpPr>
          <p:cNvPr id="21" name="Text 19"/>
          <p:cNvSpPr/>
          <p:nvPr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rgbClr val="1A6847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2" name="Text 20"/>
          <p:cNvSpPr/>
          <p:nvPr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rgbClr val="FFD600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3" name="Text 21"/>
          <p:cNvSpPr/>
          <p:nvPr/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rgbClr val="1A6847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4" name="Text 22"/>
          <p:cNvSpPr/>
          <p:nvPr/>
        </p:nvSpPr>
        <p:spPr>
          <a:xfrm>
            <a:off x="942637" y="40636"/>
            <a:ext cx="277200" cy="3636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dirty="0">
                <a:solidFill>
                  <a:srgbClr val="FFFFFF"/>
                </a:solidFill>
                <a:latin typeface="Outfit Bold" pitchFamily="34" charset="0"/>
                <a:ea typeface="Outfit Bold" pitchFamily="34" charset="-122"/>
                <a:cs typeface="Outfit Bold" pitchFamily="34" charset="-120"/>
              </a:rPr>
              <a:t>1</a:t>
            </a:r>
            <a:endParaRPr lang="en-US" sz="1600" dirty="0"/>
          </a:p>
        </p:txBody>
      </p:sp>
      <p:sp>
        <p:nvSpPr>
          <p:cNvPr id="25" name="Text 23"/>
          <p:cNvSpPr/>
          <p:nvPr/>
        </p:nvSpPr>
        <p:spPr>
          <a:xfrm>
            <a:off x="855573" y="6495651"/>
            <a:ext cx="6018528" cy="1828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A6A6A6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Comprehensive PESTEL Analysis for Strategic Business Insights</a:t>
            </a:r>
            <a:endParaRPr lang="en-US" sz="1000" dirty="0"/>
          </a:p>
        </p:txBody>
      </p:sp>
      <p:sp>
        <p:nvSpPr>
          <p:cNvPr id="26" name="Text 24"/>
          <p:cNvSpPr/>
          <p:nvPr/>
        </p:nvSpPr>
        <p:spPr>
          <a:xfrm>
            <a:off x="855572" y="447"/>
            <a:ext cx="10483791" cy="1477371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200" dirty="0">
                <a:solidFill>
                  <a:srgbClr val="0D3423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PESTEL Analysis</a:t>
            </a:r>
            <a:endParaRPr lang="en-US" sz="3200" dirty="0"/>
          </a:p>
        </p:txBody>
      </p:sp>
      <p:sp>
        <p:nvSpPr>
          <p:cNvPr id="27" name="Text 25"/>
          <p:cNvSpPr/>
          <p:nvPr/>
        </p:nvSpPr>
        <p:spPr>
          <a:xfrm>
            <a:off x="9767683" y="3693038"/>
            <a:ext cx="1554479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Compliance with labor laws ensures fair workplace practices.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Intellectual property rights protect innovation and business competitiveness.</a:t>
            </a:r>
            <a:endParaRPr lang="en-US" sz="1200" dirty="0"/>
          </a:p>
        </p:txBody>
      </p:sp>
      <p:sp>
        <p:nvSpPr>
          <p:cNvPr id="28" name="Text 26"/>
          <p:cNvSpPr/>
          <p:nvPr/>
        </p:nvSpPr>
        <p:spPr>
          <a:xfrm>
            <a:off x="7948024" y="3693038"/>
            <a:ext cx="155448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Climate change and sustainability concerns affect resource availability.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Environmental regulations shape production and waste management practices.</a:t>
            </a:r>
            <a:endParaRPr lang="en-US" sz="1200" dirty="0"/>
          </a:p>
        </p:txBody>
      </p:sp>
      <p:sp>
        <p:nvSpPr>
          <p:cNvPr id="29" name="Text 27"/>
          <p:cNvSpPr/>
          <p:nvPr/>
        </p:nvSpPr>
        <p:spPr>
          <a:xfrm>
            <a:off x="6128362" y="3693038"/>
            <a:ext cx="1554481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82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Advancements in technology drive innovation and operational efficiency.</a:t>
            </a:r>
            <a:endParaRPr lang="en-US" sz="1182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82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adoption of digital tools transforms customer engagement strategies.</a:t>
            </a:r>
            <a:endParaRPr lang="en-US" sz="1182" dirty="0"/>
          </a:p>
        </p:txBody>
      </p:sp>
      <p:sp>
        <p:nvSpPr>
          <p:cNvPr id="30" name="Text 28"/>
          <p:cNvSpPr/>
          <p:nvPr/>
        </p:nvSpPr>
        <p:spPr>
          <a:xfrm>
            <a:off x="4308700" y="3693038"/>
            <a:ext cx="1554481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Cultural trends and demographic shifts shape consumer preferences.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 levels and lifestyle changes influence workforce capabilities.</a:t>
            </a:r>
            <a:endParaRPr lang="en-US" sz="1200" dirty="0"/>
          </a:p>
        </p:txBody>
      </p:sp>
      <p:sp>
        <p:nvSpPr>
          <p:cNvPr id="31" name="Text 29"/>
          <p:cNvSpPr/>
          <p:nvPr/>
        </p:nvSpPr>
        <p:spPr>
          <a:xfrm>
            <a:off x="2505461" y="3693038"/>
            <a:ext cx="1538058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 growth rates and inflation levels determine consumer purchasing power.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Currency exchange rates affect the cost of imports and exports.</a:t>
            </a:r>
            <a:endParaRPr lang="en-US" sz="1200" dirty="0"/>
          </a:p>
        </p:txBody>
      </p:sp>
      <p:sp>
        <p:nvSpPr>
          <p:cNvPr id="32" name="Text 30"/>
          <p:cNvSpPr/>
          <p:nvPr/>
        </p:nvSpPr>
        <p:spPr>
          <a:xfrm>
            <a:off x="685800" y="3693038"/>
            <a:ext cx="155448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95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Government stability and policy changes significantly influence market dynamics.</a:t>
            </a:r>
            <a:endParaRPr lang="en-US" sz="1195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95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Trade regulations and tariffs impact international business operations.</a:t>
            </a:r>
            <a:endParaRPr lang="en-US" sz="1195" dirty="0"/>
          </a:p>
        </p:txBody>
      </p:sp>
      <p:sp>
        <p:nvSpPr>
          <p:cNvPr id="33" name="Text 31"/>
          <p:cNvSpPr/>
          <p:nvPr/>
        </p:nvSpPr>
        <p:spPr>
          <a:xfrm>
            <a:off x="11133713" y="6146003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2025-07-11T16:52:17Z</dcterms:created>
  <dcterms:modified xsi:type="dcterms:W3CDTF">2025-07-11T16:52:17Z</dcterms:modified>
</cp:coreProperties>
</file>