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bce54e693a8df8c8ff2dd19caa273f6c3cee8184.png"/><Relationship Id="rId2" Type="http://schemas.openxmlformats.org/officeDocument/2006/relationships/image" Target="../media/e7c4892101e9c751ca334d0ef7527760402506b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>
            <a:gsLst>
              <a:gs pos="0">
                <a:srgbClr val="ab154e">
                  <a:alpha val="100000"/>
                </a:srgbClr>
              </a:gs>
              <a:gs pos="56000">
                <a:srgbClr val="000000">
                  <a:alpha val="100000"/>
                </a:srgbClr>
              </a:gs>
            </a:gsLst>
            <a:lin ang="81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1" y="2769619"/>
            <a:ext cx="5072033" cy="4088382"/>
          </a:xfrm>
          <a:prstGeom prst="rect">
            <a:avLst/>
          </a:prstGeom>
          <a:blipFill>
            <a:blip r:embed="rId1"/>
            <a:srcRect l="39337" t="0" r="0" b="51874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931619" y="0"/>
            <a:ext cx="3260381" cy="6858000"/>
          </a:xfrm>
          <a:prstGeom prst="rect">
            <a:avLst/>
          </a:prstGeom>
          <a:blipFill>
            <a:blip r:embed="rId2">
              <a:alphaModFix amt="44000"/>
            </a:blip>
            <a:srcRect l="0" t="0" r="51569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777386"/>
            <a:ext cx="1737360" cy="1005840"/>
          </a:xfrm>
          <a:custGeom>
            <a:avLst/>
            <a:gdLst/>
            <a:ahLst/>
            <a:cxnLst/>
            <a:rect l="l" t="t" r="r" b="b"/>
            <a:pathLst>
              <a:path w="1737360" h="1005840">
                <a:moveTo>
                  <a:pt x="181050" y="1005840"/>
                </a:moveTo>
                <a:cubicBezTo>
                  <a:pt x="81065" y="1005840"/>
                  <a:pt x="0" y="924779"/>
                  <a:pt x="0" y="824789"/>
                </a:cubicBezTo>
                <a:lnTo>
                  <a:pt x="0" y="181051"/>
                </a:lnTo>
                <a:cubicBezTo>
                  <a:pt x="0" y="81061"/>
                  <a:pt x="81065" y="0"/>
                  <a:pt x="181050" y="0"/>
                </a:cubicBezTo>
                <a:lnTo>
                  <a:pt x="1556310" y="0"/>
                </a:lnTo>
                <a:cubicBezTo>
                  <a:pt x="1656295" y="0"/>
                  <a:pt x="1737360" y="81061"/>
                  <a:pt x="1737360" y="181051"/>
                </a:cubicBezTo>
                <a:lnTo>
                  <a:pt x="1737360" y="824789"/>
                </a:lnTo>
                <a:cubicBezTo>
                  <a:pt x="1737360" y="924779"/>
                  <a:pt x="1656295" y="1005840"/>
                  <a:pt x="1556310" y="1005840"/>
                </a:cubicBezTo>
                <a:lnTo>
                  <a:pt x="181050" y="1005840"/>
                </a:lnTo>
              </a:path>
            </a:pathLst>
          </a:custGeom>
          <a:solidFill>
            <a:srgbClr val="E31D6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75800" y="1824186"/>
            <a:ext cx="1557360" cy="912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P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2502408" y="1777386"/>
            <a:ext cx="1737360" cy="1005840"/>
          </a:xfrm>
          <a:custGeom>
            <a:avLst/>
            <a:gdLst/>
            <a:ahLst/>
            <a:cxnLst/>
            <a:rect l="l" t="t" r="r" b="b"/>
            <a:pathLst>
              <a:path w="1737360" h="1005840">
                <a:moveTo>
                  <a:pt x="181050" y="1005840"/>
                </a:moveTo>
                <a:cubicBezTo>
                  <a:pt x="81065" y="1005840"/>
                  <a:pt x="0" y="924779"/>
                  <a:pt x="0" y="824789"/>
                </a:cubicBezTo>
                <a:lnTo>
                  <a:pt x="0" y="181051"/>
                </a:lnTo>
                <a:cubicBezTo>
                  <a:pt x="0" y="81061"/>
                  <a:pt x="81065" y="0"/>
                  <a:pt x="181050" y="0"/>
                </a:cubicBezTo>
                <a:lnTo>
                  <a:pt x="1556310" y="0"/>
                </a:lnTo>
                <a:cubicBezTo>
                  <a:pt x="1656295" y="0"/>
                  <a:pt x="1737360" y="81061"/>
                  <a:pt x="1737360" y="181051"/>
                </a:cubicBezTo>
                <a:lnTo>
                  <a:pt x="1737360" y="824789"/>
                </a:lnTo>
                <a:cubicBezTo>
                  <a:pt x="1737360" y="924779"/>
                  <a:pt x="1656295" y="1005840"/>
                  <a:pt x="1556310" y="1005840"/>
                </a:cubicBezTo>
                <a:lnTo>
                  <a:pt x="181050" y="1005840"/>
                </a:lnTo>
              </a:path>
            </a:pathLst>
          </a:custGeom>
          <a:solidFill>
            <a:srgbClr val="720E3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2592408" y="1824186"/>
            <a:ext cx="1557360" cy="912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E</a:t>
            </a:r>
            <a:endParaRPr lang="en-US" sz="4000" dirty="0"/>
          </a:p>
        </p:txBody>
      </p:sp>
      <p:sp>
        <p:nvSpPr>
          <p:cNvPr id="10" name="Text 8"/>
          <p:cNvSpPr/>
          <p:nvPr/>
        </p:nvSpPr>
        <p:spPr>
          <a:xfrm>
            <a:off x="4319016" y="1777386"/>
            <a:ext cx="1737360" cy="1005840"/>
          </a:xfrm>
          <a:custGeom>
            <a:avLst/>
            <a:gdLst/>
            <a:ahLst/>
            <a:cxnLst/>
            <a:rect l="l" t="t" r="r" b="b"/>
            <a:pathLst>
              <a:path w="1737360" h="1005840">
                <a:moveTo>
                  <a:pt x="181050" y="1005840"/>
                </a:moveTo>
                <a:cubicBezTo>
                  <a:pt x="81065" y="1005840"/>
                  <a:pt x="0" y="924779"/>
                  <a:pt x="0" y="824789"/>
                </a:cubicBezTo>
                <a:lnTo>
                  <a:pt x="0" y="181051"/>
                </a:lnTo>
                <a:cubicBezTo>
                  <a:pt x="0" y="81061"/>
                  <a:pt x="81065" y="0"/>
                  <a:pt x="181050" y="0"/>
                </a:cubicBezTo>
                <a:lnTo>
                  <a:pt x="1556310" y="0"/>
                </a:lnTo>
                <a:cubicBezTo>
                  <a:pt x="1656295" y="0"/>
                  <a:pt x="1737360" y="81061"/>
                  <a:pt x="1737360" y="181051"/>
                </a:cubicBezTo>
                <a:lnTo>
                  <a:pt x="1737360" y="824789"/>
                </a:lnTo>
                <a:cubicBezTo>
                  <a:pt x="1737360" y="924779"/>
                  <a:pt x="1656295" y="1005840"/>
                  <a:pt x="1556310" y="1005840"/>
                </a:cubicBezTo>
                <a:lnTo>
                  <a:pt x="181050" y="1005840"/>
                </a:lnTo>
              </a:path>
            </a:pathLst>
          </a:custGeom>
          <a:solidFill>
            <a:srgbClr val="E31D6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409016" y="1824186"/>
            <a:ext cx="1557360" cy="912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S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6135624" y="1777386"/>
            <a:ext cx="1737360" cy="1005840"/>
          </a:xfrm>
          <a:custGeom>
            <a:avLst/>
            <a:gdLst/>
            <a:ahLst/>
            <a:cxnLst/>
            <a:rect l="l" t="t" r="r" b="b"/>
            <a:pathLst>
              <a:path w="1737360" h="1005840">
                <a:moveTo>
                  <a:pt x="181050" y="1005840"/>
                </a:moveTo>
                <a:cubicBezTo>
                  <a:pt x="81065" y="1005840"/>
                  <a:pt x="0" y="924779"/>
                  <a:pt x="0" y="824789"/>
                </a:cubicBezTo>
                <a:lnTo>
                  <a:pt x="0" y="181051"/>
                </a:lnTo>
                <a:cubicBezTo>
                  <a:pt x="0" y="81061"/>
                  <a:pt x="81065" y="0"/>
                  <a:pt x="181050" y="0"/>
                </a:cubicBezTo>
                <a:lnTo>
                  <a:pt x="1556310" y="0"/>
                </a:lnTo>
                <a:cubicBezTo>
                  <a:pt x="1656295" y="0"/>
                  <a:pt x="1737360" y="81061"/>
                  <a:pt x="1737360" y="181051"/>
                </a:cubicBezTo>
                <a:lnTo>
                  <a:pt x="1737360" y="824789"/>
                </a:lnTo>
                <a:cubicBezTo>
                  <a:pt x="1737360" y="924779"/>
                  <a:pt x="1656295" y="1005840"/>
                  <a:pt x="1556310" y="1005840"/>
                </a:cubicBezTo>
                <a:lnTo>
                  <a:pt x="181050" y="1005840"/>
                </a:lnTo>
              </a:path>
            </a:pathLst>
          </a:custGeom>
          <a:solidFill>
            <a:srgbClr val="720E3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225624" y="1824186"/>
            <a:ext cx="1557360" cy="912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T</a:t>
            </a:r>
            <a:endParaRPr lang="en-US" sz="4000" dirty="0"/>
          </a:p>
        </p:txBody>
      </p:sp>
      <p:sp>
        <p:nvSpPr>
          <p:cNvPr id="14" name="Text 12"/>
          <p:cNvSpPr/>
          <p:nvPr/>
        </p:nvSpPr>
        <p:spPr>
          <a:xfrm>
            <a:off x="7952232" y="1777386"/>
            <a:ext cx="1737360" cy="1005840"/>
          </a:xfrm>
          <a:custGeom>
            <a:avLst/>
            <a:gdLst/>
            <a:ahLst/>
            <a:cxnLst/>
            <a:rect l="l" t="t" r="r" b="b"/>
            <a:pathLst>
              <a:path w="1737360" h="1005840">
                <a:moveTo>
                  <a:pt x="181050" y="1005840"/>
                </a:moveTo>
                <a:cubicBezTo>
                  <a:pt x="81065" y="1005840"/>
                  <a:pt x="0" y="924779"/>
                  <a:pt x="0" y="824789"/>
                </a:cubicBezTo>
                <a:lnTo>
                  <a:pt x="0" y="181051"/>
                </a:lnTo>
                <a:cubicBezTo>
                  <a:pt x="0" y="81061"/>
                  <a:pt x="81065" y="0"/>
                  <a:pt x="181050" y="0"/>
                </a:cubicBezTo>
                <a:lnTo>
                  <a:pt x="1556310" y="0"/>
                </a:lnTo>
                <a:cubicBezTo>
                  <a:pt x="1656295" y="0"/>
                  <a:pt x="1737360" y="81061"/>
                  <a:pt x="1737360" y="181051"/>
                </a:cubicBezTo>
                <a:lnTo>
                  <a:pt x="1737360" y="824789"/>
                </a:lnTo>
                <a:cubicBezTo>
                  <a:pt x="1737360" y="924779"/>
                  <a:pt x="1656295" y="1005840"/>
                  <a:pt x="1556310" y="1005840"/>
                </a:cubicBezTo>
                <a:lnTo>
                  <a:pt x="181050" y="1005840"/>
                </a:lnTo>
              </a:path>
            </a:pathLst>
          </a:custGeom>
          <a:solidFill>
            <a:srgbClr val="E31D6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042232" y="1824186"/>
            <a:ext cx="1557360" cy="912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E</a:t>
            </a:r>
            <a:endParaRPr lang="en-US" sz="4000" dirty="0"/>
          </a:p>
        </p:txBody>
      </p:sp>
      <p:sp>
        <p:nvSpPr>
          <p:cNvPr id="16" name="Text 14"/>
          <p:cNvSpPr/>
          <p:nvPr/>
        </p:nvSpPr>
        <p:spPr>
          <a:xfrm>
            <a:off x="9768842" y="1777386"/>
            <a:ext cx="1737360" cy="1005840"/>
          </a:xfrm>
          <a:custGeom>
            <a:avLst/>
            <a:gdLst/>
            <a:ahLst/>
            <a:cxnLst/>
            <a:rect l="l" t="t" r="r" b="b"/>
            <a:pathLst>
              <a:path w="1737360" h="1005840">
                <a:moveTo>
                  <a:pt x="181050" y="1005840"/>
                </a:moveTo>
                <a:cubicBezTo>
                  <a:pt x="81065" y="1005840"/>
                  <a:pt x="0" y="924779"/>
                  <a:pt x="0" y="824789"/>
                </a:cubicBezTo>
                <a:lnTo>
                  <a:pt x="0" y="181051"/>
                </a:lnTo>
                <a:cubicBezTo>
                  <a:pt x="0" y="81061"/>
                  <a:pt x="81065" y="0"/>
                  <a:pt x="181050" y="0"/>
                </a:cubicBezTo>
                <a:lnTo>
                  <a:pt x="1556310" y="0"/>
                </a:lnTo>
                <a:cubicBezTo>
                  <a:pt x="1656295" y="0"/>
                  <a:pt x="1737360" y="81061"/>
                  <a:pt x="1737360" y="181051"/>
                </a:cubicBezTo>
                <a:lnTo>
                  <a:pt x="1737360" y="824789"/>
                </a:lnTo>
                <a:cubicBezTo>
                  <a:pt x="1737360" y="924779"/>
                  <a:pt x="1656295" y="1005840"/>
                  <a:pt x="1556310" y="1005840"/>
                </a:cubicBezTo>
                <a:lnTo>
                  <a:pt x="181050" y="1005840"/>
                </a:lnTo>
              </a:path>
            </a:pathLst>
          </a:custGeom>
          <a:solidFill>
            <a:srgbClr val="720E3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9858842" y="1824186"/>
            <a:ext cx="1557360" cy="912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L</a:t>
            </a:r>
            <a:endParaRPr lang="en-US" sz="4000" dirty="0"/>
          </a:p>
        </p:txBody>
      </p:sp>
      <p:sp>
        <p:nvSpPr>
          <p:cNvPr id="18" name="Text 16"/>
          <p:cNvSpPr/>
          <p:nvPr/>
        </p:nvSpPr>
        <p:spPr>
          <a:xfrm>
            <a:off x="730079" y="3044639"/>
            <a:ext cx="1465920" cy="244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Political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583263" y="3044639"/>
            <a:ext cx="1465920" cy="244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Economic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36447" y="3044639"/>
            <a:ext cx="1465919" cy="244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Social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89631" y="3044639"/>
            <a:ext cx="1465918" cy="244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Technological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142815" y="3044639"/>
            <a:ext cx="1465918" cy="244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Environmental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995999" y="3044639"/>
            <a:ext cx="1435441" cy="244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Legal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1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685800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Comprehensive PESTEL Analysis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9767683" y="3457790"/>
            <a:ext cx="1554479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Compliance with laws and regulations ensures smooth business operations.</a:t>
            </a:r>
            <a:endParaRPr lang="en-US" sz="12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Intellectual property rights and labor laws protect organizational interests.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948024" y="3457790"/>
            <a:ext cx="15544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82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Climate change and resource scarcity necessitate sustainable practices.</a:t>
            </a:r>
            <a:endParaRPr lang="en-US" sz="1182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82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Environmental regulations and consumer awareness push for eco-friendly solutions.</a:t>
            </a:r>
            <a:endParaRPr lang="en-US" sz="1182" dirty="0"/>
          </a:p>
        </p:txBody>
      </p:sp>
      <p:sp>
        <p:nvSpPr>
          <p:cNvPr id="28" name="Text 26"/>
          <p:cNvSpPr/>
          <p:nvPr/>
        </p:nvSpPr>
        <p:spPr>
          <a:xfrm>
            <a:off x="6128362" y="3457790"/>
            <a:ext cx="1554481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Advancements in technology drive innovation and operational efficiency.</a:t>
            </a:r>
            <a:endParaRPr lang="en-US" sz="12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The adoption of digital tools and platforms reshapes market competition.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308700" y="3457790"/>
            <a:ext cx="1554481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Cultural trends and demographic shifts affect consumer preferences.</a:t>
            </a:r>
            <a:endParaRPr lang="en-US" sz="12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Social attitudes towards sustainability and ethics influence brand perception.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2505461" y="3457790"/>
            <a:ext cx="1538058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Economic growth rates and inflation impact consumer purchasing power.</a:t>
            </a:r>
            <a:endParaRPr lang="en-US" sz="12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Exchange rates and economic policies determine the cost of doing business globally.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685800" y="3457790"/>
            <a:ext cx="15544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71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Government policies and regulations significantly influence the market dynamics.</a:t>
            </a:r>
            <a:endParaRPr lang="en-US" sz="1171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71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Political stability and international relations play a crucial role in shaping business strategies.</a:t>
            </a:r>
            <a:endParaRPr lang="en-US" sz="1171" dirty="0"/>
          </a:p>
        </p:txBody>
      </p:sp>
      <p:sp>
        <p:nvSpPr>
          <p:cNvPr id="32" name="Text 30"/>
          <p:cNvSpPr/>
          <p:nvPr/>
        </p:nvSpPr>
        <p:spPr>
          <a:xfrm>
            <a:off x="10774680" y="559142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685800" y="564101"/>
            <a:ext cx="9779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PESTEL Analysis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2025-07-11T16:50:48Z</dcterms:created>
  <dcterms:modified xsi:type="dcterms:W3CDTF">2025-07-11T16:50:48Z</dcterms:modified>
</cp:coreProperties>
</file>