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136acd1121fb92b95c3d72e476c6e043577c2648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0" y="0"/>
            <a:ext cx="12192000" cy="6857142"/>
          </a:xfrm>
          <a:prstGeom prst="rect">
            <a:avLst/>
          </a:prstGeom>
          <a:solidFill>
            <a:srgbClr val="4800A3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0" y="1"/>
            <a:ext cx="12192000" cy="6857999"/>
          </a:xfrm>
          <a:prstGeom prst="rect">
            <a:avLst/>
          </a:prstGeom>
          <a:blipFill>
            <a:blip r:embed="rId1">
              <a:alphaModFix amt="50000"/>
            </a:blip>
            <a:srcRect l="0" t="0" r="0" b="0"/>
            <a:stretch>
              <a:fillRect l="0" t="0" r="0" b="0"/>
            </a:stretch>
          </a:blip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>
            <a:off x="544035" y="1438418"/>
            <a:ext cx="1737360" cy="1188720"/>
          </a:xfrm>
          <a:prstGeom prst="rect">
            <a:avLst/>
          </a:prstGeom>
          <a:solidFill>
            <a:srgbClr val="240052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634035" y="1485218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Afacad Flux Regular" pitchFamily="34" charset="0"/>
                <a:ea typeface="Afacad Flux Regular" pitchFamily="34" charset="-122"/>
                <a:cs typeface="Afacad Flux Regular" pitchFamily="34" charset="-120"/>
              </a:rPr>
              <a:t>P</a:t>
            </a:r>
            <a:endParaRPr lang="en-US" sz="4400" dirty="0"/>
          </a:p>
        </p:txBody>
      </p:sp>
      <p:sp>
        <p:nvSpPr>
          <p:cNvPr id="7" name="Text 5"/>
          <p:cNvSpPr/>
          <p:nvPr/>
        </p:nvSpPr>
        <p:spPr>
          <a:xfrm>
            <a:off x="2416428" y="1438418"/>
            <a:ext cx="1737360" cy="1188720"/>
          </a:xfrm>
          <a:prstGeom prst="rect">
            <a:avLst/>
          </a:prstGeom>
          <a:solidFill>
            <a:srgbClr val="4800A3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2506428" y="1485218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Afacad Flux Regular" pitchFamily="34" charset="0"/>
                <a:ea typeface="Afacad Flux Regular" pitchFamily="34" charset="-122"/>
                <a:cs typeface="Afacad Flux Regular" pitchFamily="34" charset="-120"/>
              </a:rPr>
              <a:t>E</a:t>
            </a:r>
            <a:endParaRPr lang="en-US" sz="4400" dirty="0"/>
          </a:p>
        </p:txBody>
      </p:sp>
      <p:sp>
        <p:nvSpPr>
          <p:cNvPr id="9" name="Text 7"/>
          <p:cNvSpPr/>
          <p:nvPr/>
        </p:nvSpPr>
        <p:spPr>
          <a:xfrm>
            <a:off x="4288821" y="1438418"/>
            <a:ext cx="1737360" cy="1188720"/>
          </a:xfrm>
          <a:prstGeom prst="rect">
            <a:avLst/>
          </a:prstGeom>
          <a:solidFill>
            <a:srgbClr val="240052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4378821" y="1485218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Afacad Flux Regular" pitchFamily="34" charset="0"/>
                <a:ea typeface="Afacad Flux Regular" pitchFamily="34" charset="-122"/>
                <a:cs typeface="Afacad Flux Regular" pitchFamily="34" charset="-120"/>
              </a:rPr>
              <a:t>S</a:t>
            </a:r>
            <a:endParaRPr lang="en-US" sz="4400" dirty="0"/>
          </a:p>
        </p:txBody>
      </p:sp>
      <p:sp>
        <p:nvSpPr>
          <p:cNvPr id="11" name="Text 9"/>
          <p:cNvSpPr/>
          <p:nvPr/>
        </p:nvSpPr>
        <p:spPr>
          <a:xfrm>
            <a:off x="6161214" y="1438418"/>
            <a:ext cx="1737360" cy="1188720"/>
          </a:xfrm>
          <a:prstGeom prst="rect">
            <a:avLst/>
          </a:prstGeom>
          <a:solidFill>
            <a:srgbClr val="4800A3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>
            <a:off x="6251214" y="1485218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Afacad Flux Regular" pitchFamily="34" charset="0"/>
                <a:ea typeface="Afacad Flux Regular" pitchFamily="34" charset="-122"/>
                <a:cs typeface="Afacad Flux Regular" pitchFamily="34" charset="-120"/>
              </a:rPr>
              <a:t>T</a:t>
            </a:r>
            <a:endParaRPr lang="en-US" sz="4400" dirty="0"/>
          </a:p>
        </p:txBody>
      </p:sp>
      <p:sp>
        <p:nvSpPr>
          <p:cNvPr id="13" name="Text 11"/>
          <p:cNvSpPr/>
          <p:nvPr/>
        </p:nvSpPr>
        <p:spPr>
          <a:xfrm>
            <a:off x="8033607" y="1438418"/>
            <a:ext cx="1737360" cy="1188720"/>
          </a:xfrm>
          <a:prstGeom prst="rect">
            <a:avLst/>
          </a:prstGeom>
          <a:solidFill>
            <a:srgbClr val="240052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4" name="Text 12"/>
          <p:cNvSpPr/>
          <p:nvPr/>
        </p:nvSpPr>
        <p:spPr>
          <a:xfrm>
            <a:off x="8123607" y="1485218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Afacad Flux Regular" pitchFamily="34" charset="0"/>
                <a:ea typeface="Afacad Flux Regular" pitchFamily="34" charset="-122"/>
                <a:cs typeface="Afacad Flux Regular" pitchFamily="34" charset="-120"/>
              </a:rPr>
              <a:t>E</a:t>
            </a:r>
            <a:endParaRPr lang="en-US" sz="4400" dirty="0"/>
          </a:p>
        </p:txBody>
      </p:sp>
      <p:sp>
        <p:nvSpPr>
          <p:cNvPr id="15" name="Text 13"/>
          <p:cNvSpPr/>
          <p:nvPr/>
        </p:nvSpPr>
        <p:spPr>
          <a:xfrm>
            <a:off x="9905999" y="1438418"/>
            <a:ext cx="1737360" cy="1188720"/>
          </a:xfrm>
          <a:prstGeom prst="rect">
            <a:avLst/>
          </a:prstGeom>
          <a:solidFill>
            <a:srgbClr val="4800A3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6" name="Text 14"/>
          <p:cNvSpPr/>
          <p:nvPr/>
        </p:nvSpPr>
        <p:spPr>
          <a:xfrm>
            <a:off x="9995999" y="1485218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Afacad Flux Regular" pitchFamily="34" charset="0"/>
                <a:ea typeface="Afacad Flux Regular" pitchFamily="34" charset="-122"/>
                <a:cs typeface="Afacad Flux Regular" pitchFamily="34" charset="-120"/>
              </a:rPr>
              <a:t>L</a:t>
            </a:r>
            <a:endParaRPr lang="en-US" sz="4400" dirty="0"/>
          </a:p>
        </p:txBody>
      </p:sp>
      <p:sp>
        <p:nvSpPr>
          <p:cNvPr id="17" name="Text 15"/>
          <p:cNvSpPr/>
          <p:nvPr/>
        </p:nvSpPr>
        <p:spPr>
          <a:xfrm>
            <a:off x="730079" y="2928527"/>
            <a:ext cx="1465920" cy="24495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Afacad Flux Medium" pitchFamily="34" charset="0"/>
                <a:ea typeface="Afacad Flux Medium" pitchFamily="34" charset="-122"/>
                <a:cs typeface="Afacad Flux Medium" pitchFamily="34" charset="-120"/>
              </a:rPr>
              <a:t>Political</a:t>
            </a:r>
            <a:endParaRPr lang="en-US" sz="1600" dirty="0"/>
          </a:p>
        </p:txBody>
      </p:sp>
      <p:sp>
        <p:nvSpPr>
          <p:cNvPr id="18" name="Text 16"/>
          <p:cNvSpPr/>
          <p:nvPr/>
        </p:nvSpPr>
        <p:spPr>
          <a:xfrm>
            <a:off x="2583263" y="2928527"/>
            <a:ext cx="1465920" cy="24495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Afacad Flux Medium" pitchFamily="34" charset="0"/>
                <a:ea typeface="Afacad Flux Medium" pitchFamily="34" charset="-122"/>
                <a:cs typeface="Afacad Flux Medium" pitchFamily="34" charset="-120"/>
              </a:rPr>
              <a:t>Economic</a:t>
            </a:r>
            <a:endParaRPr lang="en-US" sz="1600" dirty="0"/>
          </a:p>
        </p:txBody>
      </p:sp>
      <p:sp>
        <p:nvSpPr>
          <p:cNvPr id="19" name="Text 17"/>
          <p:cNvSpPr/>
          <p:nvPr/>
        </p:nvSpPr>
        <p:spPr>
          <a:xfrm>
            <a:off x="4436447" y="2928527"/>
            <a:ext cx="1465919" cy="24495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Afacad Flux Medium" pitchFamily="34" charset="0"/>
                <a:ea typeface="Afacad Flux Medium" pitchFamily="34" charset="-122"/>
                <a:cs typeface="Afacad Flux Medium" pitchFamily="34" charset="-120"/>
              </a:rPr>
              <a:t>Social</a:t>
            </a:r>
            <a:endParaRPr lang="en-US" sz="1600" dirty="0"/>
          </a:p>
        </p:txBody>
      </p:sp>
      <p:sp>
        <p:nvSpPr>
          <p:cNvPr id="20" name="Text 18"/>
          <p:cNvSpPr/>
          <p:nvPr/>
        </p:nvSpPr>
        <p:spPr>
          <a:xfrm>
            <a:off x="6289631" y="2928527"/>
            <a:ext cx="1465918" cy="24495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Afacad Flux Medium" pitchFamily="34" charset="0"/>
                <a:ea typeface="Afacad Flux Medium" pitchFamily="34" charset="-122"/>
                <a:cs typeface="Afacad Flux Medium" pitchFamily="34" charset="-120"/>
              </a:rPr>
              <a:t>Technological</a:t>
            </a:r>
            <a:endParaRPr lang="en-US" sz="1600" dirty="0"/>
          </a:p>
        </p:txBody>
      </p:sp>
      <p:sp>
        <p:nvSpPr>
          <p:cNvPr id="21" name="Text 19"/>
          <p:cNvSpPr/>
          <p:nvPr/>
        </p:nvSpPr>
        <p:spPr>
          <a:xfrm>
            <a:off x="8142815" y="2928527"/>
            <a:ext cx="1465918" cy="24495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Afacad Flux Medium" pitchFamily="34" charset="0"/>
                <a:ea typeface="Afacad Flux Medium" pitchFamily="34" charset="-122"/>
                <a:cs typeface="Afacad Flux Medium" pitchFamily="34" charset="-120"/>
              </a:rPr>
              <a:t>Environmental</a:t>
            </a:r>
            <a:endParaRPr lang="en-US" sz="1600" dirty="0"/>
          </a:p>
        </p:txBody>
      </p:sp>
      <p:sp>
        <p:nvSpPr>
          <p:cNvPr id="22" name="Text 20"/>
          <p:cNvSpPr/>
          <p:nvPr/>
        </p:nvSpPr>
        <p:spPr>
          <a:xfrm>
            <a:off x="9995999" y="2928527"/>
            <a:ext cx="1435441" cy="24495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Afacad Flux Medium" pitchFamily="34" charset="0"/>
                <a:ea typeface="Afacad Flux Medium" pitchFamily="34" charset="-122"/>
                <a:cs typeface="Afacad Flux Medium" pitchFamily="34" charset="-120"/>
              </a:rPr>
              <a:t>Legal</a:t>
            </a:r>
            <a:endParaRPr lang="en-US" sz="1600" dirty="0"/>
          </a:p>
        </p:txBody>
      </p:sp>
      <p:sp>
        <p:nvSpPr>
          <p:cNvPr id="23" name="Text 21"/>
          <p:cNvSpPr/>
          <p:nvPr/>
        </p:nvSpPr>
        <p:spPr>
          <a:xfrm>
            <a:off x="0" y="0"/>
            <a:ext cx="91440" cy="1130300"/>
          </a:xfrm>
          <a:prstGeom prst="rect">
            <a:avLst/>
          </a:prstGeom>
          <a:solidFill>
            <a:srgbClr val="4800A3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4" name="Text 22"/>
          <p:cNvSpPr/>
          <p:nvPr/>
        </p:nvSpPr>
        <p:spPr>
          <a:xfrm>
            <a:off x="544035" y="6329237"/>
            <a:ext cx="6434632" cy="26821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000" dirty="0">
                <a:solidFill>
                  <a:srgbClr val="BFBFBF"/>
                </a:solidFill>
                <a:latin typeface="Afacad Flux Regular" pitchFamily="34" charset="0"/>
                <a:ea typeface="Afacad Flux Regular" pitchFamily="34" charset="-122"/>
                <a:cs typeface="Afacad Flux Regular" pitchFamily="34" charset="-120"/>
              </a:rPr>
              <a:t>Comprehensive PESTEL Analysis</a:t>
            </a:r>
            <a:endParaRPr lang="en-US" sz="1000" dirty="0"/>
          </a:p>
        </p:txBody>
      </p:sp>
      <p:sp>
        <p:nvSpPr>
          <p:cNvPr id="25" name="Text 23"/>
          <p:cNvSpPr/>
          <p:nvPr/>
        </p:nvSpPr>
        <p:spPr>
          <a:xfrm>
            <a:off x="544037" y="0"/>
            <a:ext cx="11103928" cy="11303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3200" dirty="0">
                <a:solidFill>
                  <a:srgbClr val="FFFFFF"/>
                </a:solidFill>
                <a:latin typeface="Afacad Flux Medium" pitchFamily="34" charset="0"/>
                <a:ea typeface="Afacad Flux Medium" pitchFamily="34" charset="-122"/>
                <a:cs typeface="Afacad Flux Medium" pitchFamily="34" charset="-120"/>
              </a:rPr>
              <a:t>PESTEL Analysis</a:t>
            </a:r>
            <a:endParaRPr lang="en-US" sz="3200" dirty="0"/>
          </a:p>
        </p:txBody>
      </p:sp>
      <p:sp>
        <p:nvSpPr>
          <p:cNvPr id="26" name="Text 24"/>
          <p:cNvSpPr/>
          <p:nvPr/>
        </p:nvSpPr>
        <p:spPr>
          <a:xfrm>
            <a:off x="9906000" y="3370706"/>
            <a:ext cx="1645919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Afacad Flux Regular" pitchFamily="34" charset="0"/>
                <a:ea typeface="Afacad Flux Regular" pitchFamily="34" charset="-122"/>
                <a:cs typeface="Afacad Flux Regular" pitchFamily="34" charset="-120"/>
              </a:rPr>
              <a:t>Compliance with laws and regulations ensures operational legitimacy.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Afacad Flux Regular" pitchFamily="34" charset="0"/>
                <a:ea typeface="Afacad Flux Regular" pitchFamily="34" charset="-122"/>
                <a:cs typeface="Afacad Flux Regular" pitchFamily="34" charset="-120"/>
              </a:rPr>
              <a:t>Intellectual property rights and labor laws impact business strategies.</a:t>
            </a:r>
            <a:endParaRPr lang="en-US" sz="1200" dirty="0"/>
          </a:p>
        </p:txBody>
      </p:sp>
      <p:sp>
        <p:nvSpPr>
          <p:cNvPr id="27" name="Text 25"/>
          <p:cNvSpPr/>
          <p:nvPr/>
        </p:nvSpPr>
        <p:spPr>
          <a:xfrm>
            <a:off x="8030323" y="3370706"/>
            <a:ext cx="164592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Afacad Flux Regular" pitchFamily="34" charset="0"/>
                <a:ea typeface="Afacad Flux Regular" pitchFamily="34" charset="-122"/>
                <a:cs typeface="Afacad Flux Regular" pitchFamily="34" charset="-120"/>
              </a:rPr>
              <a:t>Climate change and sustainability concerns affect resource availability.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Afacad Flux Regular" pitchFamily="34" charset="0"/>
                <a:ea typeface="Afacad Flux Regular" pitchFamily="34" charset="-122"/>
                <a:cs typeface="Afacad Flux Regular" pitchFamily="34" charset="-120"/>
              </a:rPr>
              <a:t>Environmental regulations and eco-friendly practices shape industry standards.</a:t>
            </a:r>
            <a:endParaRPr lang="en-US" sz="1200" dirty="0"/>
          </a:p>
        </p:txBody>
      </p:sp>
      <p:sp>
        <p:nvSpPr>
          <p:cNvPr id="28" name="Text 26"/>
          <p:cNvSpPr/>
          <p:nvPr/>
        </p:nvSpPr>
        <p:spPr>
          <a:xfrm>
            <a:off x="6154645" y="3370706"/>
            <a:ext cx="1645921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Afacad Flux Regular" pitchFamily="34" charset="0"/>
                <a:ea typeface="Afacad Flux Regular" pitchFamily="34" charset="-122"/>
                <a:cs typeface="Afacad Flux Regular" pitchFamily="34" charset="-120"/>
              </a:rPr>
              <a:t>Advancements in technology drive innovation and operational efficiency.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Afacad Flux Regular" pitchFamily="34" charset="0"/>
                <a:ea typeface="Afacad Flux Regular" pitchFamily="34" charset="-122"/>
                <a:cs typeface="Afacad Flux Regular" pitchFamily="34" charset="-120"/>
              </a:rPr>
              <a:t>The adoption of digital tools transforms customer engagement strategies.</a:t>
            </a:r>
            <a:endParaRPr lang="en-US" sz="1200" dirty="0"/>
          </a:p>
        </p:txBody>
      </p:sp>
      <p:sp>
        <p:nvSpPr>
          <p:cNvPr id="29" name="Text 27"/>
          <p:cNvSpPr/>
          <p:nvPr/>
        </p:nvSpPr>
        <p:spPr>
          <a:xfrm>
            <a:off x="4278967" y="3370706"/>
            <a:ext cx="1645921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Afacad Flux Regular" pitchFamily="34" charset="0"/>
                <a:ea typeface="Afacad Flux Regular" pitchFamily="34" charset="-122"/>
                <a:cs typeface="Afacad Flux Regular" pitchFamily="34" charset="-120"/>
              </a:rPr>
              <a:t>Cultural trends and demographic shifts shape consumer preferences.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Afacad Flux Regular" pitchFamily="34" charset="0"/>
                <a:ea typeface="Afacad Flux Regular" pitchFamily="34" charset="-122"/>
                <a:cs typeface="Afacad Flux Regular" pitchFamily="34" charset="-120"/>
              </a:rPr>
              <a:t>Education levels and societal attitudes influence workforce dynamics.</a:t>
            </a:r>
            <a:endParaRPr lang="en-US" sz="1200" dirty="0"/>
          </a:p>
        </p:txBody>
      </p:sp>
      <p:sp>
        <p:nvSpPr>
          <p:cNvPr id="30" name="Text 28"/>
          <p:cNvSpPr/>
          <p:nvPr/>
        </p:nvSpPr>
        <p:spPr>
          <a:xfrm>
            <a:off x="2419712" y="3370706"/>
            <a:ext cx="1629498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Afacad Flux Regular" pitchFamily="34" charset="0"/>
                <a:ea typeface="Afacad Flux Regular" pitchFamily="34" charset="-122"/>
                <a:cs typeface="Afacad Flux Regular" pitchFamily="34" charset="-120"/>
              </a:rPr>
              <a:t>Economic growth rates and inflation levels determine consumer purchasing power.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Afacad Flux Regular" pitchFamily="34" charset="0"/>
                <a:ea typeface="Afacad Flux Regular" pitchFamily="34" charset="-122"/>
                <a:cs typeface="Afacad Flux Regular" pitchFamily="34" charset="-120"/>
              </a:rPr>
              <a:t>Currency exchange rates and economic cycles affect global trade.</a:t>
            </a:r>
            <a:endParaRPr lang="en-US" sz="1200" dirty="0"/>
          </a:p>
        </p:txBody>
      </p:sp>
      <p:sp>
        <p:nvSpPr>
          <p:cNvPr id="31" name="Text 29"/>
          <p:cNvSpPr/>
          <p:nvPr/>
        </p:nvSpPr>
        <p:spPr>
          <a:xfrm>
            <a:off x="544035" y="3370706"/>
            <a:ext cx="164592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Afacad Flux Regular" pitchFamily="34" charset="0"/>
                <a:ea typeface="Afacad Flux Regular" pitchFamily="34" charset="-122"/>
                <a:cs typeface="Afacad Flux Regular" pitchFamily="34" charset="-120"/>
              </a:rPr>
              <a:t>Government stability and policy changes significantly influence market dynamics.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Afacad Flux Regular" pitchFamily="34" charset="0"/>
                <a:ea typeface="Afacad Flux Regular" pitchFamily="34" charset="-122"/>
                <a:cs typeface="Afacad Flux Regular" pitchFamily="34" charset="-120"/>
              </a:rPr>
              <a:t>Trade regulations and tariffs impact international business operations.</a:t>
            </a:r>
            <a:endParaRPr lang="en-US" sz="1200" dirty="0"/>
          </a:p>
        </p:txBody>
      </p:sp>
      <p:sp>
        <p:nvSpPr>
          <p:cNvPr id="32" name="Text 30"/>
          <p:cNvSpPr/>
          <p:nvPr/>
        </p:nvSpPr>
        <p:spPr>
          <a:xfrm>
            <a:off x="11099324" y="6140247"/>
            <a:ext cx="54864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SlideSpeak</cp:lastModifiedBy>
  <cp:revision>1</cp:revision>
  <dcterms:created xsi:type="dcterms:W3CDTF">2025-07-11T16:52:51Z</dcterms:created>
  <dcterms:modified xsi:type="dcterms:W3CDTF">2025-07-11T16:52:51Z</dcterms:modified>
</cp:coreProperties>
</file>