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1F0F5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5907314" y="1669143"/>
            <a:ext cx="6574972" cy="5188858"/>
          </a:xfrm>
          <a:custGeom>
            <a:avLst/>
            <a:gdLst/>
            <a:ahLst/>
            <a:cxnLst/>
            <a:rect l="l" t="t" r="r" b="b"/>
            <a:pathLst>
              <a:path w="6574972" h="5188858">
                <a:moveTo>
                  <a:pt x="4740489" y="761880"/>
                </a:moveTo>
                <a:cubicBezTo>
                  <a:pt x="3154277" y="2357661"/>
                  <a:pt x="1570958" y="4559813"/>
                  <a:pt x="0" y="5188858"/>
                </a:cubicBezTo>
                <a:lnTo>
                  <a:pt x="6574117" y="5188858"/>
                </a:lnTo>
                <a:cubicBezTo>
                  <a:pt x="6574117" y="3528838"/>
                  <a:pt x="6574972" y="1419360"/>
                  <a:pt x="6574972" y="259"/>
                </a:cubicBezTo>
                <a:cubicBezTo>
                  <a:pt x="6479043" y="259"/>
                  <a:pt x="5534483" y="-36945"/>
                  <a:pt x="4740489" y="761880"/>
                </a:cubicBezTo>
                <a:lnTo>
                  <a:pt x="4740489" y="761880"/>
                </a:lnTo>
              </a:path>
            </a:pathLst>
          </a:custGeom>
          <a:gradFill>
            <a:gsLst>
              <a:gs pos="0">
                <a:srgbClr val="f7f4ff">
                  <a:alpha val="100000"/>
                </a:srgbClr>
              </a:gs>
              <a:gs pos="52359">
                <a:srgbClr val="1590ff">
                  <a:alpha val="100000"/>
                </a:srgbClr>
              </a:gs>
              <a:gs pos="100000">
                <a:srgbClr val="359cfd">
                  <a:alpha val="100000"/>
                </a:srgbClr>
              </a:gs>
            </a:gsLst>
            <a:lin ang="540000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6921500" y="2012952"/>
            <a:ext cx="5270500" cy="4845047"/>
          </a:xfrm>
          <a:custGeom>
            <a:avLst/>
            <a:gdLst/>
            <a:ahLst/>
            <a:cxnLst/>
            <a:rect l="l" t="t" r="r" b="b"/>
            <a:pathLst>
              <a:path w="5270500" h="4845047">
                <a:moveTo>
                  <a:pt x="3799978" y="711398"/>
                </a:moveTo>
                <a:cubicBezTo>
                  <a:pt x="2528470" y="2201444"/>
                  <a:pt x="1259281" y="4257682"/>
                  <a:pt x="0" y="4845047"/>
                </a:cubicBezTo>
                <a:lnTo>
                  <a:pt x="5269815" y="4845047"/>
                </a:lnTo>
                <a:cubicBezTo>
                  <a:pt x="5269815" y="3295020"/>
                  <a:pt x="5270500" y="1325314"/>
                  <a:pt x="5270500" y="242"/>
                </a:cubicBezTo>
                <a:cubicBezTo>
                  <a:pt x="5193603" y="242"/>
                  <a:pt x="4436443" y="-34497"/>
                  <a:pt x="3799978" y="711398"/>
                </a:cubicBezTo>
                <a:lnTo>
                  <a:pt x="3799978" y="711398"/>
                </a:lnTo>
              </a:path>
            </a:pathLst>
          </a:custGeom>
          <a:gradFill>
            <a:gsLst>
              <a:gs pos="0">
                <a:srgbClr val="ece5ff">
                  <a:alpha val="100000"/>
                </a:srgbClr>
              </a:gs>
              <a:gs pos="52359">
                <a:srgbClr val="1590ff">
                  <a:alpha val="100000"/>
                </a:srgbClr>
              </a:gs>
              <a:gs pos="100000">
                <a:srgbClr val="359cfd">
                  <a:alpha val="100000"/>
                </a:srgbClr>
              </a:gs>
            </a:gsLst>
            <a:lin ang="540000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1327150" y="4375150"/>
            <a:ext cx="10864850" cy="2482850"/>
          </a:xfrm>
          <a:custGeom>
            <a:avLst/>
            <a:gdLst/>
            <a:ahLst/>
            <a:cxnLst/>
            <a:rect l="l" t="t" r="r" b="b"/>
            <a:pathLst>
              <a:path w="10864850" h="2482850">
                <a:moveTo>
                  <a:pt x="7516195" y="1130293"/>
                </a:moveTo>
                <a:cubicBezTo>
                  <a:pt x="5811717" y="1130293"/>
                  <a:pt x="5265215" y="355594"/>
                  <a:pt x="3837465" y="355594"/>
                </a:cubicBezTo>
                <a:cubicBezTo>
                  <a:pt x="1479249" y="355594"/>
                  <a:pt x="880487" y="1682205"/>
                  <a:pt x="0" y="2482850"/>
                </a:cubicBezTo>
                <a:lnTo>
                  <a:pt x="10864850" y="2482850"/>
                </a:lnTo>
                <a:lnTo>
                  <a:pt x="10864850" y="0"/>
                </a:lnTo>
                <a:cubicBezTo>
                  <a:pt x="10255006" y="402991"/>
                  <a:pt x="8831819" y="1130293"/>
                  <a:pt x="7516195" y="1130293"/>
                </a:cubicBezTo>
                <a:lnTo>
                  <a:pt x="7516195" y="1130293"/>
                </a:lnTo>
              </a:path>
            </a:pathLst>
          </a:custGeom>
          <a:gradFill>
            <a:gsLst>
              <a:gs pos="0">
                <a:srgbClr val="ff3d9a">
                  <a:alpha val="100000"/>
                </a:srgbClr>
              </a:gs>
              <a:gs pos="100000">
                <a:srgbClr val="ffffff">
                  <a:alpha val="100000"/>
                </a:srgbClr>
              </a:gs>
            </a:gsLst>
            <a:lin ang="4112674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0" y="3962400"/>
            <a:ext cx="12482286" cy="2895600"/>
          </a:xfrm>
          <a:custGeom>
            <a:avLst/>
            <a:gdLst/>
            <a:ahLst/>
            <a:cxnLst/>
            <a:rect l="l" t="t" r="r" b="b"/>
            <a:pathLst>
              <a:path w="12482286" h="2895600">
                <a:moveTo>
                  <a:pt x="8635121" y="1318193"/>
                </a:moveTo>
                <a:cubicBezTo>
                  <a:pt x="6676900" y="1318193"/>
                  <a:pt x="6049041" y="414708"/>
                  <a:pt x="4408743" y="414708"/>
                </a:cubicBezTo>
                <a:cubicBezTo>
                  <a:pt x="1699463" y="414708"/>
                  <a:pt x="1011564" y="1961856"/>
                  <a:pt x="0" y="2895600"/>
                </a:cubicBezTo>
                <a:lnTo>
                  <a:pt x="12482286" y="2895600"/>
                </a:lnTo>
                <a:lnTo>
                  <a:pt x="12482286" y="0"/>
                </a:lnTo>
                <a:cubicBezTo>
                  <a:pt x="11781655" y="469985"/>
                  <a:pt x="10146601" y="1318193"/>
                  <a:pt x="8635121" y="1318193"/>
                </a:cubicBezTo>
              </a:path>
            </a:pathLst>
          </a:custGeom>
          <a:gradFill>
            <a:gsLst>
              <a:gs pos="0">
                <a:srgbClr val="ff3d9a">
                  <a:alpha val="100000"/>
                </a:srgbClr>
              </a:gs>
              <a:gs pos="100000">
                <a:srgbClr val="ffffff">
                  <a:alpha val="100000"/>
                </a:srgbClr>
              </a:gs>
            </a:gsLst>
            <a:lin ang="4112674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548640" y="6495651"/>
            <a:ext cx="6207291" cy="1828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A6A6A6"/>
                </a:solidFill>
                <a:latin typeface="Poppins Regular" pitchFamily="34" charset="0"/>
                <a:ea typeface="Poppins Regular" pitchFamily="34" charset="-122"/>
                <a:cs typeface="Poppins Regular" pitchFamily="34" charset="-120"/>
              </a:rPr>
              <a:t>Comprehensive PESTEL Analysis for Strategic Business Insights</a:t>
            </a:r>
            <a:endParaRPr lang="en-US" sz="1000" dirty="0"/>
          </a:p>
        </p:txBody>
      </p:sp>
      <p:sp>
        <p:nvSpPr>
          <p:cNvPr id="8" name="Text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>
              <a:alpha val="54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548639" y="1678562"/>
            <a:ext cx="1737360" cy="1188720"/>
          </a:xfrm>
          <a:custGeom>
            <a:avLst/>
            <a:gdLst/>
            <a:ahLst/>
            <a:cxnLst/>
            <a:rect l="l" t="t" r="r" b="b"/>
            <a:pathLst>
              <a:path w="1737360" h="1188720">
                <a:moveTo>
                  <a:pt x="213973" y="1188720"/>
                </a:moveTo>
                <a:cubicBezTo>
                  <a:pt x="95798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8" y="0"/>
                  <a:pt x="213973" y="0"/>
                </a:cubicBezTo>
                <a:lnTo>
                  <a:pt x="1523387" y="0"/>
                </a:lnTo>
                <a:cubicBezTo>
                  <a:pt x="1641562" y="0"/>
                  <a:pt x="1737360" y="95799"/>
                  <a:pt x="1737360" y="213970"/>
                </a:cubicBezTo>
                <a:lnTo>
                  <a:pt x="1737360" y="974750"/>
                </a:lnTo>
                <a:cubicBezTo>
                  <a:pt x="1737360" y="1092921"/>
                  <a:pt x="1641562" y="1188720"/>
                  <a:pt x="1523387" y="1188720"/>
                </a:cubicBezTo>
                <a:lnTo>
                  <a:pt x="213973" y="1188720"/>
                </a:lnTo>
              </a:path>
            </a:pathLst>
          </a:custGeom>
          <a:solidFill>
            <a:srgbClr val="E4DA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638639" y="1725362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2A00A3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P</a:t>
            </a:r>
            <a:endParaRPr lang="en-US" sz="4400" dirty="0"/>
          </a:p>
        </p:txBody>
      </p:sp>
      <p:sp>
        <p:nvSpPr>
          <p:cNvPr id="11" name="Text 9"/>
          <p:cNvSpPr/>
          <p:nvPr/>
        </p:nvSpPr>
        <p:spPr>
          <a:xfrm>
            <a:off x="2397945" y="1678562"/>
            <a:ext cx="1737360" cy="1188720"/>
          </a:xfrm>
          <a:custGeom>
            <a:avLst/>
            <a:gdLst/>
            <a:ahLst/>
            <a:cxnLst/>
            <a:rect l="l" t="t" r="r" b="b"/>
            <a:pathLst>
              <a:path w="1737360" h="1188720">
                <a:moveTo>
                  <a:pt x="213973" y="1188720"/>
                </a:moveTo>
                <a:cubicBezTo>
                  <a:pt x="95798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8" y="0"/>
                  <a:pt x="213973" y="0"/>
                </a:cubicBezTo>
                <a:lnTo>
                  <a:pt x="1523387" y="0"/>
                </a:lnTo>
                <a:cubicBezTo>
                  <a:pt x="1641562" y="0"/>
                  <a:pt x="1737360" y="95799"/>
                  <a:pt x="1737360" y="213970"/>
                </a:cubicBezTo>
                <a:lnTo>
                  <a:pt x="1737360" y="974750"/>
                </a:lnTo>
                <a:cubicBezTo>
                  <a:pt x="1737360" y="1092921"/>
                  <a:pt x="1641562" y="1188720"/>
                  <a:pt x="1523387" y="1188720"/>
                </a:cubicBezTo>
                <a:lnTo>
                  <a:pt x="213973" y="1188720"/>
                </a:lnTo>
              </a:path>
            </a:pathLst>
          </a:custGeom>
          <a:solidFill>
            <a:srgbClr val="7748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2487945" y="1725362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E</a:t>
            </a:r>
            <a:endParaRPr lang="en-US" sz="4400" dirty="0"/>
          </a:p>
        </p:txBody>
      </p:sp>
      <p:sp>
        <p:nvSpPr>
          <p:cNvPr id="13" name="Text 11"/>
          <p:cNvSpPr/>
          <p:nvPr/>
        </p:nvSpPr>
        <p:spPr>
          <a:xfrm>
            <a:off x="4247251" y="1678562"/>
            <a:ext cx="1737360" cy="1188720"/>
          </a:xfrm>
          <a:custGeom>
            <a:avLst/>
            <a:gdLst/>
            <a:ahLst/>
            <a:cxnLst/>
            <a:rect l="l" t="t" r="r" b="b"/>
            <a:pathLst>
              <a:path w="1737360" h="1188720">
                <a:moveTo>
                  <a:pt x="213973" y="1188720"/>
                </a:moveTo>
                <a:cubicBezTo>
                  <a:pt x="95798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8" y="0"/>
                  <a:pt x="213973" y="0"/>
                </a:cubicBezTo>
                <a:lnTo>
                  <a:pt x="1523387" y="0"/>
                </a:lnTo>
                <a:cubicBezTo>
                  <a:pt x="1641562" y="0"/>
                  <a:pt x="1737360" y="95799"/>
                  <a:pt x="1737360" y="213970"/>
                </a:cubicBezTo>
                <a:lnTo>
                  <a:pt x="1737360" y="974750"/>
                </a:lnTo>
                <a:cubicBezTo>
                  <a:pt x="1737360" y="1092921"/>
                  <a:pt x="1641562" y="1188720"/>
                  <a:pt x="1523387" y="1188720"/>
                </a:cubicBezTo>
                <a:lnTo>
                  <a:pt x="213973" y="1188720"/>
                </a:lnTo>
              </a:path>
            </a:pathLst>
          </a:custGeom>
          <a:solidFill>
            <a:srgbClr val="E4DA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4337251" y="1725362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2A00A3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S</a:t>
            </a:r>
            <a:endParaRPr lang="en-US" sz="4400" dirty="0"/>
          </a:p>
        </p:txBody>
      </p:sp>
      <p:sp>
        <p:nvSpPr>
          <p:cNvPr id="15" name="Text 13"/>
          <p:cNvSpPr/>
          <p:nvPr/>
        </p:nvSpPr>
        <p:spPr>
          <a:xfrm>
            <a:off x="6096557" y="1678562"/>
            <a:ext cx="1737360" cy="1188720"/>
          </a:xfrm>
          <a:custGeom>
            <a:avLst/>
            <a:gdLst/>
            <a:ahLst/>
            <a:cxnLst/>
            <a:rect l="l" t="t" r="r" b="b"/>
            <a:pathLst>
              <a:path w="1737360" h="1188720">
                <a:moveTo>
                  <a:pt x="213973" y="1188720"/>
                </a:moveTo>
                <a:cubicBezTo>
                  <a:pt x="95798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8" y="0"/>
                  <a:pt x="213973" y="0"/>
                </a:cubicBezTo>
                <a:lnTo>
                  <a:pt x="1523387" y="0"/>
                </a:lnTo>
                <a:cubicBezTo>
                  <a:pt x="1641562" y="0"/>
                  <a:pt x="1737360" y="95799"/>
                  <a:pt x="1737360" y="213970"/>
                </a:cubicBezTo>
                <a:lnTo>
                  <a:pt x="1737360" y="974750"/>
                </a:lnTo>
                <a:cubicBezTo>
                  <a:pt x="1737360" y="1092921"/>
                  <a:pt x="1641562" y="1188720"/>
                  <a:pt x="1523387" y="1188720"/>
                </a:cubicBezTo>
                <a:lnTo>
                  <a:pt x="213973" y="1188720"/>
                </a:lnTo>
              </a:path>
            </a:pathLst>
          </a:custGeom>
          <a:solidFill>
            <a:srgbClr val="7748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>
            <a:off x="6186557" y="1725362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T</a:t>
            </a:r>
            <a:endParaRPr lang="en-US" sz="4400" dirty="0"/>
          </a:p>
        </p:txBody>
      </p:sp>
      <p:sp>
        <p:nvSpPr>
          <p:cNvPr id="17" name="Text 15"/>
          <p:cNvSpPr/>
          <p:nvPr/>
        </p:nvSpPr>
        <p:spPr>
          <a:xfrm>
            <a:off x="7945863" y="1678562"/>
            <a:ext cx="1737360" cy="1188720"/>
          </a:xfrm>
          <a:custGeom>
            <a:avLst/>
            <a:gdLst/>
            <a:ahLst/>
            <a:cxnLst/>
            <a:rect l="l" t="t" r="r" b="b"/>
            <a:pathLst>
              <a:path w="1737360" h="1188720">
                <a:moveTo>
                  <a:pt x="213973" y="1188720"/>
                </a:moveTo>
                <a:cubicBezTo>
                  <a:pt x="95798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8" y="0"/>
                  <a:pt x="213973" y="0"/>
                </a:cubicBezTo>
                <a:lnTo>
                  <a:pt x="1523387" y="0"/>
                </a:lnTo>
                <a:cubicBezTo>
                  <a:pt x="1641562" y="0"/>
                  <a:pt x="1737360" y="95799"/>
                  <a:pt x="1737360" y="213970"/>
                </a:cubicBezTo>
                <a:lnTo>
                  <a:pt x="1737360" y="974750"/>
                </a:lnTo>
                <a:cubicBezTo>
                  <a:pt x="1737360" y="1092921"/>
                  <a:pt x="1641562" y="1188720"/>
                  <a:pt x="1523387" y="1188720"/>
                </a:cubicBezTo>
                <a:lnTo>
                  <a:pt x="213973" y="1188720"/>
                </a:lnTo>
              </a:path>
            </a:pathLst>
          </a:custGeom>
          <a:solidFill>
            <a:srgbClr val="E4DA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8" name="Text 16"/>
          <p:cNvSpPr/>
          <p:nvPr/>
        </p:nvSpPr>
        <p:spPr>
          <a:xfrm>
            <a:off x="8035863" y="1725362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2A00A3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E</a:t>
            </a:r>
            <a:endParaRPr lang="en-US" sz="4400" dirty="0"/>
          </a:p>
        </p:txBody>
      </p:sp>
      <p:sp>
        <p:nvSpPr>
          <p:cNvPr id="19" name="Text 17"/>
          <p:cNvSpPr/>
          <p:nvPr/>
        </p:nvSpPr>
        <p:spPr>
          <a:xfrm>
            <a:off x="9795167" y="1678562"/>
            <a:ext cx="1737360" cy="1188720"/>
          </a:xfrm>
          <a:custGeom>
            <a:avLst/>
            <a:gdLst/>
            <a:ahLst/>
            <a:cxnLst/>
            <a:rect l="l" t="t" r="r" b="b"/>
            <a:pathLst>
              <a:path w="1737360" h="1188720">
                <a:moveTo>
                  <a:pt x="213973" y="1188720"/>
                </a:moveTo>
                <a:cubicBezTo>
                  <a:pt x="95798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8" y="0"/>
                  <a:pt x="213973" y="0"/>
                </a:cubicBezTo>
                <a:lnTo>
                  <a:pt x="1523387" y="0"/>
                </a:lnTo>
                <a:cubicBezTo>
                  <a:pt x="1641562" y="0"/>
                  <a:pt x="1737360" y="95799"/>
                  <a:pt x="1737360" y="213970"/>
                </a:cubicBezTo>
                <a:lnTo>
                  <a:pt x="1737360" y="974750"/>
                </a:lnTo>
                <a:cubicBezTo>
                  <a:pt x="1737360" y="1092921"/>
                  <a:pt x="1641562" y="1188720"/>
                  <a:pt x="1523387" y="1188720"/>
                </a:cubicBezTo>
                <a:lnTo>
                  <a:pt x="213973" y="1188720"/>
                </a:lnTo>
              </a:path>
            </a:pathLst>
          </a:custGeom>
          <a:solidFill>
            <a:srgbClr val="7748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0" name="Text 18"/>
          <p:cNvSpPr/>
          <p:nvPr/>
        </p:nvSpPr>
        <p:spPr>
          <a:xfrm>
            <a:off x="9885167" y="1725362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L</a:t>
            </a:r>
            <a:endParaRPr lang="en-US" sz="4400" dirty="0"/>
          </a:p>
        </p:txBody>
      </p:sp>
      <p:sp>
        <p:nvSpPr>
          <p:cNvPr id="21" name="Text 19"/>
          <p:cNvSpPr/>
          <p:nvPr/>
        </p:nvSpPr>
        <p:spPr>
          <a:xfrm>
            <a:off x="684359" y="3168671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Political</a:t>
            </a:r>
            <a:endParaRPr lang="en-US" sz="1400" dirty="0"/>
          </a:p>
        </p:txBody>
      </p:sp>
      <p:sp>
        <p:nvSpPr>
          <p:cNvPr id="22" name="Text 20"/>
          <p:cNvSpPr/>
          <p:nvPr/>
        </p:nvSpPr>
        <p:spPr>
          <a:xfrm>
            <a:off x="2524521" y="3168671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Economic</a:t>
            </a:r>
            <a:endParaRPr lang="en-US" sz="1400" dirty="0"/>
          </a:p>
        </p:txBody>
      </p:sp>
      <p:sp>
        <p:nvSpPr>
          <p:cNvPr id="23" name="Text 21"/>
          <p:cNvSpPr/>
          <p:nvPr/>
        </p:nvSpPr>
        <p:spPr>
          <a:xfrm>
            <a:off x="4364683" y="3168671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Social</a:t>
            </a:r>
            <a:endParaRPr lang="en-US" sz="1400" dirty="0"/>
          </a:p>
        </p:txBody>
      </p:sp>
      <p:sp>
        <p:nvSpPr>
          <p:cNvPr id="24" name="Text 22"/>
          <p:cNvSpPr/>
          <p:nvPr/>
        </p:nvSpPr>
        <p:spPr>
          <a:xfrm>
            <a:off x="6204845" y="3168671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Technological</a:t>
            </a:r>
            <a:endParaRPr lang="en-US" sz="1400" dirty="0"/>
          </a:p>
        </p:txBody>
      </p:sp>
      <p:sp>
        <p:nvSpPr>
          <p:cNvPr id="25" name="Text 23"/>
          <p:cNvSpPr/>
          <p:nvPr/>
        </p:nvSpPr>
        <p:spPr>
          <a:xfrm>
            <a:off x="8045007" y="3168671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Environmental</a:t>
            </a:r>
            <a:endParaRPr lang="en-US" sz="1400" dirty="0"/>
          </a:p>
        </p:txBody>
      </p:sp>
      <p:sp>
        <p:nvSpPr>
          <p:cNvPr id="26" name="Text 24"/>
          <p:cNvSpPr/>
          <p:nvPr/>
        </p:nvSpPr>
        <p:spPr>
          <a:xfrm>
            <a:off x="9885167" y="3168671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Legal</a:t>
            </a:r>
            <a:endParaRPr lang="en-US" sz="1400" dirty="0"/>
          </a:p>
        </p:txBody>
      </p:sp>
      <p:sp>
        <p:nvSpPr>
          <p:cNvPr id="27" name="Text 25"/>
          <p:cNvSpPr/>
          <p:nvPr/>
        </p:nvSpPr>
        <p:spPr>
          <a:xfrm>
            <a:off x="548640" y="1153655"/>
            <a:ext cx="1879591" cy="61837"/>
          </a:xfrm>
          <a:prstGeom prst="rect">
            <a:avLst/>
          </a:prstGeom>
          <a:solidFill>
            <a:srgbClr val="7748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8" name="Text 26"/>
          <p:cNvSpPr/>
          <p:nvPr/>
        </p:nvSpPr>
        <p:spPr>
          <a:xfrm>
            <a:off x="9795168" y="3610850"/>
            <a:ext cx="1554479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Poppins Regular" pitchFamily="34" charset="0"/>
                <a:ea typeface="Poppins Regular" pitchFamily="34" charset="-122"/>
                <a:cs typeface="Poppins Regular" pitchFamily="34" charset="-120"/>
              </a:rPr>
              <a:t>Intellectual property laws protect innovation and competitive advantage.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Poppins Regular" pitchFamily="34" charset="0"/>
                <a:ea typeface="Poppins Regular" pitchFamily="34" charset="-122"/>
                <a:cs typeface="Poppins Regular" pitchFamily="34" charset="-120"/>
              </a:rPr>
              <a:t>Labor laws and industry standards ensure ethical business practices.</a:t>
            </a:r>
            <a:endParaRPr lang="en-US" sz="1200" dirty="0"/>
          </a:p>
        </p:txBody>
      </p:sp>
      <p:sp>
        <p:nvSpPr>
          <p:cNvPr id="29" name="Text 27"/>
          <p:cNvSpPr/>
          <p:nvPr/>
        </p:nvSpPr>
        <p:spPr>
          <a:xfrm>
            <a:off x="7942579" y="3610850"/>
            <a:ext cx="155448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Poppins Regular" pitchFamily="34" charset="0"/>
                <a:ea typeface="Poppins Regular" pitchFamily="34" charset="-122"/>
                <a:cs typeface="Poppins Regular" pitchFamily="34" charset="-120"/>
              </a:rPr>
              <a:t>Climate change and resource scarcity necessitate sustainable practices.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Poppins Regular" pitchFamily="34" charset="0"/>
                <a:ea typeface="Poppins Regular" pitchFamily="34" charset="-122"/>
                <a:cs typeface="Poppins Regular" pitchFamily="34" charset="-120"/>
              </a:rPr>
              <a:t>Environmental regulations impose compliance requirements on industries.</a:t>
            </a:r>
            <a:endParaRPr lang="en-US" sz="1200" dirty="0"/>
          </a:p>
        </p:txBody>
      </p:sp>
      <p:sp>
        <p:nvSpPr>
          <p:cNvPr id="30" name="Text 28"/>
          <p:cNvSpPr/>
          <p:nvPr/>
        </p:nvSpPr>
        <p:spPr>
          <a:xfrm>
            <a:off x="6089988" y="3610850"/>
            <a:ext cx="1554481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Poppins Regular" pitchFamily="34" charset="0"/>
                <a:ea typeface="Poppins Regular" pitchFamily="34" charset="-122"/>
                <a:cs typeface="Poppins Regular" pitchFamily="34" charset="-120"/>
              </a:rPr>
              <a:t>Advancements in technology drive innovation and efficiency.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Poppins Regular" pitchFamily="34" charset="0"/>
                <a:ea typeface="Poppins Regular" pitchFamily="34" charset="-122"/>
                <a:cs typeface="Poppins Regular" pitchFamily="34" charset="-120"/>
              </a:rPr>
              <a:t>Adoption of digital tools transforms customer engagement strategies.</a:t>
            </a:r>
            <a:endParaRPr lang="en-US" sz="1200" dirty="0"/>
          </a:p>
        </p:txBody>
      </p:sp>
      <p:sp>
        <p:nvSpPr>
          <p:cNvPr id="31" name="Text 29"/>
          <p:cNvSpPr/>
          <p:nvPr/>
        </p:nvSpPr>
        <p:spPr>
          <a:xfrm>
            <a:off x="4237397" y="3610850"/>
            <a:ext cx="1554481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Poppins Regular" pitchFamily="34" charset="0"/>
                <a:ea typeface="Poppins Regular" pitchFamily="34" charset="-122"/>
                <a:cs typeface="Poppins Regular" pitchFamily="34" charset="-120"/>
              </a:rPr>
              <a:t>Cultural trends and demographic shifts shape consumer preferences.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Poppins Regular" pitchFamily="34" charset="0"/>
                <a:ea typeface="Poppins Regular" pitchFamily="34" charset="-122"/>
                <a:cs typeface="Poppins Regular" pitchFamily="34" charset="-120"/>
              </a:rPr>
              <a:t>Social attitudes towards sustainability influence brand perception.</a:t>
            </a:r>
            <a:endParaRPr lang="en-US" sz="1200" dirty="0"/>
          </a:p>
        </p:txBody>
      </p:sp>
      <p:sp>
        <p:nvSpPr>
          <p:cNvPr id="32" name="Text 30"/>
          <p:cNvSpPr/>
          <p:nvPr/>
        </p:nvSpPr>
        <p:spPr>
          <a:xfrm>
            <a:off x="2401229" y="3610850"/>
            <a:ext cx="1538058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Poppins Regular" pitchFamily="34" charset="0"/>
                <a:ea typeface="Poppins Regular" pitchFamily="34" charset="-122"/>
                <a:cs typeface="Poppins Regular" pitchFamily="34" charset="-120"/>
              </a:rPr>
              <a:t>Economic growth rates and inflation impact consumer purchasing power.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Poppins Regular" pitchFamily="34" charset="0"/>
                <a:ea typeface="Poppins Regular" pitchFamily="34" charset="-122"/>
                <a:cs typeface="Poppins Regular" pitchFamily="34" charset="-120"/>
              </a:rPr>
              <a:t>Currency exchange rates and taxation policies affect profitability.</a:t>
            </a:r>
            <a:endParaRPr lang="en-US" sz="1200" dirty="0"/>
          </a:p>
        </p:txBody>
      </p:sp>
      <p:sp>
        <p:nvSpPr>
          <p:cNvPr id="33" name="Text 31"/>
          <p:cNvSpPr/>
          <p:nvPr/>
        </p:nvSpPr>
        <p:spPr>
          <a:xfrm>
            <a:off x="548639" y="3610850"/>
            <a:ext cx="155448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91" dirty="0">
                <a:solidFill>
                  <a:srgbClr val="000000"/>
                </a:solidFill>
                <a:latin typeface="Poppins Regular" pitchFamily="34" charset="0"/>
                <a:ea typeface="Poppins Regular" pitchFamily="34" charset="-122"/>
                <a:cs typeface="Poppins Regular" pitchFamily="34" charset="-120"/>
              </a:rPr>
              <a:t>Government policies and regulations significantly influence market dynamics.</a:t>
            </a:r>
            <a:endParaRPr lang="en-US" sz="1191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91" dirty="0">
                <a:solidFill>
                  <a:srgbClr val="000000"/>
                </a:solidFill>
                <a:latin typeface="Poppins Regular" pitchFamily="34" charset="0"/>
                <a:ea typeface="Poppins Regular" pitchFamily="34" charset="-122"/>
                <a:cs typeface="Poppins Regular" pitchFamily="34" charset="-120"/>
              </a:rPr>
              <a:t>Political stability and trade agreements are crucial for business operations.</a:t>
            </a:r>
            <a:endParaRPr lang="en-US" sz="1191" dirty="0"/>
          </a:p>
        </p:txBody>
      </p:sp>
      <p:sp>
        <p:nvSpPr>
          <p:cNvPr id="34" name="Text 32"/>
          <p:cNvSpPr/>
          <p:nvPr/>
        </p:nvSpPr>
        <p:spPr>
          <a:xfrm>
            <a:off x="548640" y="0"/>
            <a:ext cx="11094720" cy="1130599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2800" b="1" dirty="0">
                <a:solidFill>
                  <a:srgbClr val="000000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PESTEL Analysis</a:t>
            </a:r>
            <a:endParaRPr lang="en-US" sz="2800" dirty="0"/>
          </a:p>
        </p:txBody>
      </p:sp>
      <p:sp>
        <p:nvSpPr>
          <p:cNvPr id="35" name="Text 33"/>
          <p:cNvSpPr/>
          <p:nvPr/>
        </p:nvSpPr>
        <p:spPr>
          <a:xfrm>
            <a:off x="11094658" y="242714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2025-07-11T16:51:40Z</dcterms:created>
  <dcterms:modified xsi:type="dcterms:W3CDTF">2025-07-11T16:51:40Z</dcterms:modified>
</cp:coreProperties>
</file>