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24A3B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737884" y="6508085"/>
            <a:ext cx="576072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Comprehensive PESTEL Analysis for Strategic Business Insights</a:t>
            </a:r>
            <a:endParaRPr lang="en-US" sz="800" dirty="0"/>
          </a:p>
        </p:txBody>
      </p:sp>
      <p:sp>
        <p:nvSpPr>
          <p:cNvPr id="4" name="Text 2"/>
          <p:cNvSpPr/>
          <p:nvPr/>
        </p:nvSpPr>
        <p:spPr>
          <a:xfrm>
            <a:off x="457200" y="6508085"/>
            <a:ext cx="18288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1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356840" y="1428750"/>
            <a:ext cx="6790720" cy="9080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PESTEL Analysis</a:t>
            </a:r>
            <a:endParaRPr lang="en-US" sz="4400" dirty="0"/>
          </a:p>
        </p:txBody>
      </p:sp>
      <p:sp>
        <p:nvSpPr>
          <p:cNvPr id="6" name="Text 4"/>
          <p:cNvSpPr/>
          <p:nvPr/>
        </p:nvSpPr>
        <p:spPr>
          <a:xfrm>
            <a:off x="356840" y="2813538"/>
            <a:ext cx="1084300" cy="1371600"/>
          </a:xfrm>
          <a:prstGeom prst="rect">
            <a:avLst/>
          </a:prstGeom>
          <a:solidFill>
            <a:srgbClr val="24947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446840" y="2860338"/>
            <a:ext cx="904300" cy="1278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P</a:t>
            </a:r>
            <a:endParaRPr lang="en-US" sz="3600" dirty="0"/>
          </a:p>
        </p:txBody>
      </p:sp>
      <p:sp>
        <p:nvSpPr>
          <p:cNvPr id="8" name="Text 6"/>
          <p:cNvSpPr/>
          <p:nvPr/>
        </p:nvSpPr>
        <p:spPr>
          <a:xfrm>
            <a:off x="1441140" y="2813538"/>
            <a:ext cx="2573300" cy="1371600"/>
          </a:xfrm>
          <a:prstGeom prst="rect">
            <a:avLst/>
          </a:prstGeom>
          <a:solidFill>
            <a:srgbClr val="CBF2E8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4267200" y="2813538"/>
            <a:ext cx="1084300" cy="1371600"/>
          </a:xfrm>
          <a:prstGeom prst="rect">
            <a:avLst/>
          </a:prstGeom>
          <a:solidFill>
            <a:srgbClr val="FE7AB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4357200" y="2860338"/>
            <a:ext cx="904300" cy="1278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E</a:t>
            </a:r>
            <a:endParaRPr lang="en-US" sz="3600" dirty="0"/>
          </a:p>
        </p:txBody>
      </p:sp>
      <p:sp>
        <p:nvSpPr>
          <p:cNvPr id="11" name="Text 9"/>
          <p:cNvSpPr/>
          <p:nvPr/>
        </p:nvSpPr>
        <p:spPr>
          <a:xfrm>
            <a:off x="5351500" y="2813538"/>
            <a:ext cx="2573300" cy="1371600"/>
          </a:xfrm>
          <a:prstGeom prst="rect">
            <a:avLst/>
          </a:prstGeom>
          <a:solidFill>
            <a:srgbClr val="FFE4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8177560" y="2813538"/>
            <a:ext cx="1084300" cy="1371600"/>
          </a:xfrm>
          <a:prstGeom prst="rect">
            <a:avLst/>
          </a:prstGeom>
          <a:solidFill>
            <a:srgbClr val="3ACE5D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8267560" y="2860338"/>
            <a:ext cx="904300" cy="1278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S</a:t>
            </a:r>
            <a:endParaRPr lang="en-US" sz="3600" dirty="0"/>
          </a:p>
        </p:txBody>
      </p:sp>
      <p:sp>
        <p:nvSpPr>
          <p:cNvPr id="14" name="Text 12"/>
          <p:cNvSpPr/>
          <p:nvPr/>
        </p:nvSpPr>
        <p:spPr>
          <a:xfrm>
            <a:off x="1592300" y="2954489"/>
            <a:ext cx="228600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Political</a:t>
            </a:r>
            <a:endParaRPr lang="en-US" sz="1600" dirty="0"/>
          </a:p>
        </p:txBody>
      </p:sp>
      <p:sp>
        <p:nvSpPr>
          <p:cNvPr id="15" name="Text 13"/>
          <p:cNvSpPr/>
          <p:nvPr/>
        </p:nvSpPr>
        <p:spPr>
          <a:xfrm>
            <a:off x="9261860" y="2813538"/>
            <a:ext cx="2573300" cy="1371600"/>
          </a:xfrm>
          <a:prstGeom prst="rect">
            <a:avLst/>
          </a:prstGeom>
          <a:solidFill>
            <a:srgbClr val="D8F5D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356840" y="4521201"/>
            <a:ext cx="1084300" cy="1371600"/>
          </a:xfrm>
          <a:prstGeom prst="rect">
            <a:avLst/>
          </a:prstGeom>
          <a:solidFill>
            <a:srgbClr val="FF6E0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446840" y="4568001"/>
            <a:ext cx="904300" cy="1278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T</a:t>
            </a:r>
            <a:endParaRPr lang="en-US" sz="3600" dirty="0"/>
          </a:p>
        </p:txBody>
      </p:sp>
      <p:sp>
        <p:nvSpPr>
          <p:cNvPr id="18" name="Text 16"/>
          <p:cNvSpPr/>
          <p:nvPr/>
        </p:nvSpPr>
        <p:spPr>
          <a:xfrm>
            <a:off x="1441140" y="4521201"/>
            <a:ext cx="2573300" cy="1371600"/>
          </a:xfrm>
          <a:prstGeom prst="rect">
            <a:avLst/>
          </a:prstGeom>
          <a:solidFill>
            <a:srgbClr val="FFE2C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4267200" y="4521201"/>
            <a:ext cx="1084300" cy="1371600"/>
          </a:xfrm>
          <a:prstGeom prst="rect">
            <a:avLst/>
          </a:prstGeom>
          <a:solidFill>
            <a:srgbClr val="A02B9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4357200" y="4568001"/>
            <a:ext cx="904300" cy="1278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E</a:t>
            </a:r>
            <a:endParaRPr lang="en-US" sz="3600" dirty="0"/>
          </a:p>
        </p:txBody>
      </p:sp>
      <p:sp>
        <p:nvSpPr>
          <p:cNvPr id="21" name="Text 19"/>
          <p:cNvSpPr/>
          <p:nvPr/>
        </p:nvSpPr>
        <p:spPr>
          <a:xfrm>
            <a:off x="5351500" y="4521201"/>
            <a:ext cx="2573300" cy="1371600"/>
          </a:xfrm>
          <a:prstGeom prst="rect">
            <a:avLst/>
          </a:prstGeom>
          <a:solidFill>
            <a:srgbClr val="F2CFEE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8177560" y="4521201"/>
            <a:ext cx="1084300" cy="1371600"/>
          </a:xfrm>
          <a:prstGeom prst="rect">
            <a:avLst/>
          </a:prstGeom>
          <a:solidFill>
            <a:srgbClr val="0E284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8267560" y="4568001"/>
            <a:ext cx="904300" cy="1278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L</a:t>
            </a:r>
            <a:endParaRPr lang="en-US" sz="3600" dirty="0"/>
          </a:p>
        </p:txBody>
      </p:sp>
      <p:sp>
        <p:nvSpPr>
          <p:cNvPr id="24" name="Text 22"/>
          <p:cNvSpPr/>
          <p:nvPr/>
        </p:nvSpPr>
        <p:spPr>
          <a:xfrm>
            <a:off x="9261860" y="4521201"/>
            <a:ext cx="2573300" cy="1371600"/>
          </a:xfrm>
          <a:prstGeom prst="rect">
            <a:avLst/>
          </a:prstGeom>
          <a:solidFill>
            <a:srgbClr val="CBF2E8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11094720" y="1"/>
            <a:ext cx="1097280" cy="1097280"/>
          </a:xfrm>
          <a:prstGeom prst="rect">
            <a:avLst/>
          </a:prstGeom>
          <a:solidFill>
            <a:srgbClr val="FE7AB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6" name="Text 24"/>
          <p:cNvSpPr/>
          <p:nvPr/>
        </p:nvSpPr>
        <p:spPr>
          <a:xfrm>
            <a:off x="7968342" y="359440"/>
            <a:ext cx="3866818" cy="1977359"/>
          </a:xfrm>
          <a:prstGeom prst="rect">
            <a:avLst/>
          </a:prstGeom>
          <a:solidFill>
            <a:srgbClr val="24947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7" name="Text 25"/>
          <p:cNvSpPr/>
          <p:nvPr/>
        </p:nvSpPr>
        <p:spPr>
          <a:xfrm>
            <a:off x="1592300" y="3334298"/>
            <a:ext cx="228600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Government stability and policy changes significantly influence market dynamics.</a:t>
            </a:r>
            <a:endParaRPr lang="en-US" sz="9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Trade regulations and tariffs impact international business operations.</a:t>
            </a:r>
            <a:endParaRPr lang="en-US" sz="900" dirty="0"/>
          </a:p>
        </p:txBody>
      </p:sp>
      <p:sp>
        <p:nvSpPr>
          <p:cNvPr id="28" name="Text 26"/>
          <p:cNvSpPr/>
          <p:nvPr/>
        </p:nvSpPr>
        <p:spPr>
          <a:xfrm>
            <a:off x="5495150" y="2954489"/>
            <a:ext cx="228600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Economic</a:t>
            </a:r>
            <a:endParaRPr lang="en-US" sz="1600" dirty="0"/>
          </a:p>
        </p:txBody>
      </p:sp>
      <p:sp>
        <p:nvSpPr>
          <p:cNvPr id="29" name="Text 27"/>
          <p:cNvSpPr/>
          <p:nvPr/>
        </p:nvSpPr>
        <p:spPr>
          <a:xfrm>
            <a:off x="5495150" y="3334298"/>
            <a:ext cx="228600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Economic growth rates and inflation levels determine consumer purchasing power.</a:t>
            </a:r>
            <a:endParaRPr lang="en-US" sz="9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Currency exchange rates affect the cost of imports and exports.</a:t>
            </a:r>
            <a:endParaRPr lang="en-US" sz="900" dirty="0"/>
          </a:p>
        </p:txBody>
      </p:sp>
      <p:sp>
        <p:nvSpPr>
          <p:cNvPr id="30" name="Text 28"/>
          <p:cNvSpPr/>
          <p:nvPr/>
        </p:nvSpPr>
        <p:spPr>
          <a:xfrm>
            <a:off x="9405510" y="2954489"/>
            <a:ext cx="228600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Social</a:t>
            </a:r>
            <a:endParaRPr lang="en-US" sz="1600" dirty="0"/>
          </a:p>
        </p:txBody>
      </p:sp>
      <p:sp>
        <p:nvSpPr>
          <p:cNvPr id="31" name="Text 29"/>
          <p:cNvSpPr/>
          <p:nvPr/>
        </p:nvSpPr>
        <p:spPr>
          <a:xfrm>
            <a:off x="9405510" y="3334298"/>
            <a:ext cx="228600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Cultural trends and demographic shifts shape consumer preferences.</a:t>
            </a:r>
            <a:endParaRPr lang="en-US" sz="9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Education levels and lifestyle changes influence workforce capabilities.</a:t>
            </a:r>
            <a:endParaRPr lang="en-US" sz="900" dirty="0"/>
          </a:p>
        </p:txBody>
      </p:sp>
      <p:sp>
        <p:nvSpPr>
          <p:cNvPr id="32" name="Text 30"/>
          <p:cNvSpPr/>
          <p:nvPr/>
        </p:nvSpPr>
        <p:spPr>
          <a:xfrm>
            <a:off x="1592300" y="4661876"/>
            <a:ext cx="228600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Technological</a:t>
            </a:r>
            <a:endParaRPr lang="en-US" sz="1600" dirty="0"/>
          </a:p>
        </p:txBody>
      </p:sp>
      <p:sp>
        <p:nvSpPr>
          <p:cNvPr id="33" name="Text 31"/>
          <p:cNvSpPr/>
          <p:nvPr/>
        </p:nvSpPr>
        <p:spPr>
          <a:xfrm>
            <a:off x="1592300" y="5041685"/>
            <a:ext cx="228600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Advancements in technology drive innovation and operational efficiency.</a:t>
            </a:r>
            <a:endParaRPr lang="en-US" sz="9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The adoption of digital tools transforms customer engagement strategies.</a:t>
            </a:r>
            <a:endParaRPr lang="en-US" sz="900" dirty="0"/>
          </a:p>
        </p:txBody>
      </p:sp>
      <p:sp>
        <p:nvSpPr>
          <p:cNvPr id="34" name="Text 32"/>
          <p:cNvSpPr/>
          <p:nvPr/>
        </p:nvSpPr>
        <p:spPr>
          <a:xfrm>
            <a:off x="5495150" y="4661876"/>
            <a:ext cx="228600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Environmental</a:t>
            </a:r>
            <a:endParaRPr lang="en-US" sz="1600" dirty="0"/>
          </a:p>
        </p:txBody>
      </p:sp>
      <p:sp>
        <p:nvSpPr>
          <p:cNvPr id="35" name="Text 33"/>
          <p:cNvSpPr/>
          <p:nvPr/>
        </p:nvSpPr>
        <p:spPr>
          <a:xfrm>
            <a:off x="5495150" y="5041685"/>
            <a:ext cx="228600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Climate change and sustainability concerns affect resource availability.</a:t>
            </a:r>
            <a:endParaRPr lang="en-US" sz="9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Environmental regulations shape production and waste management practices.</a:t>
            </a:r>
            <a:endParaRPr lang="en-US" sz="900" dirty="0"/>
          </a:p>
        </p:txBody>
      </p:sp>
      <p:sp>
        <p:nvSpPr>
          <p:cNvPr id="36" name="Text 34"/>
          <p:cNvSpPr/>
          <p:nvPr/>
        </p:nvSpPr>
        <p:spPr>
          <a:xfrm>
            <a:off x="9405510" y="4661876"/>
            <a:ext cx="2286000" cy="2462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Legal</a:t>
            </a:r>
            <a:endParaRPr lang="en-US" sz="1600" dirty="0"/>
          </a:p>
        </p:txBody>
      </p:sp>
      <p:sp>
        <p:nvSpPr>
          <p:cNvPr id="37" name="Text 35"/>
          <p:cNvSpPr/>
          <p:nvPr/>
        </p:nvSpPr>
        <p:spPr>
          <a:xfrm>
            <a:off x="9405510" y="5041685"/>
            <a:ext cx="228600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Compliance with labor laws ensures fair workplace practices.</a:t>
            </a:r>
            <a:endParaRPr lang="en-US" sz="9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9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Intellectual property rights protect innovation and business competitiveness.</a:t>
            </a:r>
            <a:endParaRPr lang="en-US" sz="900" dirty="0"/>
          </a:p>
        </p:txBody>
      </p:sp>
      <p:sp>
        <p:nvSpPr>
          <p:cNvPr id="38" name="Text 36"/>
          <p:cNvSpPr/>
          <p:nvPr/>
        </p:nvSpPr>
        <p:spPr>
          <a:xfrm>
            <a:off x="356841" y="457200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2025-07-11T16:54:03Z</dcterms:created>
  <dcterms:modified xsi:type="dcterms:W3CDTF">2025-07-11T16:54:03Z</dcterms:modified>
</cp:coreProperties>
</file>