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640080" y="1164617"/>
            <a:ext cx="10881360" cy="10672"/>
          </a:xfrm>
          <a:custGeom>
            <a:avLst/>
            <a:gdLst/>
            <a:ahLst/>
            <a:cxnLst/>
            <a:rect l="l" t="t" r="r" b="b"/>
            <a:pathLst>
              <a:path w="10881360" h="10672">
                <a:moveTo>
                  <a:pt x="0" y="0"/>
                </a:moveTo>
                <a:lnTo>
                  <a:pt x="10881360" y="0"/>
                </a:lnTo>
              </a:path>
            </a:pathLst>
          </a:custGeom>
          <a:noFill/>
          <a:ln w="25400">
            <a:solidFill>
              <a:srgbClr val="EAECF0"/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749390" y="6318000"/>
            <a:ext cx="108375" cy="5400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800" dirty="0">
                <a:solidFill>
                  <a:srgbClr val="80808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 /</a:t>
            </a:r>
            <a:endParaRPr lang="en-US" sz="800" dirty="0"/>
          </a:p>
        </p:txBody>
      </p:sp>
      <p:sp>
        <p:nvSpPr>
          <p:cNvPr id="5" name="Text 3"/>
          <p:cNvSpPr/>
          <p:nvPr/>
        </p:nvSpPr>
        <p:spPr>
          <a:xfrm>
            <a:off x="640079" y="1438418"/>
            <a:ext cx="1737360" cy="1188720"/>
          </a:xfrm>
          <a:prstGeom prst="rect">
            <a:avLst/>
          </a:pr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730079" y="1485218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P</a:t>
            </a:r>
            <a:endParaRPr lang="en-US" sz="4400" dirty="0"/>
          </a:p>
        </p:txBody>
      </p:sp>
      <p:sp>
        <p:nvSpPr>
          <p:cNvPr id="7" name="Text 5"/>
          <p:cNvSpPr/>
          <p:nvPr/>
        </p:nvSpPr>
        <p:spPr>
          <a:xfrm>
            <a:off x="2476841" y="1438418"/>
            <a:ext cx="1737360" cy="1188720"/>
          </a:xfrm>
          <a:prstGeom prst="rect">
            <a:avLst/>
          </a:prstGeom>
          <a:solidFill>
            <a:srgbClr val="08387A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2566841" y="1485218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E</a:t>
            </a:r>
            <a:endParaRPr lang="en-US" sz="4400" dirty="0"/>
          </a:p>
        </p:txBody>
      </p:sp>
      <p:sp>
        <p:nvSpPr>
          <p:cNvPr id="9" name="Text 7"/>
          <p:cNvSpPr/>
          <p:nvPr/>
        </p:nvSpPr>
        <p:spPr>
          <a:xfrm>
            <a:off x="4313603" y="1438418"/>
            <a:ext cx="1737360" cy="1188720"/>
          </a:xfrm>
          <a:prstGeom prst="rect">
            <a:avLst/>
          </a:pr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4403603" y="1485218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S</a:t>
            </a:r>
            <a:endParaRPr lang="en-US" sz="4400" dirty="0"/>
          </a:p>
        </p:txBody>
      </p:sp>
      <p:sp>
        <p:nvSpPr>
          <p:cNvPr id="11" name="Text 9"/>
          <p:cNvSpPr/>
          <p:nvPr/>
        </p:nvSpPr>
        <p:spPr>
          <a:xfrm>
            <a:off x="6150365" y="1438418"/>
            <a:ext cx="1737360" cy="1188720"/>
          </a:xfrm>
          <a:prstGeom prst="rect">
            <a:avLst/>
          </a:prstGeom>
          <a:solidFill>
            <a:srgbClr val="08387A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6240365" y="1485218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T</a:t>
            </a:r>
            <a:endParaRPr lang="en-US" sz="4400" dirty="0"/>
          </a:p>
        </p:txBody>
      </p:sp>
      <p:sp>
        <p:nvSpPr>
          <p:cNvPr id="13" name="Text 11"/>
          <p:cNvSpPr/>
          <p:nvPr/>
        </p:nvSpPr>
        <p:spPr>
          <a:xfrm>
            <a:off x="7987127" y="1438418"/>
            <a:ext cx="1737360" cy="1188720"/>
          </a:xfrm>
          <a:prstGeom prst="rect">
            <a:avLst/>
          </a:prstGeom>
          <a:solidFill>
            <a:srgbClr val="1570E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8077127" y="1485218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E</a:t>
            </a:r>
            <a:endParaRPr lang="en-US" sz="4400" dirty="0"/>
          </a:p>
        </p:txBody>
      </p:sp>
      <p:sp>
        <p:nvSpPr>
          <p:cNvPr id="15" name="Text 13"/>
          <p:cNvSpPr/>
          <p:nvPr/>
        </p:nvSpPr>
        <p:spPr>
          <a:xfrm>
            <a:off x="9823890" y="1438418"/>
            <a:ext cx="1737360" cy="1188720"/>
          </a:xfrm>
          <a:prstGeom prst="rect">
            <a:avLst/>
          </a:prstGeom>
          <a:solidFill>
            <a:srgbClr val="08387A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>
            <a:off x="9913890" y="1485218"/>
            <a:ext cx="1557360" cy="10951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400" dirty="0">
                <a:solidFill>
                  <a:srgbClr val="FFFFF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L</a:t>
            </a:r>
            <a:endParaRPr lang="en-US" sz="4400" dirty="0"/>
          </a:p>
        </p:txBody>
      </p:sp>
      <p:sp>
        <p:nvSpPr>
          <p:cNvPr id="17" name="Text 15"/>
          <p:cNvSpPr/>
          <p:nvPr/>
        </p:nvSpPr>
        <p:spPr>
          <a:xfrm>
            <a:off x="730079" y="2928527"/>
            <a:ext cx="146592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1570E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Political</a:t>
            </a:r>
            <a:endParaRPr lang="en-US" sz="1400" dirty="0"/>
          </a:p>
        </p:txBody>
      </p:sp>
      <p:sp>
        <p:nvSpPr>
          <p:cNvPr id="18" name="Text 16"/>
          <p:cNvSpPr/>
          <p:nvPr/>
        </p:nvSpPr>
        <p:spPr>
          <a:xfrm>
            <a:off x="2583263" y="2928527"/>
            <a:ext cx="1465920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8387A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Economic</a:t>
            </a:r>
            <a:endParaRPr lang="en-US" sz="1400" dirty="0"/>
          </a:p>
        </p:txBody>
      </p:sp>
      <p:sp>
        <p:nvSpPr>
          <p:cNvPr id="19" name="Text 17"/>
          <p:cNvSpPr/>
          <p:nvPr/>
        </p:nvSpPr>
        <p:spPr>
          <a:xfrm>
            <a:off x="4436447" y="2928527"/>
            <a:ext cx="1465919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1570E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Social</a:t>
            </a:r>
            <a:endParaRPr lang="en-US" sz="1400" dirty="0"/>
          </a:p>
        </p:txBody>
      </p:sp>
      <p:sp>
        <p:nvSpPr>
          <p:cNvPr id="20" name="Text 18"/>
          <p:cNvSpPr/>
          <p:nvPr/>
        </p:nvSpPr>
        <p:spPr>
          <a:xfrm>
            <a:off x="6289631" y="2928527"/>
            <a:ext cx="1465918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8387A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Technological</a:t>
            </a:r>
            <a:endParaRPr lang="en-US" sz="1400" dirty="0"/>
          </a:p>
        </p:txBody>
      </p:sp>
      <p:sp>
        <p:nvSpPr>
          <p:cNvPr id="21" name="Text 19"/>
          <p:cNvSpPr/>
          <p:nvPr/>
        </p:nvSpPr>
        <p:spPr>
          <a:xfrm>
            <a:off x="8142815" y="2928527"/>
            <a:ext cx="1465918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1570EF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Environmental</a:t>
            </a:r>
            <a:endParaRPr lang="en-US" sz="1400" dirty="0"/>
          </a:p>
        </p:txBody>
      </p:sp>
      <p:sp>
        <p:nvSpPr>
          <p:cNvPr id="22" name="Text 20"/>
          <p:cNvSpPr/>
          <p:nvPr/>
        </p:nvSpPr>
        <p:spPr>
          <a:xfrm>
            <a:off x="9995999" y="2928527"/>
            <a:ext cx="1435441" cy="214177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08387A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Legal</a:t>
            </a:r>
            <a:endParaRPr lang="en-US" sz="1400" dirty="0"/>
          </a:p>
        </p:txBody>
      </p:sp>
      <p:sp>
        <p:nvSpPr>
          <p:cNvPr id="23" name="Text 21"/>
          <p:cNvSpPr/>
          <p:nvPr/>
        </p:nvSpPr>
        <p:spPr>
          <a:xfrm>
            <a:off x="640079" y="1"/>
            <a:ext cx="10915441" cy="1034799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Figtree SemiBold" pitchFamily="34" charset="0"/>
                <a:ea typeface="Figtree SemiBold" pitchFamily="34" charset="-122"/>
                <a:cs typeface="Figtree SemiBold" pitchFamily="34" charset="-120"/>
              </a:rPr>
              <a:t>PESTEL Analysis</a:t>
            </a:r>
            <a:endParaRPr lang="en-US" sz="2400" dirty="0"/>
          </a:p>
        </p:txBody>
      </p:sp>
      <p:sp>
        <p:nvSpPr>
          <p:cNvPr id="24" name="Text 22"/>
          <p:cNvSpPr/>
          <p:nvPr/>
        </p:nvSpPr>
        <p:spPr>
          <a:xfrm>
            <a:off x="857765" y="6309360"/>
            <a:ext cx="7877385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0808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Comprehensive PESTEL Analysis for Strategic Business Insights</a:t>
            </a:r>
            <a:endParaRPr lang="en-US" sz="800" dirty="0"/>
          </a:p>
        </p:txBody>
      </p:sp>
      <p:sp>
        <p:nvSpPr>
          <p:cNvPr id="25" name="Text 23"/>
          <p:cNvSpPr/>
          <p:nvPr/>
        </p:nvSpPr>
        <p:spPr>
          <a:xfrm>
            <a:off x="430891" y="6308725"/>
            <a:ext cx="287113" cy="549275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r" marL="0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1</a:t>
            </a:r>
            <a:endParaRPr lang="en-US" sz="800" dirty="0"/>
          </a:p>
        </p:txBody>
      </p:sp>
      <p:sp>
        <p:nvSpPr>
          <p:cNvPr id="26" name="Text 24"/>
          <p:cNvSpPr/>
          <p:nvPr/>
        </p:nvSpPr>
        <p:spPr>
          <a:xfrm>
            <a:off x="640079" y="3370706"/>
            <a:ext cx="164592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Government stability and policy changes significantly influence market dynamics.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Trade regulations and tariffs impact international business operations.</a:t>
            </a:r>
            <a:endParaRPr lang="en-US" sz="1200" dirty="0"/>
          </a:p>
        </p:txBody>
      </p:sp>
      <p:sp>
        <p:nvSpPr>
          <p:cNvPr id="27" name="Text 25"/>
          <p:cNvSpPr/>
          <p:nvPr/>
        </p:nvSpPr>
        <p:spPr>
          <a:xfrm>
            <a:off x="2493263" y="3370706"/>
            <a:ext cx="1629498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Economic growth rates and inflation levels determine consumer purchasing power.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Currency exchange rates affect the cost of imports and exports.</a:t>
            </a:r>
            <a:endParaRPr lang="en-US" sz="1200" dirty="0"/>
          </a:p>
        </p:txBody>
      </p:sp>
      <p:sp>
        <p:nvSpPr>
          <p:cNvPr id="28" name="Text 26"/>
          <p:cNvSpPr/>
          <p:nvPr/>
        </p:nvSpPr>
        <p:spPr>
          <a:xfrm>
            <a:off x="4313602" y="3370706"/>
            <a:ext cx="1645921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Cultural trends and demographic shifts shape consumer preferences.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Education levels and lifestyle changes influence workforce availability.</a:t>
            </a:r>
            <a:endParaRPr lang="en-US" sz="1200" dirty="0"/>
          </a:p>
        </p:txBody>
      </p:sp>
      <p:sp>
        <p:nvSpPr>
          <p:cNvPr id="29" name="Text 27"/>
          <p:cNvSpPr/>
          <p:nvPr/>
        </p:nvSpPr>
        <p:spPr>
          <a:xfrm>
            <a:off x="6150364" y="3370706"/>
            <a:ext cx="1645921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Advancements in technology drive innovation and operational efficiency.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Adoption of digital tools transforms customer engagement strategies.</a:t>
            </a:r>
            <a:endParaRPr lang="en-US" sz="1200" dirty="0"/>
          </a:p>
        </p:txBody>
      </p:sp>
      <p:sp>
        <p:nvSpPr>
          <p:cNvPr id="30" name="Text 28"/>
          <p:cNvSpPr/>
          <p:nvPr/>
        </p:nvSpPr>
        <p:spPr>
          <a:xfrm>
            <a:off x="7987127" y="3370706"/>
            <a:ext cx="1645920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Climate change and sustainability concerns affect resource availability.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Environmental regulations shape production and operational practices.</a:t>
            </a:r>
            <a:endParaRPr lang="en-US" sz="1200" dirty="0"/>
          </a:p>
        </p:txBody>
      </p:sp>
      <p:sp>
        <p:nvSpPr>
          <p:cNvPr id="31" name="Text 29"/>
          <p:cNvSpPr/>
          <p:nvPr/>
        </p:nvSpPr>
        <p:spPr>
          <a:xfrm>
            <a:off x="9823888" y="3370706"/>
            <a:ext cx="1645919" cy="23774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Compliance with labor laws ensures fair workplace practices.</a:t>
            </a:r>
            <a:endParaRPr lang="en-US" sz="1200" dirty="0"/>
          </a:p>
          <a:p>
            <a:pPr algn="l" marL="171450" indent="-171450">
              <a:lnSpc>
                <a:spcPct val="120000"/>
              </a:lnSpc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000000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Intellectual property rights protect innovation and competitive advantage.</a:t>
            </a:r>
            <a:endParaRPr lang="en-US" sz="1200" dirty="0"/>
          </a:p>
        </p:txBody>
      </p:sp>
      <p:sp>
        <p:nvSpPr>
          <p:cNvPr id="32" name="Text 30"/>
          <p:cNvSpPr/>
          <p:nvPr/>
        </p:nvSpPr>
        <p:spPr>
          <a:xfrm>
            <a:off x="11009743" y="6137907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2025-07-11T16:50:17Z</dcterms:created>
  <dcterms:modified xsi:type="dcterms:W3CDTF">2025-07-11T16:50:17Z</dcterms:modified>
</cp:coreProperties>
</file>