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38d5654cdfe193cf33cfd5716b39812ea728fa7f.png"/><Relationship Id="rId2" Type="http://schemas.openxmlformats.org/officeDocument/2006/relationships/image" Target="../media/0b85589bb4b6e33f1c990d88749ac2cb2edd53a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008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alphaModFix amt="20000"/>
            </a:blip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48639" y="2057255"/>
            <a:ext cx="1737360" cy="1188720"/>
          </a:xfrm>
          <a:custGeom>
            <a:avLst/>
            <a:gdLst/>
            <a:ahLst/>
            <a:cxnLst/>
            <a:rect l="l" t="t" r="r" b="b"/>
            <a:pathLst>
              <a:path w="1737360" h="1188720">
                <a:moveTo>
                  <a:pt x="213973" y="1188720"/>
                </a:moveTo>
                <a:cubicBezTo>
                  <a:pt x="95798" y="1188720"/>
                  <a:pt x="0" y="1092921"/>
                  <a:pt x="0" y="974750"/>
                </a:cubicBezTo>
                <a:lnTo>
                  <a:pt x="0" y="213970"/>
                </a:lnTo>
                <a:cubicBezTo>
                  <a:pt x="0" y="95799"/>
                  <a:pt x="95798" y="0"/>
                  <a:pt x="213973" y="0"/>
                </a:cubicBezTo>
                <a:lnTo>
                  <a:pt x="1523387" y="0"/>
                </a:lnTo>
                <a:cubicBezTo>
                  <a:pt x="1641562" y="0"/>
                  <a:pt x="1737360" y="95799"/>
                  <a:pt x="1737360" y="213970"/>
                </a:cubicBezTo>
                <a:lnTo>
                  <a:pt x="1737360" y="974750"/>
                </a:lnTo>
                <a:cubicBezTo>
                  <a:pt x="1737360" y="1092921"/>
                  <a:pt x="1641562" y="1188720"/>
                  <a:pt x="1523387" y="1188720"/>
                </a:cubicBezTo>
                <a:lnTo>
                  <a:pt x="213973" y="1188720"/>
                </a:lnTo>
              </a:path>
            </a:pathLst>
          </a:custGeom>
          <a:solidFill>
            <a:srgbClr val="E6CE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38639" y="2104055"/>
            <a:ext cx="1557360" cy="109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20084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</a:t>
            </a:r>
            <a:endParaRPr lang="en-US" sz="4400" dirty="0"/>
          </a:p>
        </p:txBody>
      </p:sp>
      <p:sp>
        <p:nvSpPr>
          <p:cNvPr id="7" name="Text 5"/>
          <p:cNvSpPr/>
          <p:nvPr/>
        </p:nvSpPr>
        <p:spPr>
          <a:xfrm>
            <a:off x="2397945" y="2057255"/>
            <a:ext cx="1737360" cy="1188720"/>
          </a:xfrm>
          <a:custGeom>
            <a:avLst/>
            <a:gdLst/>
            <a:ahLst/>
            <a:cxnLst/>
            <a:rect l="l" t="t" r="r" b="b"/>
            <a:pathLst>
              <a:path w="1737360" h="1188720">
                <a:moveTo>
                  <a:pt x="213973" y="1188720"/>
                </a:moveTo>
                <a:cubicBezTo>
                  <a:pt x="95798" y="1188720"/>
                  <a:pt x="0" y="1092921"/>
                  <a:pt x="0" y="974750"/>
                </a:cubicBezTo>
                <a:lnTo>
                  <a:pt x="0" y="213970"/>
                </a:lnTo>
                <a:cubicBezTo>
                  <a:pt x="0" y="95799"/>
                  <a:pt x="95798" y="0"/>
                  <a:pt x="213973" y="0"/>
                </a:cubicBezTo>
                <a:lnTo>
                  <a:pt x="1523387" y="0"/>
                </a:lnTo>
                <a:cubicBezTo>
                  <a:pt x="1641562" y="0"/>
                  <a:pt x="1737360" y="95799"/>
                  <a:pt x="1737360" y="213970"/>
                </a:cubicBezTo>
                <a:lnTo>
                  <a:pt x="1737360" y="974750"/>
                </a:lnTo>
                <a:cubicBezTo>
                  <a:pt x="1737360" y="1092921"/>
                  <a:pt x="1641562" y="1188720"/>
                  <a:pt x="1523387" y="1188720"/>
                </a:cubicBezTo>
                <a:lnTo>
                  <a:pt x="213973" y="1188720"/>
                </a:lnTo>
              </a:path>
            </a:pathLst>
          </a:custGeom>
          <a:solidFill>
            <a:srgbClr val="8409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2487945" y="2104055"/>
            <a:ext cx="1557360" cy="109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</a:t>
            </a:r>
            <a:endParaRPr lang="en-US" sz="4400" dirty="0"/>
          </a:p>
        </p:txBody>
      </p:sp>
      <p:sp>
        <p:nvSpPr>
          <p:cNvPr id="9" name="Text 7"/>
          <p:cNvSpPr/>
          <p:nvPr/>
        </p:nvSpPr>
        <p:spPr>
          <a:xfrm>
            <a:off x="4247251" y="2057255"/>
            <a:ext cx="1737360" cy="1188720"/>
          </a:xfrm>
          <a:custGeom>
            <a:avLst/>
            <a:gdLst/>
            <a:ahLst/>
            <a:cxnLst/>
            <a:rect l="l" t="t" r="r" b="b"/>
            <a:pathLst>
              <a:path w="1737360" h="1188720">
                <a:moveTo>
                  <a:pt x="213973" y="1188720"/>
                </a:moveTo>
                <a:cubicBezTo>
                  <a:pt x="95798" y="1188720"/>
                  <a:pt x="0" y="1092921"/>
                  <a:pt x="0" y="974750"/>
                </a:cubicBezTo>
                <a:lnTo>
                  <a:pt x="0" y="213970"/>
                </a:lnTo>
                <a:cubicBezTo>
                  <a:pt x="0" y="95799"/>
                  <a:pt x="95798" y="0"/>
                  <a:pt x="213973" y="0"/>
                </a:cubicBezTo>
                <a:lnTo>
                  <a:pt x="1523387" y="0"/>
                </a:lnTo>
                <a:cubicBezTo>
                  <a:pt x="1641562" y="0"/>
                  <a:pt x="1737360" y="95799"/>
                  <a:pt x="1737360" y="213970"/>
                </a:cubicBezTo>
                <a:lnTo>
                  <a:pt x="1737360" y="974750"/>
                </a:lnTo>
                <a:cubicBezTo>
                  <a:pt x="1737360" y="1092921"/>
                  <a:pt x="1641562" y="1188720"/>
                  <a:pt x="1523387" y="1188720"/>
                </a:cubicBezTo>
                <a:lnTo>
                  <a:pt x="213973" y="1188720"/>
                </a:lnTo>
              </a:path>
            </a:pathLst>
          </a:custGeom>
          <a:solidFill>
            <a:srgbClr val="E6CE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337251" y="2104055"/>
            <a:ext cx="1557360" cy="109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20084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</a:t>
            </a:r>
            <a:endParaRPr lang="en-US" sz="4400" dirty="0"/>
          </a:p>
        </p:txBody>
      </p:sp>
      <p:sp>
        <p:nvSpPr>
          <p:cNvPr id="11" name="Text 9"/>
          <p:cNvSpPr/>
          <p:nvPr/>
        </p:nvSpPr>
        <p:spPr>
          <a:xfrm>
            <a:off x="6096557" y="2057255"/>
            <a:ext cx="1737360" cy="1188720"/>
          </a:xfrm>
          <a:custGeom>
            <a:avLst/>
            <a:gdLst/>
            <a:ahLst/>
            <a:cxnLst/>
            <a:rect l="l" t="t" r="r" b="b"/>
            <a:pathLst>
              <a:path w="1737360" h="1188720">
                <a:moveTo>
                  <a:pt x="213973" y="1188720"/>
                </a:moveTo>
                <a:cubicBezTo>
                  <a:pt x="95798" y="1188720"/>
                  <a:pt x="0" y="1092921"/>
                  <a:pt x="0" y="974750"/>
                </a:cubicBezTo>
                <a:lnTo>
                  <a:pt x="0" y="213970"/>
                </a:lnTo>
                <a:cubicBezTo>
                  <a:pt x="0" y="95799"/>
                  <a:pt x="95798" y="0"/>
                  <a:pt x="213973" y="0"/>
                </a:cubicBezTo>
                <a:lnTo>
                  <a:pt x="1523387" y="0"/>
                </a:lnTo>
                <a:cubicBezTo>
                  <a:pt x="1641562" y="0"/>
                  <a:pt x="1737360" y="95799"/>
                  <a:pt x="1737360" y="213970"/>
                </a:cubicBezTo>
                <a:lnTo>
                  <a:pt x="1737360" y="974750"/>
                </a:lnTo>
                <a:cubicBezTo>
                  <a:pt x="1737360" y="1092921"/>
                  <a:pt x="1641562" y="1188720"/>
                  <a:pt x="1523387" y="1188720"/>
                </a:cubicBezTo>
                <a:lnTo>
                  <a:pt x="213973" y="1188720"/>
                </a:lnTo>
              </a:path>
            </a:pathLst>
          </a:custGeom>
          <a:solidFill>
            <a:srgbClr val="8409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186557" y="2104055"/>
            <a:ext cx="1557360" cy="109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</a:t>
            </a:r>
            <a:endParaRPr lang="en-US" sz="4400" dirty="0"/>
          </a:p>
        </p:txBody>
      </p:sp>
      <p:sp>
        <p:nvSpPr>
          <p:cNvPr id="13" name="Text 11"/>
          <p:cNvSpPr/>
          <p:nvPr/>
        </p:nvSpPr>
        <p:spPr>
          <a:xfrm>
            <a:off x="7945863" y="2057255"/>
            <a:ext cx="1737360" cy="1188720"/>
          </a:xfrm>
          <a:custGeom>
            <a:avLst/>
            <a:gdLst/>
            <a:ahLst/>
            <a:cxnLst/>
            <a:rect l="l" t="t" r="r" b="b"/>
            <a:pathLst>
              <a:path w="1737360" h="1188720">
                <a:moveTo>
                  <a:pt x="213973" y="1188720"/>
                </a:moveTo>
                <a:cubicBezTo>
                  <a:pt x="95798" y="1188720"/>
                  <a:pt x="0" y="1092921"/>
                  <a:pt x="0" y="974750"/>
                </a:cubicBezTo>
                <a:lnTo>
                  <a:pt x="0" y="213970"/>
                </a:lnTo>
                <a:cubicBezTo>
                  <a:pt x="0" y="95799"/>
                  <a:pt x="95798" y="0"/>
                  <a:pt x="213973" y="0"/>
                </a:cubicBezTo>
                <a:lnTo>
                  <a:pt x="1523387" y="0"/>
                </a:lnTo>
                <a:cubicBezTo>
                  <a:pt x="1641562" y="0"/>
                  <a:pt x="1737360" y="95799"/>
                  <a:pt x="1737360" y="213970"/>
                </a:cubicBezTo>
                <a:lnTo>
                  <a:pt x="1737360" y="974750"/>
                </a:lnTo>
                <a:cubicBezTo>
                  <a:pt x="1737360" y="1092921"/>
                  <a:pt x="1641562" y="1188720"/>
                  <a:pt x="1523387" y="1188720"/>
                </a:cubicBezTo>
                <a:lnTo>
                  <a:pt x="213973" y="1188720"/>
                </a:lnTo>
              </a:path>
            </a:pathLst>
          </a:custGeom>
          <a:solidFill>
            <a:srgbClr val="E6CE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8035863" y="2104055"/>
            <a:ext cx="1557360" cy="109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20084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</a:t>
            </a:r>
            <a:endParaRPr lang="en-US" sz="4400" dirty="0"/>
          </a:p>
        </p:txBody>
      </p:sp>
      <p:sp>
        <p:nvSpPr>
          <p:cNvPr id="15" name="Text 13"/>
          <p:cNvSpPr/>
          <p:nvPr/>
        </p:nvSpPr>
        <p:spPr>
          <a:xfrm>
            <a:off x="9795167" y="2057255"/>
            <a:ext cx="1737360" cy="1188720"/>
          </a:xfrm>
          <a:custGeom>
            <a:avLst/>
            <a:gdLst/>
            <a:ahLst/>
            <a:cxnLst/>
            <a:rect l="l" t="t" r="r" b="b"/>
            <a:pathLst>
              <a:path w="1737360" h="1188720">
                <a:moveTo>
                  <a:pt x="213973" y="1188720"/>
                </a:moveTo>
                <a:cubicBezTo>
                  <a:pt x="95798" y="1188720"/>
                  <a:pt x="0" y="1092921"/>
                  <a:pt x="0" y="974750"/>
                </a:cubicBezTo>
                <a:lnTo>
                  <a:pt x="0" y="213970"/>
                </a:lnTo>
                <a:cubicBezTo>
                  <a:pt x="0" y="95799"/>
                  <a:pt x="95798" y="0"/>
                  <a:pt x="213973" y="0"/>
                </a:cubicBezTo>
                <a:lnTo>
                  <a:pt x="1523387" y="0"/>
                </a:lnTo>
                <a:cubicBezTo>
                  <a:pt x="1641562" y="0"/>
                  <a:pt x="1737360" y="95799"/>
                  <a:pt x="1737360" y="213970"/>
                </a:cubicBezTo>
                <a:lnTo>
                  <a:pt x="1737360" y="974750"/>
                </a:lnTo>
                <a:cubicBezTo>
                  <a:pt x="1737360" y="1092921"/>
                  <a:pt x="1641562" y="1188720"/>
                  <a:pt x="1523387" y="1188720"/>
                </a:cubicBezTo>
                <a:lnTo>
                  <a:pt x="213973" y="1188720"/>
                </a:lnTo>
              </a:path>
            </a:pathLst>
          </a:custGeom>
          <a:solidFill>
            <a:srgbClr val="8409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9885167" y="2104055"/>
            <a:ext cx="1557360" cy="1095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</a:t>
            </a:r>
            <a:endParaRPr lang="en-US" sz="4400" dirty="0"/>
          </a:p>
        </p:txBody>
      </p:sp>
      <p:sp>
        <p:nvSpPr>
          <p:cNvPr id="17" name="Text 15"/>
          <p:cNvSpPr/>
          <p:nvPr/>
        </p:nvSpPr>
        <p:spPr>
          <a:xfrm>
            <a:off x="638639" y="3491941"/>
            <a:ext cx="1557360" cy="214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Political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2491229" y="3491941"/>
            <a:ext cx="1557360" cy="214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Economic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4326994" y="3491941"/>
            <a:ext cx="1557360" cy="214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Social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6179988" y="3491941"/>
            <a:ext cx="1557360" cy="214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Technological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8032579" y="3491941"/>
            <a:ext cx="1557360" cy="214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Environmental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9885167" y="3491941"/>
            <a:ext cx="1557360" cy="2141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Legal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505463" y="512177"/>
            <a:ext cx="7315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Comprehensive PESTEL Analysis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502920" y="890092"/>
            <a:ext cx="11161969" cy="8890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outfit semibold" pitchFamily="34" charset="0"/>
                <a:ea typeface="outfit semibold" pitchFamily="34" charset="-122"/>
                <a:cs typeface="outfit semibold" pitchFamily="34" charset="-120"/>
              </a:rPr>
              <a:t>PESTEL Analysis</a:t>
            </a:r>
            <a:endParaRPr lang="en-US" sz="2800" dirty="0"/>
          </a:p>
        </p:txBody>
      </p:sp>
      <p:sp>
        <p:nvSpPr>
          <p:cNvPr id="25" name="Text 23"/>
          <p:cNvSpPr/>
          <p:nvPr/>
        </p:nvSpPr>
        <p:spPr>
          <a:xfrm>
            <a:off x="9795167" y="3934120"/>
            <a:ext cx="1554479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Intellectual property laws protect innovation and business assets.</a:t>
            </a:r>
            <a:endParaRPr lang="en-US" sz="1100" dirty="0"/>
          </a:p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Employment laws and labor regulations impact organizational policies.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7942579" y="3934120"/>
            <a:ext cx="155448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Climate change and sustainability concerns affect resource availability.</a:t>
            </a:r>
            <a:endParaRPr lang="en-US" sz="1100" dirty="0"/>
          </a:p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Environmental regulations shape industry practices and compliance costs.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6089988" y="3934120"/>
            <a:ext cx="1554481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Advancements in technology drive innovation and operational efficiency.</a:t>
            </a:r>
            <a:endParaRPr lang="en-US" sz="1100" dirty="0"/>
          </a:p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adoption of digital platforms transforms customer engagement strategies.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4236994" y="3934120"/>
            <a:ext cx="1554481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Cultural trends and demographic shifts shape consumer preferences.</a:t>
            </a:r>
            <a:endParaRPr lang="en-US" sz="1100" dirty="0"/>
          </a:p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Education levels and social mobility influence workforce availability.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2401229" y="3934120"/>
            <a:ext cx="1538058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Economic growth rates and inflation levels affect consumer purchasing power.</a:t>
            </a:r>
            <a:endParaRPr lang="en-US" sz="1100" dirty="0"/>
          </a:p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Currency exchange rates play a crucial role in global trade competitiveness.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548639" y="3934120"/>
            <a:ext cx="155448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Government stability and policy changes significantly influence market dynamics.</a:t>
            </a:r>
            <a:endParaRPr lang="en-US" sz="1100" dirty="0"/>
          </a:p>
          <a:p>
            <a:pPr algn="l" marL="171450" indent="-171450">
              <a:lnSpc>
                <a:spcPct val="120000"/>
              </a:lnSpc>
              <a:buSzPct val="120000"/>
              <a:buFont typeface="Arial"/>
              <a:buChar char="•"/>
            </a:pPr>
            <a:r>
              <a:rPr lang="en-US" sz="11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Trade regulations and tariffs impact international business operations.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10769602" y="329297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502920" y="6520520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600" dirty="0">
                <a:solidFill>
                  <a:srgbClr val="FFFFFF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2025-07-11T16:53:07Z</dcterms:created>
  <dcterms:modified xsi:type="dcterms:W3CDTF">2025-07-11T16:53:07Z</dcterms:modified>
</cp:coreProperties>
</file>