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-1" y="6200512"/>
            <a:ext cx="12191999" cy="657488"/>
          </a:xfrm>
          <a:prstGeom prst="rect">
            <a:avLst/>
          </a:prstGeom>
          <a:gradFill>
            <a:gsLst>
              <a:gs pos="0">
                <a:srgbClr val="d3e6ff">
                  <a:alpha val="50000"/>
                </a:srgbClr>
              </a:gs>
              <a:gs pos="100000">
                <a:srgbClr val="fff1ef">
                  <a:alpha val="40000"/>
                </a:srgbClr>
              </a:gs>
            </a:gsLst>
            <a:lin ang="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838200" y="6355080"/>
            <a:ext cx="561571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Comprehensive PESTEL Analysis for Strategic Business Insights</a:t>
            </a:r>
            <a:endParaRPr lang="en-US" sz="800" dirty="0"/>
          </a:p>
        </p:txBody>
      </p:sp>
      <p:sp>
        <p:nvSpPr>
          <p:cNvPr id="5" name="Text 3"/>
          <p:cNvSpPr/>
          <p:nvPr/>
        </p:nvSpPr>
        <p:spPr>
          <a:xfrm>
            <a:off x="554643" y="6355080"/>
            <a:ext cx="27432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1</a:t>
            </a:r>
            <a:endParaRPr lang="en-US" sz="800" dirty="0"/>
          </a:p>
        </p:txBody>
      </p:sp>
      <p:sp>
        <p:nvSpPr>
          <p:cNvPr id="6" name="Text 4"/>
          <p:cNvSpPr/>
          <p:nvPr/>
        </p:nvSpPr>
        <p:spPr>
          <a:xfrm>
            <a:off x="10722957" y="6217920"/>
            <a:ext cx="91440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548639" y="1678562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5FA4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638639" y="1725362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P</a:t>
            </a:r>
            <a:endParaRPr lang="en-US" sz="4400" dirty="0"/>
          </a:p>
        </p:txBody>
      </p:sp>
      <p:sp>
        <p:nvSpPr>
          <p:cNvPr id="9" name="Text 7"/>
          <p:cNvSpPr/>
          <p:nvPr/>
        </p:nvSpPr>
        <p:spPr>
          <a:xfrm>
            <a:off x="2397945" y="1678562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A4CC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2487945" y="1725362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E</a:t>
            </a:r>
            <a:endParaRPr lang="en-US" sz="4400" dirty="0"/>
          </a:p>
        </p:txBody>
      </p:sp>
      <p:sp>
        <p:nvSpPr>
          <p:cNvPr id="11" name="Text 9"/>
          <p:cNvSpPr/>
          <p:nvPr/>
        </p:nvSpPr>
        <p:spPr>
          <a:xfrm>
            <a:off x="4247251" y="1678562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5FA4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4337251" y="1725362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</a:t>
            </a:r>
            <a:endParaRPr lang="en-US" sz="4400" dirty="0"/>
          </a:p>
        </p:txBody>
      </p:sp>
      <p:sp>
        <p:nvSpPr>
          <p:cNvPr id="13" name="Text 11"/>
          <p:cNvSpPr/>
          <p:nvPr/>
        </p:nvSpPr>
        <p:spPr>
          <a:xfrm>
            <a:off x="6096557" y="1678562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A4CC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6186557" y="1725362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T</a:t>
            </a:r>
            <a:endParaRPr lang="en-US" sz="4400" dirty="0"/>
          </a:p>
        </p:txBody>
      </p:sp>
      <p:sp>
        <p:nvSpPr>
          <p:cNvPr id="15" name="Text 13"/>
          <p:cNvSpPr/>
          <p:nvPr/>
        </p:nvSpPr>
        <p:spPr>
          <a:xfrm>
            <a:off x="7945863" y="1678562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5FA4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8035863" y="1725362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E</a:t>
            </a:r>
            <a:endParaRPr lang="en-US" sz="4400" dirty="0"/>
          </a:p>
        </p:txBody>
      </p:sp>
      <p:sp>
        <p:nvSpPr>
          <p:cNvPr id="17" name="Text 15"/>
          <p:cNvSpPr/>
          <p:nvPr/>
        </p:nvSpPr>
        <p:spPr>
          <a:xfrm>
            <a:off x="9795167" y="1678562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A4CC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9885167" y="1725362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L</a:t>
            </a:r>
            <a:endParaRPr lang="en-US" sz="4400" dirty="0"/>
          </a:p>
        </p:txBody>
      </p:sp>
      <p:sp>
        <p:nvSpPr>
          <p:cNvPr id="19" name="Text 17"/>
          <p:cNvSpPr/>
          <p:nvPr/>
        </p:nvSpPr>
        <p:spPr>
          <a:xfrm>
            <a:off x="684359" y="3014162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Political</a:t>
            </a:r>
            <a:endParaRPr lang="en-US" sz="1400" dirty="0"/>
          </a:p>
        </p:txBody>
      </p:sp>
      <p:sp>
        <p:nvSpPr>
          <p:cNvPr id="20" name="Text 18"/>
          <p:cNvSpPr/>
          <p:nvPr/>
        </p:nvSpPr>
        <p:spPr>
          <a:xfrm>
            <a:off x="2524521" y="3014162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Economic</a:t>
            </a:r>
            <a:endParaRPr lang="en-US" sz="1400" dirty="0"/>
          </a:p>
        </p:txBody>
      </p:sp>
      <p:sp>
        <p:nvSpPr>
          <p:cNvPr id="21" name="Text 19"/>
          <p:cNvSpPr/>
          <p:nvPr/>
        </p:nvSpPr>
        <p:spPr>
          <a:xfrm>
            <a:off x="4364683" y="3014162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Social</a:t>
            </a:r>
            <a:endParaRPr lang="en-US" sz="1400" dirty="0"/>
          </a:p>
        </p:txBody>
      </p:sp>
      <p:sp>
        <p:nvSpPr>
          <p:cNvPr id="22" name="Text 20"/>
          <p:cNvSpPr/>
          <p:nvPr/>
        </p:nvSpPr>
        <p:spPr>
          <a:xfrm>
            <a:off x="6204845" y="3014162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Technological</a:t>
            </a:r>
            <a:endParaRPr lang="en-US" sz="1400" dirty="0"/>
          </a:p>
        </p:txBody>
      </p:sp>
      <p:sp>
        <p:nvSpPr>
          <p:cNvPr id="23" name="Text 21"/>
          <p:cNvSpPr/>
          <p:nvPr/>
        </p:nvSpPr>
        <p:spPr>
          <a:xfrm>
            <a:off x="8045007" y="3014162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Environmental</a:t>
            </a:r>
            <a:endParaRPr lang="en-US" sz="1400" dirty="0"/>
          </a:p>
        </p:txBody>
      </p:sp>
      <p:sp>
        <p:nvSpPr>
          <p:cNvPr id="24" name="Text 22"/>
          <p:cNvSpPr/>
          <p:nvPr/>
        </p:nvSpPr>
        <p:spPr>
          <a:xfrm>
            <a:off x="9885167" y="3014162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Legal</a:t>
            </a:r>
            <a:endParaRPr lang="en-US" sz="1400" dirty="0"/>
          </a:p>
        </p:txBody>
      </p:sp>
      <p:sp>
        <p:nvSpPr>
          <p:cNvPr id="25" name="Text 23"/>
          <p:cNvSpPr/>
          <p:nvPr/>
        </p:nvSpPr>
        <p:spPr>
          <a:xfrm>
            <a:off x="548640" y="548639"/>
            <a:ext cx="11049000" cy="69650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PESTEL Analysis</a:t>
            </a:r>
            <a:endParaRPr lang="en-US" sz="2400" dirty="0"/>
          </a:p>
        </p:txBody>
      </p:sp>
      <p:sp>
        <p:nvSpPr>
          <p:cNvPr id="26" name="Text 24"/>
          <p:cNvSpPr/>
          <p:nvPr/>
        </p:nvSpPr>
        <p:spPr>
          <a:xfrm>
            <a:off x="9795168" y="3456341"/>
            <a:ext cx="1554479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Compliance with laws and regulations ensures smooth business operations.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Intellectual property rights and labor laws safeguard organizational interests.</a:t>
            </a:r>
            <a:endParaRPr lang="en-US" sz="1200" dirty="0"/>
          </a:p>
        </p:txBody>
      </p:sp>
      <p:sp>
        <p:nvSpPr>
          <p:cNvPr id="27" name="Text 25"/>
          <p:cNvSpPr/>
          <p:nvPr/>
        </p:nvSpPr>
        <p:spPr>
          <a:xfrm>
            <a:off x="7942579" y="3456341"/>
            <a:ext cx="155448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82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Climate change and resource scarcity necessitate sustainable practices.</a:t>
            </a:r>
            <a:endParaRPr lang="en-US" sz="1182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82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Environmental regulations and consumer awareness push for eco-friendly solutions.</a:t>
            </a:r>
            <a:endParaRPr lang="en-US" sz="1182" dirty="0"/>
          </a:p>
        </p:txBody>
      </p:sp>
      <p:sp>
        <p:nvSpPr>
          <p:cNvPr id="28" name="Text 26"/>
          <p:cNvSpPr/>
          <p:nvPr/>
        </p:nvSpPr>
        <p:spPr>
          <a:xfrm>
            <a:off x="6089988" y="3456341"/>
            <a:ext cx="1554481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Advancements in technology drive innovation and operational efficiency.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The adoption of digital tools reshapes customer engagement and market competition.</a:t>
            </a:r>
            <a:endParaRPr lang="en-US" sz="1200" dirty="0"/>
          </a:p>
        </p:txBody>
      </p:sp>
      <p:sp>
        <p:nvSpPr>
          <p:cNvPr id="29" name="Text 27"/>
          <p:cNvSpPr/>
          <p:nvPr/>
        </p:nvSpPr>
        <p:spPr>
          <a:xfrm>
            <a:off x="4237397" y="3456341"/>
            <a:ext cx="1554481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Cultural trends and demographic shifts affect consumer preferences.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Social attitudes towards sustainability and ethics influence brand perception.</a:t>
            </a:r>
            <a:endParaRPr lang="en-US" sz="1200" dirty="0"/>
          </a:p>
        </p:txBody>
      </p:sp>
      <p:sp>
        <p:nvSpPr>
          <p:cNvPr id="30" name="Text 28"/>
          <p:cNvSpPr/>
          <p:nvPr/>
        </p:nvSpPr>
        <p:spPr>
          <a:xfrm>
            <a:off x="2401229" y="3456341"/>
            <a:ext cx="1538058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Economic growth rates and inflation impact consumer purchasing power.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Exchange rates and economic policies determine the cost of doing business globally.</a:t>
            </a:r>
            <a:endParaRPr lang="en-US" sz="1200" dirty="0"/>
          </a:p>
        </p:txBody>
      </p:sp>
      <p:sp>
        <p:nvSpPr>
          <p:cNvPr id="31" name="Text 29"/>
          <p:cNvSpPr/>
          <p:nvPr/>
        </p:nvSpPr>
        <p:spPr>
          <a:xfrm>
            <a:off x="548639" y="3456341"/>
            <a:ext cx="155448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71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Government policies and regulations significantly influence the market dynamics.</a:t>
            </a:r>
            <a:endParaRPr lang="en-US" sz="1171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71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Political stability and international relations play a crucial role in shaping business strategies.</a:t>
            </a:r>
            <a:endParaRPr lang="en-US" sz="117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2025-07-11T16:51:21Z</dcterms:created>
  <dcterms:modified xsi:type="dcterms:W3CDTF">2025-07-11T16:51:21Z</dcterms:modified>
</cp:coreProperties>
</file>