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-1" y="6200512"/>
            <a:ext cx="12191999" cy="657488"/>
          </a:xfrm>
          <a:prstGeom prst="rect">
            <a:avLst/>
          </a:prstGeom>
          <a:gradFill>
            <a:gsLst>
              <a:gs pos="0">
                <a:srgbClr val="d3e6ff">
                  <a:alpha val="50000"/>
                </a:srgbClr>
              </a:gs>
              <a:gs pos="100000">
                <a:srgbClr val="fff1ef">
                  <a:alpha val="40000"/>
                </a:srgbClr>
              </a:gs>
            </a:gsLst>
            <a:lin ang="0"/>
          </a:gra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838200" y="6355080"/>
            <a:ext cx="561571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Comprehensive PESTEL Analysis for Strategic Business Insights</a:t>
            </a:r>
            <a:endParaRPr lang="en-US" sz="800" dirty="0"/>
          </a:p>
        </p:txBody>
      </p:sp>
      <p:sp>
        <p:nvSpPr>
          <p:cNvPr id="5" name="Text 3"/>
          <p:cNvSpPr/>
          <p:nvPr/>
        </p:nvSpPr>
        <p:spPr>
          <a:xfrm>
            <a:off x="554643" y="6355080"/>
            <a:ext cx="274320" cy="3657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0D0D0D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1</a:t>
            </a:r>
            <a:endParaRPr lang="en-US" sz="800" dirty="0"/>
          </a:p>
        </p:txBody>
      </p:sp>
      <p:sp>
        <p:nvSpPr>
          <p:cNvPr id="6" name="Text 4"/>
          <p:cNvSpPr/>
          <p:nvPr/>
        </p:nvSpPr>
        <p:spPr>
          <a:xfrm>
            <a:off x="10722957" y="6217920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548639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5FA4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38639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</a:t>
            </a:r>
            <a:endParaRPr lang="en-US" sz="4400" dirty="0"/>
          </a:p>
        </p:txBody>
      </p:sp>
      <p:sp>
        <p:nvSpPr>
          <p:cNvPr id="9" name="Text 7"/>
          <p:cNvSpPr/>
          <p:nvPr/>
        </p:nvSpPr>
        <p:spPr>
          <a:xfrm>
            <a:off x="2397945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A4CC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2487945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11" name="Text 9"/>
          <p:cNvSpPr/>
          <p:nvPr/>
        </p:nvSpPr>
        <p:spPr>
          <a:xfrm>
            <a:off x="4247251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5FA4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4337251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</a:t>
            </a:r>
            <a:endParaRPr lang="en-US" sz="4400" dirty="0"/>
          </a:p>
        </p:txBody>
      </p:sp>
      <p:sp>
        <p:nvSpPr>
          <p:cNvPr id="13" name="Text 11"/>
          <p:cNvSpPr/>
          <p:nvPr/>
        </p:nvSpPr>
        <p:spPr>
          <a:xfrm>
            <a:off x="6096557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A4CC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4" name="Text 12"/>
          <p:cNvSpPr/>
          <p:nvPr/>
        </p:nvSpPr>
        <p:spPr>
          <a:xfrm>
            <a:off x="6186557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</a:t>
            </a:r>
            <a:endParaRPr lang="en-US" sz="4400" dirty="0"/>
          </a:p>
        </p:txBody>
      </p:sp>
      <p:sp>
        <p:nvSpPr>
          <p:cNvPr id="15" name="Text 13"/>
          <p:cNvSpPr/>
          <p:nvPr/>
        </p:nvSpPr>
        <p:spPr>
          <a:xfrm>
            <a:off x="7945863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5FA4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6" name="Text 14"/>
          <p:cNvSpPr/>
          <p:nvPr/>
        </p:nvSpPr>
        <p:spPr>
          <a:xfrm>
            <a:off x="8035863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</a:t>
            </a:r>
            <a:endParaRPr lang="en-US" sz="4400" dirty="0"/>
          </a:p>
        </p:txBody>
      </p:sp>
      <p:sp>
        <p:nvSpPr>
          <p:cNvPr id="17" name="Text 15"/>
          <p:cNvSpPr/>
          <p:nvPr/>
        </p:nvSpPr>
        <p:spPr>
          <a:xfrm>
            <a:off x="9795167" y="1678562"/>
            <a:ext cx="1737360" cy="1188720"/>
          </a:xfrm>
          <a:custGeom>
            <a:avLst/>
            <a:gdLst/>
            <a:ahLst/>
            <a:cxnLst/>
            <a:rect l="l" t="t" r="r" b="b"/>
            <a:pathLst>
              <a:path w="1737360" h="1188720">
                <a:moveTo>
                  <a:pt x="213973" y="1188720"/>
                </a:moveTo>
                <a:cubicBezTo>
                  <a:pt x="95798" y="1188720"/>
                  <a:pt x="0" y="1092921"/>
                  <a:pt x="0" y="974750"/>
                </a:cubicBezTo>
                <a:lnTo>
                  <a:pt x="0" y="213970"/>
                </a:lnTo>
                <a:cubicBezTo>
                  <a:pt x="0" y="95799"/>
                  <a:pt x="95798" y="0"/>
                  <a:pt x="213973" y="0"/>
                </a:cubicBezTo>
                <a:lnTo>
                  <a:pt x="1523387" y="0"/>
                </a:lnTo>
                <a:cubicBezTo>
                  <a:pt x="1641562" y="0"/>
                  <a:pt x="1737360" y="95799"/>
                  <a:pt x="1737360" y="213970"/>
                </a:cubicBezTo>
                <a:lnTo>
                  <a:pt x="1737360" y="974750"/>
                </a:lnTo>
                <a:cubicBezTo>
                  <a:pt x="1737360" y="1092921"/>
                  <a:pt x="1641562" y="1188720"/>
                  <a:pt x="1523387" y="1188720"/>
                </a:cubicBezTo>
                <a:lnTo>
                  <a:pt x="213973" y="1188720"/>
                </a:lnTo>
              </a:path>
            </a:pathLst>
          </a:custGeom>
          <a:solidFill>
            <a:srgbClr val="A4CC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8" name="Text 16"/>
          <p:cNvSpPr/>
          <p:nvPr/>
        </p:nvSpPr>
        <p:spPr>
          <a:xfrm>
            <a:off x="9885167" y="1725362"/>
            <a:ext cx="1557360" cy="10951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4400" dirty="0">
                <a:solidFill>
                  <a:srgbClr val="FFFFFF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</a:t>
            </a:r>
            <a:endParaRPr lang="en-US" sz="4400" dirty="0"/>
          </a:p>
        </p:txBody>
      </p:sp>
      <p:sp>
        <p:nvSpPr>
          <p:cNvPr id="19" name="Text 17"/>
          <p:cNvSpPr/>
          <p:nvPr/>
        </p:nvSpPr>
        <p:spPr>
          <a:xfrm>
            <a:off x="684359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2524521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4364683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6204845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3" name="Text 21"/>
          <p:cNvSpPr/>
          <p:nvPr/>
        </p:nvSpPr>
        <p:spPr>
          <a:xfrm>
            <a:off x="8045007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4" name="Text 22"/>
          <p:cNvSpPr/>
          <p:nvPr/>
        </p:nvSpPr>
        <p:spPr>
          <a:xfrm>
            <a:off x="9885167" y="3014162"/>
            <a:ext cx="155736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5" name="Text 23"/>
          <p:cNvSpPr/>
          <p:nvPr/>
        </p:nvSpPr>
        <p:spPr>
          <a:xfrm>
            <a:off x="548640" y="548639"/>
            <a:ext cx="11049000" cy="6965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0000"/>
                </a:solidFill>
                <a:latin typeface="Figtree Bold" pitchFamily="34" charset="0"/>
                <a:ea typeface="Figtree Bold" pitchFamily="34" charset="-122"/>
                <a:cs typeface="Figtree Bold" pitchFamily="34" charset="-120"/>
              </a:rPr>
              <a:t>PESTEL Analysis</a:t>
            </a:r>
            <a:endParaRPr lang="en-US" sz="2400" dirty="0"/>
          </a:p>
        </p:txBody>
      </p:sp>
      <p:sp>
        <p:nvSpPr>
          <p:cNvPr id="26" name="Text 24"/>
          <p:cNvSpPr/>
          <p:nvPr/>
        </p:nvSpPr>
        <p:spPr>
          <a:xfrm>
            <a:off x="9795168" y="3456341"/>
            <a:ext cx="1554479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Compliance with laws and regulations ensures smooth business operations.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Intellectual property rights and labor laws safeguard organizational interests.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7942579" y="3456341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Climate change and resource scarcity necessitate sustainable practices.</a:t>
            </a:r>
            <a:endParaRPr lang="en-US" sz="1182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82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Environmental regulations and consumer awareness push for eco-friendly solutions.</a:t>
            </a:r>
            <a:endParaRPr lang="en-US" sz="1182" dirty="0"/>
          </a:p>
        </p:txBody>
      </p:sp>
      <p:sp>
        <p:nvSpPr>
          <p:cNvPr id="28" name="Text 26"/>
          <p:cNvSpPr/>
          <p:nvPr/>
        </p:nvSpPr>
        <p:spPr>
          <a:xfrm>
            <a:off x="6089988" y="3456341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Advancements in technology drive innovation and operational efficiency.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The adoption of digital tools reshapes customer engagement and market competition.</a:t>
            </a:r>
            <a:endParaRPr lang="en-US" sz="1200" dirty="0"/>
          </a:p>
        </p:txBody>
      </p:sp>
      <p:sp>
        <p:nvSpPr>
          <p:cNvPr id="29" name="Text 27"/>
          <p:cNvSpPr/>
          <p:nvPr/>
        </p:nvSpPr>
        <p:spPr>
          <a:xfrm>
            <a:off x="4237397" y="3456341"/>
            <a:ext cx="1554481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Cultural trends and demographic shifts affect consumer preferences.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Social attitudes towards sustainability and ethics influence brand perception.</a:t>
            </a:r>
            <a:endParaRPr lang="en-US" sz="1200" dirty="0"/>
          </a:p>
        </p:txBody>
      </p:sp>
      <p:sp>
        <p:nvSpPr>
          <p:cNvPr id="30" name="Text 28"/>
          <p:cNvSpPr/>
          <p:nvPr/>
        </p:nvSpPr>
        <p:spPr>
          <a:xfrm>
            <a:off x="2401229" y="3456341"/>
            <a:ext cx="1538058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Economic growth rates and inflation impact consumer purchasing power.</a:t>
            </a:r>
            <a:endParaRPr lang="en-US" sz="12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Exchange rates and economic policies determine the cost of doing business globally.</a:t>
            </a:r>
            <a:endParaRPr lang="en-US" sz="1200" dirty="0"/>
          </a:p>
        </p:txBody>
      </p:sp>
      <p:sp>
        <p:nvSpPr>
          <p:cNvPr id="31" name="Text 29"/>
          <p:cNvSpPr/>
          <p:nvPr/>
        </p:nvSpPr>
        <p:spPr>
          <a:xfrm>
            <a:off x="548639" y="3456341"/>
            <a:ext cx="155448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71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Government policies and regulations significantly influence the market dynamics.</a:t>
            </a:r>
            <a:endParaRPr lang="en-US" sz="1171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71" dirty="0">
                <a:solidFill>
                  <a:srgbClr val="000000"/>
                </a:solidFill>
                <a:latin typeface="Figtree Regular" pitchFamily="34" charset="0"/>
                <a:ea typeface="Figtree Regular" pitchFamily="34" charset="-122"/>
                <a:cs typeface="Figtree Regular" pitchFamily="34" charset="-120"/>
              </a:rPr>
              <a:t>Political stability and international relations play a crucial role in shaping business strategies.</a:t>
            </a:r>
            <a:endParaRPr lang="en-US" sz="117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2025-07-11T16:51:21Z</dcterms:created>
  <dcterms:modified xsi:type="dcterms:W3CDTF">2025-07-11T16:51:21Z</dcterms:modified>
</cp:coreProperties>
</file>