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1433692" y="229976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1" y="760984"/>
                </a:moveTo>
                <a:lnTo>
                  <a:pt x="755051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1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9922234" y="1362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5" y="0"/>
                </a:moveTo>
                <a:lnTo>
                  <a:pt x="0" y="0"/>
                </a:lnTo>
                <a:cubicBezTo>
                  <a:pt x="0" y="420231"/>
                  <a:pt x="338099" y="760984"/>
                  <a:pt x="755055" y="760984"/>
                </a:cubicBezTo>
                <a:lnTo>
                  <a:pt x="755055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9154586" y="1362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1426019" y="1536544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4" y="0"/>
                </a:moveTo>
                <a:cubicBezTo>
                  <a:pt x="596206" y="0"/>
                  <a:pt x="768168" y="169584"/>
                  <a:pt x="768168" y="378774"/>
                </a:cubicBezTo>
                <a:cubicBezTo>
                  <a:pt x="768168" y="587963"/>
                  <a:pt x="596214" y="757547"/>
                  <a:pt x="384084" y="757547"/>
                </a:cubicBezTo>
                <a:cubicBezTo>
                  <a:pt x="171962" y="757547"/>
                  <a:pt x="0" y="587963"/>
                  <a:pt x="0" y="378774"/>
                </a:cubicBezTo>
                <a:cubicBezTo>
                  <a:pt x="0" y="169585"/>
                  <a:pt x="171962" y="0"/>
                  <a:pt x="384084" y="0"/>
                </a:cubicBez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10672955" y="-450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6" y="1521071"/>
                  <a:pt x="755054" y="1180518"/>
                  <a:pt x="755054" y="760535"/>
                </a:cubicBezTo>
                <a:cubicBezTo>
                  <a:pt x="755054" y="340553"/>
                  <a:pt x="416956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11433692" y="-153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1" y="0"/>
                </a:moveTo>
                <a:cubicBezTo>
                  <a:pt x="338097" y="0"/>
                  <a:pt x="0" y="340619"/>
                  <a:pt x="0" y="760685"/>
                </a:cubicBezTo>
                <a:cubicBezTo>
                  <a:pt x="0" y="1180750"/>
                  <a:pt x="338097" y="1521369"/>
                  <a:pt x="755051" y="1521369"/>
                </a:cubicBezTo>
                <a:lnTo>
                  <a:pt x="755051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10842472" y="5234927"/>
            <a:ext cx="686427" cy="1157097"/>
          </a:xfrm>
          <a:custGeom>
            <a:avLst/>
            <a:gdLst/>
            <a:ahLst/>
            <a:cxnLst/>
            <a:rect l="l" t="t" r="r" b="b"/>
            <a:pathLst>
              <a:path w="686427" h="1157097">
                <a:moveTo>
                  <a:pt x="33010" y="1157097"/>
                </a:moveTo>
                <a:cubicBezTo>
                  <a:pt x="-102230" y="651272"/>
                  <a:pt x="190333" y="133251"/>
                  <a:pt x="686427" y="0"/>
                </a:cubicBezTo>
              </a:path>
            </a:pathLst>
          </a:custGeom>
          <a:noFill/>
          <a:ln w="82175">
            <a:solidFill>
              <a:srgbClr val="3B2675">
                <a:alpha val="1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1388322" y="5781243"/>
            <a:ext cx="724586" cy="872786"/>
          </a:xfrm>
          <a:custGeom>
            <a:avLst/>
            <a:gdLst/>
            <a:ahLst/>
            <a:cxnLst/>
            <a:rect l="l" t="t" r="r" b="b"/>
            <a:pathLst>
              <a:path w="724586" h="872786">
                <a:moveTo>
                  <a:pt x="362293" y="722772"/>
                </a:moveTo>
                <a:cubicBezTo>
                  <a:pt x="562387" y="722772"/>
                  <a:pt x="724586" y="560948"/>
                  <a:pt x="724586" y="361386"/>
                </a:cubicBezTo>
                <a:cubicBezTo>
                  <a:pt x="724586" y="161823"/>
                  <a:pt x="562387" y="0"/>
                  <a:pt x="362293" y="0"/>
                </a:cubicBezTo>
                <a:cubicBezTo>
                  <a:pt x="162199" y="0"/>
                  <a:pt x="0" y="161823"/>
                  <a:pt x="0" y="361386"/>
                </a:cubicBezTo>
                <a:lnTo>
                  <a:pt x="0" y="872786"/>
                </a:lnTo>
              </a:path>
            </a:pathLst>
          </a:custGeom>
          <a:noFill/>
          <a:ln w="81590">
            <a:solidFill>
              <a:srgbClr val="F23342">
                <a:alpha val="1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9019982" y="6095204"/>
            <a:ext cx="1829083" cy="669647"/>
          </a:xfrm>
          <a:custGeom>
            <a:avLst/>
            <a:gdLst/>
            <a:ahLst/>
            <a:cxnLst/>
            <a:rect l="l" t="t" r="r" b="b"/>
            <a:pathLst>
              <a:path w="1829083" h="669647">
                <a:moveTo>
                  <a:pt x="0" y="0"/>
                </a:moveTo>
                <a:cubicBezTo>
                  <a:pt x="0" y="369826"/>
                  <a:pt x="296494" y="669647"/>
                  <a:pt x="662238" y="669647"/>
                </a:cubicBezTo>
                <a:lnTo>
                  <a:pt x="1829083" y="669647"/>
                </a:lnTo>
              </a:path>
            </a:pathLst>
          </a:custGeom>
          <a:noFill/>
          <a:ln w="82141">
            <a:solidFill>
              <a:srgbClr val="3B2675">
                <a:alpha val="1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9464347" y="5203385"/>
            <a:ext cx="921301" cy="1257553"/>
          </a:xfrm>
          <a:custGeom>
            <a:avLst/>
            <a:gdLst/>
            <a:ahLst/>
            <a:cxnLst/>
            <a:rect l="l" t="t" r="r" b="b"/>
            <a:pathLst>
              <a:path w="921301" h="1257553">
                <a:moveTo>
                  <a:pt x="0" y="796446"/>
                </a:moveTo>
                <a:cubicBezTo>
                  <a:pt x="0" y="1051088"/>
                  <a:pt x="206242" y="1257553"/>
                  <a:pt x="460651" y="1257553"/>
                </a:cubicBezTo>
                <a:lnTo>
                  <a:pt x="460651" y="1257553"/>
                </a:lnTo>
                <a:cubicBezTo>
                  <a:pt x="715040" y="1257553"/>
                  <a:pt x="921301" y="1051088"/>
                  <a:pt x="921301" y="796446"/>
                </a:cubicBezTo>
                <a:lnTo>
                  <a:pt x="921301" y="461094"/>
                </a:lnTo>
                <a:cubicBezTo>
                  <a:pt x="921301" y="206465"/>
                  <a:pt x="715040" y="-13"/>
                  <a:pt x="460651" y="-13"/>
                </a:cubicBezTo>
                <a:lnTo>
                  <a:pt x="460651" y="-13"/>
                </a:lnTo>
                <a:cubicBezTo>
                  <a:pt x="206242" y="-13"/>
                  <a:pt x="0" y="206452"/>
                  <a:pt x="0" y="461094"/>
                </a:cubicBezTo>
                <a:lnTo>
                  <a:pt x="0" y="796446"/>
                </a:lnTo>
              </a:path>
            </a:pathLst>
          </a:custGeom>
          <a:solidFill>
            <a:srgbClr val="DAE1FF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284101" y="84720"/>
            <a:ext cx="1862630" cy="1863197"/>
          </a:xfrm>
          <a:custGeom>
            <a:avLst/>
            <a:gdLst/>
            <a:ahLst/>
            <a:cxnLst/>
            <a:rect l="l" t="t" r="r" b="b"/>
            <a:pathLst>
              <a:path w="1862630" h="1863197">
                <a:moveTo>
                  <a:pt x="1829624" y="674645"/>
                </a:moveTo>
                <a:cubicBezTo>
                  <a:pt x="1964870" y="1180465"/>
                  <a:pt x="1672306" y="1698490"/>
                  <a:pt x="1176214" y="1831746"/>
                </a:cubicBezTo>
                <a:cubicBezTo>
                  <a:pt x="680121" y="1964908"/>
                  <a:pt x="168251" y="1662866"/>
                  <a:pt x="33024" y="1157045"/>
                </a:cubicBezTo>
                <a:cubicBezTo>
                  <a:pt x="-102202" y="651224"/>
                  <a:pt x="190342" y="133218"/>
                  <a:pt x="686435" y="0"/>
                </a:cubicBezTo>
              </a:path>
            </a:pathLst>
          </a:custGeom>
          <a:noFill/>
          <a:ln w="82175">
            <a:solidFill>
              <a:srgbClr val="DCEAF7">
                <a:alpha val="3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829956" y="165499"/>
            <a:ext cx="724586" cy="1192101"/>
          </a:xfrm>
          <a:custGeom>
            <a:avLst/>
            <a:gdLst/>
            <a:ahLst/>
            <a:cxnLst/>
            <a:rect l="l" t="t" r="r" b="b"/>
            <a:pathLst>
              <a:path w="724586" h="1192101">
                <a:moveTo>
                  <a:pt x="362293" y="469330"/>
                </a:moveTo>
                <a:cubicBezTo>
                  <a:pt x="162199" y="469330"/>
                  <a:pt x="0" y="631158"/>
                  <a:pt x="0" y="830716"/>
                </a:cubicBezTo>
                <a:cubicBezTo>
                  <a:pt x="0" y="1030273"/>
                  <a:pt x="162199" y="1192101"/>
                  <a:pt x="362293" y="1192101"/>
                </a:cubicBezTo>
                <a:cubicBezTo>
                  <a:pt x="562387" y="1192101"/>
                  <a:pt x="724586" y="1030273"/>
                  <a:pt x="724586" y="830716"/>
                </a:cubicBezTo>
                <a:lnTo>
                  <a:pt x="724586" y="0"/>
                </a:lnTo>
              </a:path>
            </a:pathLst>
          </a:custGeom>
          <a:noFill/>
          <a:ln w="81590">
            <a:solidFill>
              <a:srgbClr val="FBECD0">
                <a:alpha val="3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5445" y="379680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0" y="0"/>
                </a:moveTo>
                <a:lnTo>
                  <a:pt x="0" y="760984"/>
                </a:lnTo>
                <a:cubicBezTo>
                  <a:pt x="416954" y="760984"/>
                  <a:pt x="755051" y="420231"/>
                  <a:pt x="755051" y="0"/>
                </a:cubicBezTo>
                <a:lnTo>
                  <a:pt x="0" y="0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1516899" y="6095204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0" y="760984"/>
                </a:moveTo>
                <a:lnTo>
                  <a:pt x="755055" y="760984"/>
                </a:lnTo>
                <a:cubicBezTo>
                  <a:pt x="755055" y="340753"/>
                  <a:pt x="416956" y="0"/>
                  <a:pt x="0" y="0"/>
                </a:cubicBezTo>
                <a:lnTo>
                  <a:pt x="0" y="760984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2278253" y="6095204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761349" y="760984"/>
                </a:moveTo>
                <a:lnTo>
                  <a:pt x="761349" y="0"/>
                </a:lnTo>
                <a:cubicBezTo>
                  <a:pt x="340917" y="0"/>
                  <a:pt x="0" y="340753"/>
                  <a:pt x="0" y="760984"/>
                </a:cubicBezTo>
                <a:lnTo>
                  <a:pt x="761349" y="760984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1" y="4563459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4" y="757547"/>
                </a:moveTo>
                <a:cubicBezTo>
                  <a:pt x="171962" y="757547"/>
                  <a:pt x="0" y="587963"/>
                  <a:pt x="0" y="378773"/>
                </a:cubicBezTo>
                <a:cubicBezTo>
                  <a:pt x="0" y="169584"/>
                  <a:pt x="171954" y="0"/>
                  <a:pt x="384084" y="0"/>
                </a:cubicBezTo>
                <a:cubicBezTo>
                  <a:pt x="596206" y="0"/>
                  <a:pt x="768168" y="169584"/>
                  <a:pt x="768168" y="378773"/>
                </a:cubicBezTo>
                <a:cubicBezTo>
                  <a:pt x="768168" y="587962"/>
                  <a:pt x="596206" y="757547"/>
                  <a:pt x="384084" y="757547"/>
                </a:cubicBez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766179" y="5336929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755054" y="0"/>
                </a:moveTo>
                <a:cubicBezTo>
                  <a:pt x="338098" y="0"/>
                  <a:pt x="0" y="340553"/>
                  <a:pt x="0" y="760536"/>
                </a:cubicBezTo>
                <a:cubicBezTo>
                  <a:pt x="0" y="1180518"/>
                  <a:pt x="338098" y="1521071"/>
                  <a:pt x="755054" y="1521071"/>
                </a:cubicBezTo>
                <a:lnTo>
                  <a:pt x="755054" y="0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5445" y="5336334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0" y="1521369"/>
                </a:moveTo>
                <a:cubicBezTo>
                  <a:pt x="416954" y="1521369"/>
                  <a:pt x="755051" y="1180750"/>
                  <a:pt x="755051" y="760685"/>
                </a:cubicBezTo>
                <a:cubicBezTo>
                  <a:pt x="755051" y="340619"/>
                  <a:pt x="416954" y="0"/>
                  <a:pt x="0" y="0"/>
                </a:cubicBezTo>
                <a:lnTo>
                  <a:pt x="0" y="1521369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8571520" y="-1"/>
            <a:ext cx="3620479" cy="3331255"/>
          </a:xfrm>
          <a:prstGeom prst="rect">
            <a:avLst/>
          </a:prstGeom>
          <a:solidFill>
            <a:srgbClr val="FFFFFF">
              <a:alpha val="96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2" name="Text 20"/>
          <p:cNvSpPr/>
          <p:nvPr/>
        </p:nvSpPr>
        <p:spPr>
          <a:xfrm>
            <a:off x="761996" y="1678562"/>
            <a:ext cx="1645920" cy="1188720"/>
          </a:xfrm>
          <a:custGeom>
            <a:avLst/>
            <a:gdLst/>
            <a:ahLst/>
            <a:cxnLst/>
            <a:rect l="l" t="t" r="r" b="b"/>
            <a:pathLst>
              <a:path w="1645920" h="1188720">
                <a:moveTo>
                  <a:pt x="213970" y="1188720"/>
                </a:moveTo>
                <a:cubicBezTo>
                  <a:pt x="95793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3" y="0"/>
                  <a:pt x="213970" y="0"/>
                </a:cubicBezTo>
                <a:lnTo>
                  <a:pt x="1431950" y="0"/>
                </a:lnTo>
                <a:cubicBezTo>
                  <a:pt x="1550127" y="0"/>
                  <a:pt x="1645920" y="95799"/>
                  <a:pt x="1645920" y="213970"/>
                </a:cubicBezTo>
                <a:lnTo>
                  <a:pt x="1645920" y="974750"/>
                </a:lnTo>
                <a:cubicBezTo>
                  <a:pt x="1645920" y="1092921"/>
                  <a:pt x="1550127" y="1188720"/>
                  <a:pt x="1431950" y="1188720"/>
                </a:cubicBezTo>
                <a:lnTo>
                  <a:pt x="213970" y="1188720"/>
                </a:lnTo>
              </a:path>
            </a:pathLst>
          </a:custGeom>
          <a:solidFill>
            <a:srgbClr val="4867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851996" y="1725362"/>
            <a:ext cx="146592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P</a:t>
            </a:r>
            <a:endParaRPr lang="en-US" sz="4400" dirty="0"/>
          </a:p>
        </p:txBody>
      </p:sp>
      <p:sp>
        <p:nvSpPr>
          <p:cNvPr id="24" name="Text 22"/>
          <p:cNvSpPr/>
          <p:nvPr/>
        </p:nvSpPr>
        <p:spPr>
          <a:xfrm>
            <a:off x="2554220" y="1678562"/>
            <a:ext cx="1645920" cy="1188720"/>
          </a:xfrm>
          <a:custGeom>
            <a:avLst/>
            <a:gdLst/>
            <a:ahLst/>
            <a:cxnLst/>
            <a:rect l="l" t="t" r="r" b="b"/>
            <a:pathLst>
              <a:path w="1645920" h="1188720">
                <a:moveTo>
                  <a:pt x="213970" y="1188720"/>
                </a:moveTo>
                <a:cubicBezTo>
                  <a:pt x="95793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3" y="0"/>
                  <a:pt x="213970" y="0"/>
                </a:cubicBezTo>
                <a:lnTo>
                  <a:pt x="1431950" y="0"/>
                </a:lnTo>
                <a:cubicBezTo>
                  <a:pt x="1550127" y="0"/>
                  <a:pt x="1645920" y="95799"/>
                  <a:pt x="1645920" y="213970"/>
                </a:cubicBezTo>
                <a:lnTo>
                  <a:pt x="1645920" y="974750"/>
                </a:lnTo>
                <a:cubicBezTo>
                  <a:pt x="1645920" y="1092921"/>
                  <a:pt x="1550127" y="1188720"/>
                  <a:pt x="1431950" y="1188720"/>
                </a:cubicBezTo>
                <a:lnTo>
                  <a:pt x="213970" y="1188720"/>
                </a:lnTo>
              </a:path>
            </a:pathLst>
          </a:custGeom>
          <a:solidFill>
            <a:srgbClr val="3B267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2644220" y="1725362"/>
            <a:ext cx="146592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</a:t>
            </a:r>
            <a:endParaRPr lang="en-US" sz="4400" dirty="0"/>
          </a:p>
        </p:txBody>
      </p:sp>
      <p:sp>
        <p:nvSpPr>
          <p:cNvPr id="26" name="Text 24"/>
          <p:cNvSpPr/>
          <p:nvPr/>
        </p:nvSpPr>
        <p:spPr>
          <a:xfrm>
            <a:off x="4346444" y="1678562"/>
            <a:ext cx="1645920" cy="1188720"/>
          </a:xfrm>
          <a:custGeom>
            <a:avLst/>
            <a:gdLst/>
            <a:ahLst/>
            <a:cxnLst/>
            <a:rect l="l" t="t" r="r" b="b"/>
            <a:pathLst>
              <a:path w="1645920" h="1188720">
                <a:moveTo>
                  <a:pt x="213970" y="1188720"/>
                </a:moveTo>
                <a:cubicBezTo>
                  <a:pt x="95793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3" y="0"/>
                  <a:pt x="213970" y="0"/>
                </a:cubicBezTo>
                <a:lnTo>
                  <a:pt x="1431950" y="0"/>
                </a:lnTo>
                <a:cubicBezTo>
                  <a:pt x="1550127" y="0"/>
                  <a:pt x="1645920" y="95799"/>
                  <a:pt x="1645920" y="213970"/>
                </a:cubicBezTo>
                <a:lnTo>
                  <a:pt x="1645920" y="974750"/>
                </a:lnTo>
                <a:cubicBezTo>
                  <a:pt x="1645920" y="1092921"/>
                  <a:pt x="1550127" y="1188720"/>
                  <a:pt x="1431950" y="1188720"/>
                </a:cubicBezTo>
                <a:lnTo>
                  <a:pt x="213970" y="1188720"/>
                </a:lnTo>
              </a:path>
            </a:pathLst>
          </a:custGeom>
          <a:solidFill>
            <a:srgbClr val="05C4C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>
            <a:off x="4436444" y="1725362"/>
            <a:ext cx="146592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</a:t>
            </a:r>
            <a:endParaRPr lang="en-US" sz="4400" dirty="0"/>
          </a:p>
        </p:txBody>
      </p:sp>
      <p:sp>
        <p:nvSpPr>
          <p:cNvPr id="28" name="Text 26"/>
          <p:cNvSpPr/>
          <p:nvPr/>
        </p:nvSpPr>
        <p:spPr>
          <a:xfrm>
            <a:off x="6138668" y="1678562"/>
            <a:ext cx="1645920" cy="1188720"/>
          </a:xfrm>
          <a:custGeom>
            <a:avLst/>
            <a:gdLst/>
            <a:ahLst/>
            <a:cxnLst/>
            <a:rect l="l" t="t" r="r" b="b"/>
            <a:pathLst>
              <a:path w="1645920" h="1188720">
                <a:moveTo>
                  <a:pt x="213970" y="1188720"/>
                </a:moveTo>
                <a:cubicBezTo>
                  <a:pt x="95793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3" y="0"/>
                  <a:pt x="213970" y="0"/>
                </a:cubicBezTo>
                <a:lnTo>
                  <a:pt x="1431950" y="0"/>
                </a:lnTo>
                <a:cubicBezTo>
                  <a:pt x="1550127" y="0"/>
                  <a:pt x="1645920" y="95799"/>
                  <a:pt x="1645920" y="213970"/>
                </a:cubicBezTo>
                <a:lnTo>
                  <a:pt x="1645920" y="974750"/>
                </a:lnTo>
                <a:cubicBezTo>
                  <a:pt x="1645920" y="1092921"/>
                  <a:pt x="1550127" y="1188720"/>
                  <a:pt x="1431950" y="1188720"/>
                </a:cubicBezTo>
                <a:lnTo>
                  <a:pt x="213970" y="1188720"/>
                </a:lnTo>
              </a:path>
            </a:pathLst>
          </a:custGeom>
          <a:solidFill>
            <a:srgbClr val="4867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9" name="Text 27"/>
          <p:cNvSpPr/>
          <p:nvPr/>
        </p:nvSpPr>
        <p:spPr>
          <a:xfrm>
            <a:off x="6228668" y="1725362"/>
            <a:ext cx="146592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</a:t>
            </a:r>
            <a:endParaRPr lang="en-US" sz="4400" dirty="0"/>
          </a:p>
        </p:txBody>
      </p:sp>
      <p:sp>
        <p:nvSpPr>
          <p:cNvPr id="30" name="Text 28"/>
          <p:cNvSpPr/>
          <p:nvPr/>
        </p:nvSpPr>
        <p:spPr>
          <a:xfrm>
            <a:off x="7930892" y="1678562"/>
            <a:ext cx="1645920" cy="1188720"/>
          </a:xfrm>
          <a:custGeom>
            <a:avLst/>
            <a:gdLst/>
            <a:ahLst/>
            <a:cxnLst/>
            <a:rect l="l" t="t" r="r" b="b"/>
            <a:pathLst>
              <a:path w="1645920" h="1188720">
                <a:moveTo>
                  <a:pt x="213970" y="1188720"/>
                </a:moveTo>
                <a:cubicBezTo>
                  <a:pt x="95793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3" y="0"/>
                  <a:pt x="213970" y="0"/>
                </a:cubicBezTo>
                <a:lnTo>
                  <a:pt x="1431950" y="0"/>
                </a:lnTo>
                <a:cubicBezTo>
                  <a:pt x="1550127" y="0"/>
                  <a:pt x="1645920" y="95799"/>
                  <a:pt x="1645920" y="213970"/>
                </a:cubicBezTo>
                <a:lnTo>
                  <a:pt x="1645920" y="974750"/>
                </a:lnTo>
                <a:cubicBezTo>
                  <a:pt x="1645920" y="1092921"/>
                  <a:pt x="1550127" y="1188720"/>
                  <a:pt x="1431950" y="1188720"/>
                </a:cubicBezTo>
                <a:lnTo>
                  <a:pt x="213970" y="1188720"/>
                </a:lnTo>
              </a:path>
            </a:pathLst>
          </a:custGeom>
          <a:solidFill>
            <a:srgbClr val="3B267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1" name="Text 29"/>
          <p:cNvSpPr/>
          <p:nvPr/>
        </p:nvSpPr>
        <p:spPr>
          <a:xfrm>
            <a:off x="8020892" y="1725362"/>
            <a:ext cx="146592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</a:t>
            </a:r>
            <a:endParaRPr lang="en-US" sz="4400" dirty="0"/>
          </a:p>
        </p:txBody>
      </p:sp>
      <p:sp>
        <p:nvSpPr>
          <p:cNvPr id="32" name="Text 30"/>
          <p:cNvSpPr/>
          <p:nvPr/>
        </p:nvSpPr>
        <p:spPr>
          <a:xfrm>
            <a:off x="9723116" y="1678562"/>
            <a:ext cx="1645920" cy="1188720"/>
          </a:xfrm>
          <a:custGeom>
            <a:avLst/>
            <a:gdLst/>
            <a:ahLst/>
            <a:cxnLst/>
            <a:rect l="l" t="t" r="r" b="b"/>
            <a:pathLst>
              <a:path w="1645920" h="1188720">
                <a:moveTo>
                  <a:pt x="213970" y="1188720"/>
                </a:moveTo>
                <a:cubicBezTo>
                  <a:pt x="95793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3" y="0"/>
                  <a:pt x="213970" y="0"/>
                </a:cubicBezTo>
                <a:lnTo>
                  <a:pt x="1431950" y="0"/>
                </a:lnTo>
                <a:cubicBezTo>
                  <a:pt x="1550127" y="0"/>
                  <a:pt x="1645920" y="95799"/>
                  <a:pt x="1645920" y="213970"/>
                </a:cubicBezTo>
                <a:lnTo>
                  <a:pt x="1645920" y="974750"/>
                </a:lnTo>
                <a:cubicBezTo>
                  <a:pt x="1645920" y="1092921"/>
                  <a:pt x="1550127" y="1188720"/>
                  <a:pt x="1431950" y="1188720"/>
                </a:cubicBezTo>
                <a:lnTo>
                  <a:pt x="213970" y="1188720"/>
                </a:lnTo>
              </a:path>
            </a:pathLst>
          </a:custGeom>
          <a:solidFill>
            <a:srgbClr val="05C4C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3" name="Text 31"/>
          <p:cNvSpPr/>
          <p:nvPr/>
        </p:nvSpPr>
        <p:spPr>
          <a:xfrm>
            <a:off x="9813116" y="1725362"/>
            <a:ext cx="146592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L</a:t>
            </a:r>
            <a:endParaRPr lang="en-US" sz="4400" dirty="0"/>
          </a:p>
        </p:txBody>
      </p:sp>
      <p:sp>
        <p:nvSpPr>
          <p:cNvPr id="34" name="Text 32"/>
          <p:cNvSpPr/>
          <p:nvPr/>
        </p:nvSpPr>
        <p:spPr>
          <a:xfrm>
            <a:off x="851996" y="3168671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35" name="Text 33"/>
          <p:cNvSpPr/>
          <p:nvPr/>
        </p:nvSpPr>
        <p:spPr>
          <a:xfrm>
            <a:off x="2644220" y="3168671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36" name="Text 34"/>
          <p:cNvSpPr/>
          <p:nvPr/>
        </p:nvSpPr>
        <p:spPr>
          <a:xfrm>
            <a:off x="4436444" y="3168671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37" name="Text 35"/>
          <p:cNvSpPr/>
          <p:nvPr/>
        </p:nvSpPr>
        <p:spPr>
          <a:xfrm>
            <a:off x="6228668" y="3168671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38" name="Text 36"/>
          <p:cNvSpPr/>
          <p:nvPr/>
        </p:nvSpPr>
        <p:spPr>
          <a:xfrm>
            <a:off x="8020892" y="3168671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39" name="Text 37"/>
          <p:cNvSpPr/>
          <p:nvPr/>
        </p:nvSpPr>
        <p:spPr>
          <a:xfrm>
            <a:off x="9813116" y="3168671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40" name="Text 38"/>
          <p:cNvSpPr/>
          <p:nvPr/>
        </p:nvSpPr>
        <p:spPr>
          <a:xfrm>
            <a:off x="761996" y="447"/>
            <a:ext cx="10607040" cy="109728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PESTEL Analysis</a:t>
            </a:r>
            <a:endParaRPr lang="en-US" sz="2400" dirty="0"/>
          </a:p>
        </p:txBody>
      </p:sp>
      <p:sp>
        <p:nvSpPr>
          <p:cNvPr id="41" name="Text 39"/>
          <p:cNvSpPr/>
          <p:nvPr/>
        </p:nvSpPr>
        <p:spPr>
          <a:xfrm>
            <a:off x="9723116" y="3610850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Labor laws and intellectual property rights impact organizational operations.</a:t>
            </a:r>
            <a:endParaRPr lang="en-US" sz="1182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Compliance with international laws ensures smooth cross-border transactions.</a:t>
            </a:r>
            <a:endParaRPr lang="en-US" sz="1182" dirty="0"/>
          </a:p>
        </p:txBody>
      </p:sp>
      <p:sp>
        <p:nvSpPr>
          <p:cNvPr id="42" name="Text 40"/>
          <p:cNvSpPr/>
          <p:nvPr/>
        </p:nvSpPr>
        <p:spPr>
          <a:xfrm>
            <a:off x="7930892" y="3610850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Climate change and sustainability concerns affect resource availability.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Environmental regulations shape industry practices and compliance costs.</a:t>
            </a:r>
            <a:endParaRPr lang="en-US" sz="1200" dirty="0"/>
          </a:p>
        </p:txBody>
      </p:sp>
      <p:sp>
        <p:nvSpPr>
          <p:cNvPr id="43" name="Text 41"/>
          <p:cNvSpPr/>
          <p:nvPr/>
        </p:nvSpPr>
        <p:spPr>
          <a:xfrm>
            <a:off x="6138668" y="3610850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Advancements in technology drive innovation and operational efficiency.</a:t>
            </a:r>
            <a:endParaRPr lang="en-US" sz="1182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The adoption of digital tools transforms customer engagement strategies.</a:t>
            </a:r>
            <a:endParaRPr lang="en-US" sz="1182" dirty="0"/>
          </a:p>
        </p:txBody>
      </p:sp>
      <p:sp>
        <p:nvSpPr>
          <p:cNvPr id="44" name="Text 42"/>
          <p:cNvSpPr/>
          <p:nvPr/>
        </p:nvSpPr>
        <p:spPr>
          <a:xfrm>
            <a:off x="4346444" y="3610850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Cultural trends and demographic shifts shape consumer preferences.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Education levels and social mobility influence workforce capabilities.</a:t>
            </a:r>
            <a:endParaRPr lang="en-US" sz="1200" dirty="0"/>
          </a:p>
        </p:txBody>
      </p:sp>
      <p:sp>
        <p:nvSpPr>
          <p:cNvPr id="45" name="Text 43"/>
          <p:cNvSpPr/>
          <p:nvPr/>
        </p:nvSpPr>
        <p:spPr>
          <a:xfrm>
            <a:off x="2554220" y="3610850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Economic growth rates and inflation levels affect consumer purchasing power.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Currency exchange rates play a crucial role in global trade competitiveness.</a:t>
            </a:r>
            <a:endParaRPr lang="en-US" sz="1200" dirty="0"/>
          </a:p>
        </p:txBody>
      </p:sp>
      <p:sp>
        <p:nvSpPr>
          <p:cNvPr id="46" name="Text 44"/>
          <p:cNvSpPr/>
          <p:nvPr/>
        </p:nvSpPr>
        <p:spPr>
          <a:xfrm>
            <a:off x="761996" y="3610850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Government stability and policy changes significantly influence market dynamics.</a:t>
            </a:r>
            <a:endParaRPr lang="en-US" sz="1182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Trade regulations and tariffs impact international business operations.</a:t>
            </a:r>
            <a:endParaRPr lang="en-US" sz="1182" dirty="0"/>
          </a:p>
        </p:txBody>
      </p:sp>
      <p:sp>
        <p:nvSpPr>
          <p:cNvPr id="47" name="Text 45"/>
          <p:cNvSpPr/>
          <p:nvPr/>
        </p:nvSpPr>
        <p:spPr>
          <a:xfrm>
            <a:off x="10454636" y="6129891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8" name="Text 46"/>
          <p:cNvSpPr/>
          <p:nvPr/>
        </p:nvSpPr>
        <p:spPr>
          <a:xfrm>
            <a:off x="999940" y="6495651"/>
            <a:ext cx="603504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Comprehensive PESTEL Analysis for Strategic Business Insights</a:t>
            </a:r>
            <a:endParaRPr lang="en-US" sz="800" dirty="0"/>
          </a:p>
        </p:txBody>
      </p:sp>
      <p:sp>
        <p:nvSpPr>
          <p:cNvPr id="49" name="Text 47"/>
          <p:cNvSpPr/>
          <p:nvPr/>
        </p:nvSpPr>
        <p:spPr>
          <a:xfrm>
            <a:off x="761996" y="6508085"/>
            <a:ext cx="18288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262626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1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2025-07-11T16:49:41Z</dcterms:created>
  <dcterms:modified xsi:type="dcterms:W3CDTF">2025-07-11T16:49:41Z</dcterms:modified>
</cp:coreProperties>
</file>