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31519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821519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P</a:t>
            </a:r>
            <a:endParaRPr lang="en-US" sz="4400" dirty="0"/>
          </a:p>
        </p:txBody>
      </p:sp>
      <p:sp>
        <p:nvSpPr>
          <p:cNvPr id="5" name="Text 3"/>
          <p:cNvSpPr/>
          <p:nvPr/>
        </p:nvSpPr>
        <p:spPr>
          <a:xfrm>
            <a:off x="2566415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2656415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4401311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4491311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S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6236207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326207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T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8071103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161103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9906000" y="2139616"/>
            <a:ext cx="1645920" cy="731520"/>
          </a:xfrm>
          <a:custGeom>
            <a:avLst/>
            <a:gdLst/>
            <a:ahLst/>
            <a:cxnLst/>
            <a:rect l="l" t="t" r="r" b="b"/>
            <a:pathLst>
              <a:path w="1645920" h="731520">
                <a:moveTo>
                  <a:pt x="131674" y="731520"/>
                </a:moveTo>
                <a:cubicBezTo>
                  <a:pt x="58957" y="731520"/>
                  <a:pt x="0" y="672567"/>
                  <a:pt x="0" y="599846"/>
                </a:cubicBezTo>
                <a:lnTo>
                  <a:pt x="0" y="131674"/>
                </a:lnTo>
                <a:cubicBezTo>
                  <a:pt x="0" y="58953"/>
                  <a:pt x="58957" y="0"/>
                  <a:pt x="131674" y="0"/>
                </a:cubicBezTo>
                <a:lnTo>
                  <a:pt x="1514246" y="0"/>
                </a:lnTo>
                <a:cubicBezTo>
                  <a:pt x="1586963" y="0"/>
                  <a:pt x="1645920" y="58953"/>
                  <a:pt x="1645920" y="131674"/>
                </a:cubicBezTo>
                <a:lnTo>
                  <a:pt x="1645920" y="599846"/>
                </a:lnTo>
                <a:cubicBezTo>
                  <a:pt x="1645920" y="672567"/>
                  <a:pt x="1586963" y="731520"/>
                  <a:pt x="1514246" y="731520"/>
                </a:cubicBezTo>
                <a:lnTo>
                  <a:pt x="131674" y="73152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9996000" y="2186416"/>
            <a:ext cx="1465920" cy="6379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L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821519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6" name="Text 14"/>
          <p:cNvSpPr/>
          <p:nvPr/>
        </p:nvSpPr>
        <p:spPr>
          <a:xfrm>
            <a:off x="2656415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4491311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6326207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8161103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9996000" y="3030548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9906000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6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Compliance with laws and regulations ensures operational legitimacy.</a:t>
            </a:r>
            <a:endParaRPr lang="en-US" sz="1186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6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Intellectual property rights and labor laws protect business interests.</a:t>
            </a:r>
            <a:endParaRPr lang="en-US" sz="1186" dirty="0"/>
          </a:p>
        </p:txBody>
      </p:sp>
      <p:sp>
        <p:nvSpPr>
          <p:cNvPr id="22" name="Text 20"/>
          <p:cNvSpPr/>
          <p:nvPr/>
        </p:nvSpPr>
        <p:spPr>
          <a:xfrm>
            <a:off x="8071103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42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Climate change and resource scarcity necessitate sustainable practices.</a:t>
            </a:r>
            <a:endParaRPr lang="en-US" sz="114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42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Environmental regulations and consumer awareness push for eco-friendly solutions.</a:t>
            </a:r>
            <a:endParaRPr lang="en-US" sz="1142" dirty="0"/>
          </a:p>
        </p:txBody>
      </p:sp>
      <p:sp>
        <p:nvSpPr>
          <p:cNvPr id="23" name="Text 21"/>
          <p:cNvSpPr/>
          <p:nvPr/>
        </p:nvSpPr>
        <p:spPr>
          <a:xfrm>
            <a:off x="6236207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Advancements in technology drive innovation and operational efficiency.</a:t>
            </a:r>
            <a:endParaRPr lang="en-US" sz="1182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82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The adoption of digital tools and platforms transforms customer engagement.</a:t>
            </a:r>
            <a:endParaRPr lang="en-US" sz="1182" dirty="0"/>
          </a:p>
        </p:txBody>
      </p:sp>
      <p:sp>
        <p:nvSpPr>
          <p:cNvPr id="24" name="Text 22"/>
          <p:cNvSpPr/>
          <p:nvPr/>
        </p:nvSpPr>
        <p:spPr>
          <a:xfrm>
            <a:off x="4401311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Social attitudes towards sustainability and ethics influence brand perception.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2566415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Economic growth rates and inflation impact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Currency exchange rates and market trends affect international trade.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731519" y="341893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13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Government policies and regulations significantly influence market dynamics.</a:t>
            </a:r>
            <a:endParaRPr lang="en-US" sz="1113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13" dirty="0">
                <a:solidFill>
                  <a:srgbClr val="0F0529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Political stability and trade agreements play a crucial role in shaping business strategies.</a:t>
            </a:r>
            <a:endParaRPr lang="en-US" sz="1113" dirty="0"/>
          </a:p>
        </p:txBody>
      </p:sp>
      <p:sp>
        <p:nvSpPr>
          <p:cNvPr id="27" name="Text 25"/>
          <p:cNvSpPr/>
          <p:nvPr/>
        </p:nvSpPr>
        <p:spPr>
          <a:xfrm>
            <a:off x="731520" y="548640"/>
            <a:ext cx="10801117" cy="9525"/>
          </a:xfrm>
          <a:custGeom>
            <a:avLst/>
            <a:gdLst/>
            <a:ahLst/>
            <a:cxnLst/>
            <a:rect l="l" t="t" r="r" b="b"/>
            <a:pathLst>
              <a:path w="10801117" h="9525">
                <a:moveTo>
                  <a:pt x="0" y="0"/>
                </a:moveTo>
                <a:lnTo>
                  <a:pt x="10801117" y="9525"/>
                </a:lnTo>
              </a:path>
            </a:pathLst>
          </a:custGeom>
          <a:noFill/>
          <a:ln w="12700">
            <a:solidFill>
              <a:srgbClr val="7E6CDC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731520" y="0"/>
            <a:ext cx="7451616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6330E6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29" name="Text 27"/>
          <p:cNvSpPr/>
          <p:nvPr/>
        </p:nvSpPr>
        <p:spPr>
          <a:xfrm>
            <a:off x="9997440" y="0"/>
            <a:ext cx="1525679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767171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1</a:t>
            </a:r>
            <a:endParaRPr lang="en-US" sz="800" dirty="0"/>
          </a:p>
        </p:txBody>
      </p:sp>
      <p:sp>
        <p:nvSpPr>
          <p:cNvPr id="30" name="Text 28"/>
          <p:cNvSpPr/>
          <p:nvPr/>
        </p:nvSpPr>
        <p:spPr>
          <a:xfrm>
            <a:off x="10820399" y="5892799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731520" y="932927"/>
            <a:ext cx="10820400" cy="88462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600" b="1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PESTEL Analysis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2025-07-11T16:50:33Z</dcterms:created>
  <dcterms:modified xsi:type="dcterms:W3CDTF">2025-07-11T16:50:33Z</dcterms:modified>
</cp:coreProperties>
</file>