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4F3F1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11042650" y="6400800"/>
            <a:ext cx="710116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ED5E29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1</a:t>
            </a:r>
            <a:endParaRPr lang="en-US" sz="800" dirty="0"/>
          </a:p>
        </p:txBody>
      </p:sp>
      <p:sp>
        <p:nvSpPr>
          <p:cNvPr id="4" name="Text 2"/>
          <p:cNvSpPr/>
          <p:nvPr/>
        </p:nvSpPr>
        <p:spPr>
          <a:xfrm>
            <a:off x="444500" y="6400800"/>
            <a:ext cx="5760720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131313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Comprehensive PESTEL Analysis</a:t>
            </a:r>
            <a:endParaRPr lang="en-US" sz="800" dirty="0"/>
          </a:p>
        </p:txBody>
      </p:sp>
      <p:sp>
        <p:nvSpPr>
          <p:cNvPr id="5" name="Text 3"/>
          <p:cNvSpPr/>
          <p:nvPr/>
        </p:nvSpPr>
        <p:spPr>
          <a:xfrm>
            <a:off x="448056" y="2538624"/>
            <a:ext cx="1737360" cy="731520"/>
          </a:xfrm>
          <a:prstGeom prst="rect">
            <a:avLst/>
          </a:prstGeom>
          <a:solidFill>
            <a:srgbClr val="ED5E29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538056" y="2585424"/>
            <a:ext cx="1557360" cy="6379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4F3F1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P</a:t>
            </a:r>
            <a:endParaRPr lang="en-US" sz="2400" dirty="0"/>
          </a:p>
        </p:txBody>
      </p:sp>
      <p:sp>
        <p:nvSpPr>
          <p:cNvPr id="7" name="Text 5"/>
          <p:cNvSpPr/>
          <p:nvPr/>
        </p:nvSpPr>
        <p:spPr>
          <a:xfrm>
            <a:off x="2356104" y="2538624"/>
            <a:ext cx="1737360" cy="731520"/>
          </a:xfrm>
          <a:prstGeom prst="rect">
            <a:avLst/>
          </a:prstGeom>
          <a:solidFill>
            <a:srgbClr val="13131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2446104" y="2585424"/>
            <a:ext cx="1557360" cy="6379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4F3F1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E</a:t>
            </a:r>
            <a:endParaRPr lang="en-US" sz="2400" dirty="0"/>
          </a:p>
        </p:txBody>
      </p:sp>
      <p:sp>
        <p:nvSpPr>
          <p:cNvPr id="9" name="Text 7"/>
          <p:cNvSpPr/>
          <p:nvPr/>
        </p:nvSpPr>
        <p:spPr>
          <a:xfrm>
            <a:off x="4270712" y="2538624"/>
            <a:ext cx="1737360" cy="731520"/>
          </a:xfrm>
          <a:prstGeom prst="rect">
            <a:avLst/>
          </a:prstGeom>
          <a:solidFill>
            <a:srgbClr val="ED5E29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4360712" y="2585424"/>
            <a:ext cx="1557360" cy="6379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4F3F1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S</a:t>
            </a:r>
            <a:endParaRPr lang="en-US" sz="2400" dirty="0"/>
          </a:p>
        </p:txBody>
      </p:sp>
      <p:sp>
        <p:nvSpPr>
          <p:cNvPr id="11" name="Text 9"/>
          <p:cNvSpPr/>
          <p:nvPr/>
        </p:nvSpPr>
        <p:spPr>
          <a:xfrm>
            <a:off x="6182040" y="2538624"/>
            <a:ext cx="1737360" cy="731520"/>
          </a:xfrm>
          <a:prstGeom prst="rect">
            <a:avLst/>
          </a:prstGeom>
          <a:solidFill>
            <a:srgbClr val="13131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6272040" y="2585424"/>
            <a:ext cx="1557360" cy="6379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4F3F1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T</a:t>
            </a:r>
            <a:endParaRPr lang="en-US" sz="2400" dirty="0"/>
          </a:p>
        </p:txBody>
      </p:sp>
      <p:sp>
        <p:nvSpPr>
          <p:cNvPr id="13" name="Text 11"/>
          <p:cNvSpPr/>
          <p:nvPr/>
        </p:nvSpPr>
        <p:spPr>
          <a:xfrm>
            <a:off x="8093368" y="2538624"/>
            <a:ext cx="1737360" cy="731520"/>
          </a:xfrm>
          <a:prstGeom prst="rect">
            <a:avLst/>
          </a:prstGeom>
          <a:solidFill>
            <a:srgbClr val="ED5E29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8183368" y="2585424"/>
            <a:ext cx="1557360" cy="6379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4F3F1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E</a:t>
            </a:r>
            <a:endParaRPr lang="en-US" sz="2400" dirty="0"/>
          </a:p>
        </p:txBody>
      </p:sp>
      <p:sp>
        <p:nvSpPr>
          <p:cNvPr id="15" name="Text 13"/>
          <p:cNvSpPr/>
          <p:nvPr/>
        </p:nvSpPr>
        <p:spPr>
          <a:xfrm>
            <a:off x="10004698" y="2538624"/>
            <a:ext cx="1737360" cy="731520"/>
          </a:xfrm>
          <a:prstGeom prst="rect">
            <a:avLst/>
          </a:prstGeom>
          <a:solidFill>
            <a:srgbClr val="13131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10094698" y="2585424"/>
            <a:ext cx="1557360" cy="6379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4F3F1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L</a:t>
            </a:r>
            <a:endParaRPr lang="en-US" sz="2400" dirty="0"/>
          </a:p>
        </p:txBody>
      </p:sp>
      <p:sp>
        <p:nvSpPr>
          <p:cNvPr id="17" name="Text 15"/>
          <p:cNvSpPr/>
          <p:nvPr/>
        </p:nvSpPr>
        <p:spPr>
          <a:xfrm>
            <a:off x="538056" y="3516731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131313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Political</a:t>
            </a:r>
            <a:endParaRPr lang="en-US" sz="1400" dirty="0"/>
          </a:p>
        </p:txBody>
      </p:sp>
      <p:sp>
        <p:nvSpPr>
          <p:cNvPr id="18" name="Text 16"/>
          <p:cNvSpPr/>
          <p:nvPr/>
        </p:nvSpPr>
        <p:spPr>
          <a:xfrm>
            <a:off x="2446104" y="3516731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131313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Economic</a:t>
            </a:r>
            <a:endParaRPr lang="en-US" sz="1400" dirty="0"/>
          </a:p>
        </p:txBody>
      </p:sp>
      <p:sp>
        <p:nvSpPr>
          <p:cNvPr id="19" name="Text 17"/>
          <p:cNvSpPr/>
          <p:nvPr/>
        </p:nvSpPr>
        <p:spPr>
          <a:xfrm>
            <a:off x="4360712" y="3516731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131313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Social</a:t>
            </a:r>
            <a:endParaRPr lang="en-US" sz="1400" dirty="0"/>
          </a:p>
        </p:txBody>
      </p:sp>
      <p:sp>
        <p:nvSpPr>
          <p:cNvPr id="20" name="Text 18"/>
          <p:cNvSpPr/>
          <p:nvPr/>
        </p:nvSpPr>
        <p:spPr>
          <a:xfrm>
            <a:off x="6272040" y="3516731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131313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Technological</a:t>
            </a:r>
            <a:endParaRPr lang="en-US" sz="1400" dirty="0"/>
          </a:p>
        </p:txBody>
      </p:sp>
      <p:sp>
        <p:nvSpPr>
          <p:cNvPr id="21" name="Text 19"/>
          <p:cNvSpPr/>
          <p:nvPr/>
        </p:nvSpPr>
        <p:spPr>
          <a:xfrm>
            <a:off x="8183368" y="3516731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131313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Environmental</a:t>
            </a:r>
            <a:endParaRPr lang="en-US" sz="1400" dirty="0"/>
          </a:p>
        </p:txBody>
      </p:sp>
      <p:sp>
        <p:nvSpPr>
          <p:cNvPr id="22" name="Text 20"/>
          <p:cNvSpPr/>
          <p:nvPr/>
        </p:nvSpPr>
        <p:spPr>
          <a:xfrm>
            <a:off x="10094698" y="3516731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131313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Legal</a:t>
            </a:r>
            <a:endParaRPr lang="en-US" sz="1400" dirty="0"/>
          </a:p>
        </p:txBody>
      </p:sp>
      <p:sp>
        <p:nvSpPr>
          <p:cNvPr id="23" name="Text 21"/>
          <p:cNvSpPr/>
          <p:nvPr/>
        </p:nvSpPr>
        <p:spPr>
          <a:xfrm>
            <a:off x="10096138" y="4027076"/>
            <a:ext cx="1554480" cy="21945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91440" indent="-91440">
              <a:lnSpc>
                <a:spcPct val="110000"/>
              </a:lnSpc>
              <a:spcAft>
                <a:spcPts val="1200"/>
              </a:spcAft>
              <a:buSzPct val="120000"/>
              <a:buFont typeface="Arial"/>
              <a:buChar char="•"/>
            </a:pPr>
            <a:r>
              <a:rPr lang="en-US" sz="1000" dirty="0">
                <a:solidFill>
                  <a:srgbClr val="131313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Compliance with labor laws ensures fair treatment of employees.</a:t>
            </a:r>
            <a:endParaRPr lang="en-US" sz="1000" dirty="0"/>
          </a:p>
          <a:p>
            <a:pPr algn="l" marL="91440" indent="-91440">
              <a:lnSpc>
                <a:spcPct val="110000"/>
              </a:lnSpc>
              <a:spcAft>
                <a:spcPts val="1200"/>
              </a:spcAft>
              <a:buSzPct val="120000"/>
              <a:buFont typeface="Arial"/>
              <a:buChar char="•"/>
            </a:pPr>
            <a:r>
              <a:rPr lang="en-US" sz="1000" dirty="0">
                <a:solidFill>
                  <a:srgbClr val="131313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Intellectual property rights protect innovation and creativity.</a:t>
            </a:r>
            <a:endParaRPr lang="en-US" sz="1000" dirty="0"/>
          </a:p>
        </p:txBody>
      </p:sp>
      <p:sp>
        <p:nvSpPr>
          <p:cNvPr id="24" name="Text 22"/>
          <p:cNvSpPr/>
          <p:nvPr/>
        </p:nvSpPr>
        <p:spPr>
          <a:xfrm>
            <a:off x="8184808" y="4027076"/>
            <a:ext cx="1554480" cy="21945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91440" indent="-91440">
              <a:lnSpc>
                <a:spcPct val="110000"/>
              </a:lnSpc>
              <a:spcAft>
                <a:spcPts val="1200"/>
              </a:spcAft>
              <a:buSzPct val="120000"/>
              <a:buFont typeface="Arial"/>
              <a:buChar char="•"/>
            </a:pPr>
            <a:r>
              <a:rPr lang="en-US" sz="1000" dirty="0">
                <a:solidFill>
                  <a:srgbClr val="131313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Climate change and sustainability concerns affect resource availability.</a:t>
            </a:r>
            <a:endParaRPr lang="en-US" sz="1000" dirty="0"/>
          </a:p>
          <a:p>
            <a:pPr algn="l" marL="91440" indent="-91440">
              <a:lnSpc>
                <a:spcPct val="110000"/>
              </a:lnSpc>
              <a:spcAft>
                <a:spcPts val="1200"/>
              </a:spcAft>
              <a:buSzPct val="120000"/>
              <a:buFont typeface="Arial"/>
              <a:buChar char="•"/>
            </a:pPr>
            <a:r>
              <a:rPr lang="en-US" sz="1000" dirty="0">
                <a:solidFill>
                  <a:srgbClr val="131313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Environmental regulations impose constraints on industrial practices.</a:t>
            </a:r>
            <a:endParaRPr lang="en-US" sz="1000" dirty="0"/>
          </a:p>
        </p:txBody>
      </p:sp>
      <p:sp>
        <p:nvSpPr>
          <p:cNvPr id="25" name="Text 23"/>
          <p:cNvSpPr/>
          <p:nvPr/>
        </p:nvSpPr>
        <p:spPr>
          <a:xfrm>
            <a:off x="6273480" y="4027076"/>
            <a:ext cx="1554480" cy="21945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91440" indent="-91440">
              <a:lnSpc>
                <a:spcPct val="110000"/>
              </a:lnSpc>
              <a:spcAft>
                <a:spcPts val="1200"/>
              </a:spcAft>
              <a:buSzPct val="120000"/>
              <a:buFont typeface="Arial"/>
              <a:buChar char="•"/>
            </a:pPr>
            <a:r>
              <a:rPr lang="en-US" sz="1000" dirty="0">
                <a:solidFill>
                  <a:srgbClr val="131313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Advancements in technology drive innovation and efficiency.</a:t>
            </a:r>
            <a:endParaRPr lang="en-US" sz="1000" dirty="0"/>
          </a:p>
          <a:p>
            <a:pPr algn="l" marL="91440" indent="-91440">
              <a:lnSpc>
                <a:spcPct val="110000"/>
              </a:lnSpc>
              <a:spcAft>
                <a:spcPts val="1200"/>
              </a:spcAft>
              <a:buSzPct val="120000"/>
              <a:buFont typeface="Arial"/>
              <a:buChar char="•"/>
            </a:pPr>
            <a:r>
              <a:rPr lang="en-US" sz="1000" dirty="0">
                <a:solidFill>
                  <a:srgbClr val="131313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The adoption of digital tools transforms traditional business models.</a:t>
            </a:r>
            <a:endParaRPr lang="en-US" sz="1000" dirty="0"/>
          </a:p>
        </p:txBody>
      </p:sp>
      <p:sp>
        <p:nvSpPr>
          <p:cNvPr id="26" name="Text 24"/>
          <p:cNvSpPr/>
          <p:nvPr/>
        </p:nvSpPr>
        <p:spPr>
          <a:xfrm>
            <a:off x="4362152" y="4027076"/>
            <a:ext cx="1554480" cy="21945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91440" indent="-91440">
              <a:lnSpc>
                <a:spcPct val="110000"/>
              </a:lnSpc>
              <a:spcAft>
                <a:spcPts val="1200"/>
              </a:spcAft>
              <a:buSzPct val="120000"/>
              <a:buFont typeface="Arial"/>
              <a:buChar char="•"/>
            </a:pPr>
            <a:r>
              <a:rPr lang="en-US" sz="1000" dirty="0">
                <a:solidFill>
                  <a:srgbClr val="131313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Cultural trends and demographic shifts shape consumer preferences.</a:t>
            </a:r>
            <a:endParaRPr lang="en-US" sz="1000" dirty="0"/>
          </a:p>
          <a:p>
            <a:pPr algn="l" marL="91440" indent="-91440">
              <a:lnSpc>
                <a:spcPct val="110000"/>
              </a:lnSpc>
              <a:spcAft>
                <a:spcPts val="1200"/>
              </a:spcAft>
              <a:buSzPct val="120000"/>
              <a:buFont typeface="Arial"/>
              <a:buChar char="•"/>
            </a:pPr>
            <a:r>
              <a:rPr lang="en-US" sz="1000" dirty="0">
                <a:solidFill>
                  <a:srgbClr val="131313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Education levels and social mobility influence workforce availability.</a:t>
            </a:r>
            <a:endParaRPr lang="en-US" sz="1000" dirty="0"/>
          </a:p>
        </p:txBody>
      </p:sp>
      <p:sp>
        <p:nvSpPr>
          <p:cNvPr id="27" name="Text 25"/>
          <p:cNvSpPr/>
          <p:nvPr/>
        </p:nvSpPr>
        <p:spPr>
          <a:xfrm>
            <a:off x="2447544" y="4027076"/>
            <a:ext cx="1554480" cy="21945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91440" indent="-91440">
              <a:lnSpc>
                <a:spcPct val="110000"/>
              </a:lnSpc>
              <a:spcAft>
                <a:spcPts val="1200"/>
              </a:spcAft>
              <a:buSzPct val="120000"/>
              <a:buFont typeface="Arial"/>
              <a:buChar char="•"/>
            </a:pPr>
            <a:r>
              <a:rPr lang="en-US" sz="1000" dirty="0">
                <a:solidFill>
                  <a:srgbClr val="131313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Economic growth rates and inflation levels determine consumer purchasing power.</a:t>
            </a:r>
            <a:endParaRPr lang="en-US" sz="1000" dirty="0"/>
          </a:p>
          <a:p>
            <a:pPr algn="l" marL="91440" indent="-91440">
              <a:lnSpc>
                <a:spcPct val="110000"/>
              </a:lnSpc>
              <a:spcAft>
                <a:spcPts val="1200"/>
              </a:spcAft>
              <a:buSzPct val="120000"/>
              <a:buFont typeface="Arial"/>
              <a:buChar char="•"/>
            </a:pPr>
            <a:r>
              <a:rPr lang="en-US" sz="1000" dirty="0">
                <a:solidFill>
                  <a:srgbClr val="131313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Currency exchange rates affect the cost of imports and exports.</a:t>
            </a:r>
            <a:endParaRPr lang="en-US" sz="1000" dirty="0"/>
          </a:p>
        </p:txBody>
      </p:sp>
      <p:sp>
        <p:nvSpPr>
          <p:cNvPr id="28" name="Text 26"/>
          <p:cNvSpPr/>
          <p:nvPr/>
        </p:nvSpPr>
        <p:spPr>
          <a:xfrm>
            <a:off x="539496" y="4027076"/>
            <a:ext cx="1554480" cy="21945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91440" indent="-91440">
              <a:lnSpc>
                <a:spcPct val="110000"/>
              </a:lnSpc>
              <a:spcAft>
                <a:spcPts val="1200"/>
              </a:spcAft>
              <a:buSzPct val="120000"/>
              <a:buFont typeface="Arial"/>
              <a:buChar char="•"/>
            </a:pPr>
            <a:r>
              <a:rPr lang="en-US" sz="1000" dirty="0">
                <a:solidFill>
                  <a:srgbClr val="131313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Government stability and policy changes significantly influence market dynamics.</a:t>
            </a:r>
            <a:endParaRPr lang="en-US" sz="1000" dirty="0"/>
          </a:p>
          <a:p>
            <a:pPr algn="l" marL="91440" indent="-91440">
              <a:lnSpc>
                <a:spcPct val="110000"/>
              </a:lnSpc>
              <a:spcAft>
                <a:spcPts val="1200"/>
              </a:spcAft>
              <a:buSzPct val="120000"/>
              <a:buFont typeface="Arial"/>
              <a:buChar char="•"/>
            </a:pPr>
            <a:r>
              <a:rPr lang="en-US" sz="1000" dirty="0">
                <a:solidFill>
                  <a:srgbClr val="131313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Trade regulations and tariffs impact international business operations.</a:t>
            </a:r>
            <a:endParaRPr lang="en-US" sz="1000" dirty="0"/>
          </a:p>
        </p:txBody>
      </p:sp>
      <p:sp>
        <p:nvSpPr>
          <p:cNvPr id="29" name="Text 27"/>
          <p:cNvSpPr/>
          <p:nvPr/>
        </p:nvSpPr>
        <p:spPr>
          <a:xfrm>
            <a:off x="444496" y="1332456"/>
            <a:ext cx="11297562" cy="109728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4800" dirty="0">
                <a:solidFill>
                  <a:srgbClr val="131313"/>
                </a:solidFill>
                <a:latin typeface="Cal Sans Regular" pitchFamily="34" charset="0"/>
                <a:ea typeface="Cal Sans Regular" pitchFamily="34" charset="-122"/>
                <a:cs typeface="Cal Sans Regular" pitchFamily="34" charset="-120"/>
              </a:rPr>
              <a:t>PESTEL Analysis</a:t>
            </a:r>
            <a:endParaRPr lang="en-US" sz="4800" dirty="0"/>
          </a:p>
        </p:txBody>
      </p:sp>
      <p:sp>
        <p:nvSpPr>
          <p:cNvPr id="30" name="Text 28"/>
          <p:cNvSpPr/>
          <p:nvPr/>
        </p:nvSpPr>
        <p:spPr>
          <a:xfrm>
            <a:off x="444500" y="444500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2025-07-11T16:52:02Z</dcterms:created>
  <dcterms:modified xsi:type="dcterms:W3CDTF">2025-07-11T16:52:02Z</dcterms:modified>
</cp:coreProperties>
</file>