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notesMasterIdLst>
    <p:notesMasterId r:id="rId3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image" Target="../media/509c8fc1c8c9540dab961300418e28c6818cb67b.png"/><Relationship Id="rId2" Type="http://schemas.openxmlformats.org/officeDocument/2006/relationships/image" Target="../media/509c8fc1c8c9540dab961300418e28c6818cb67b.png"/><Relationship Id="rId3" Type="http://schemas.openxmlformats.org/officeDocument/2006/relationships/image" Target="../media/509c8fc1c8c9540dab961300418e28c6818cb67b.pn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FEEEA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3" name="Text 1"/>
          <p:cNvSpPr/>
          <p:nvPr/>
        </p:nvSpPr>
        <p:spPr>
          <a:xfrm>
            <a:off x="380997" y="1807486"/>
            <a:ext cx="1737360" cy="914400"/>
          </a:xfrm>
          <a:prstGeom prst="rect">
            <a:avLst/>
          </a:prstGeom>
          <a:solidFill>
            <a:srgbClr val="1E1E1E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4" name="Text 2"/>
          <p:cNvSpPr/>
          <p:nvPr/>
        </p:nvSpPr>
        <p:spPr>
          <a:xfrm>
            <a:off x="470997" y="1854286"/>
            <a:ext cx="1557360" cy="82080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  <a:latin typeface="Domine Bold" pitchFamily="34" charset="0"/>
                <a:ea typeface="Domine Bold" pitchFamily="34" charset="-122"/>
                <a:cs typeface="Domine Bold" pitchFamily="34" charset="-120"/>
              </a:rPr>
              <a:t>P</a:t>
            </a:r>
            <a:endParaRPr lang="en-US" sz="4000" dirty="0"/>
          </a:p>
        </p:txBody>
      </p:sp>
      <p:sp>
        <p:nvSpPr>
          <p:cNvPr id="5" name="Text 3"/>
          <p:cNvSpPr/>
          <p:nvPr/>
        </p:nvSpPr>
        <p:spPr>
          <a:xfrm>
            <a:off x="2359152" y="1807486"/>
            <a:ext cx="1737360" cy="914400"/>
          </a:xfrm>
          <a:prstGeom prst="rect">
            <a:avLst/>
          </a:prstGeom>
          <a:solidFill>
            <a:srgbClr val="0F0F0F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6" name="Text 4"/>
          <p:cNvSpPr/>
          <p:nvPr/>
        </p:nvSpPr>
        <p:spPr>
          <a:xfrm>
            <a:off x="2449152" y="1854286"/>
            <a:ext cx="1557360" cy="82080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  <a:latin typeface="Domine Bold" pitchFamily="34" charset="0"/>
                <a:ea typeface="Domine Bold" pitchFamily="34" charset="-122"/>
                <a:cs typeface="Domine Bold" pitchFamily="34" charset="-120"/>
              </a:rPr>
              <a:t>E</a:t>
            </a:r>
            <a:endParaRPr lang="en-US" sz="4000" dirty="0"/>
          </a:p>
        </p:txBody>
      </p:sp>
      <p:sp>
        <p:nvSpPr>
          <p:cNvPr id="7" name="Text 5"/>
          <p:cNvSpPr/>
          <p:nvPr/>
        </p:nvSpPr>
        <p:spPr>
          <a:xfrm>
            <a:off x="4261104" y="1807486"/>
            <a:ext cx="1737360" cy="914400"/>
          </a:xfrm>
          <a:prstGeom prst="rect">
            <a:avLst/>
          </a:prstGeom>
          <a:solidFill>
            <a:srgbClr val="1E1E1E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8" name="Text 6"/>
          <p:cNvSpPr/>
          <p:nvPr/>
        </p:nvSpPr>
        <p:spPr>
          <a:xfrm>
            <a:off x="4351104" y="1854286"/>
            <a:ext cx="1557360" cy="82080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  <a:latin typeface="Domine Bold" pitchFamily="34" charset="0"/>
                <a:ea typeface="Domine Bold" pitchFamily="34" charset="-122"/>
                <a:cs typeface="Domine Bold" pitchFamily="34" charset="-120"/>
              </a:rPr>
              <a:t>S</a:t>
            </a:r>
            <a:endParaRPr lang="en-US" sz="4000" dirty="0"/>
          </a:p>
        </p:txBody>
      </p:sp>
      <p:sp>
        <p:nvSpPr>
          <p:cNvPr id="9" name="Text 7"/>
          <p:cNvSpPr/>
          <p:nvPr/>
        </p:nvSpPr>
        <p:spPr>
          <a:xfrm>
            <a:off x="6163056" y="1807486"/>
            <a:ext cx="1737360" cy="914400"/>
          </a:xfrm>
          <a:prstGeom prst="rect">
            <a:avLst/>
          </a:prstGeom>
          <a:solidFill>
            <a:srgbClr val="0F0F0F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0" name="Text 8"/>
          <p:cNvSpPr/>
          <p:nvPr/>
        </p:nvSpPr>
        <p:spPr>
          <a:xfrm>
            <a:off x="6253056" y="1854286"/>
            <a:ext cx="1557360" cy="82080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  <a:latin typeface="Domine Bold" pitchFamily="34" charset="0"/>
                <a:ea typeface="Domine Bold" pitchFamily="34" charset="-122"/>
                <a:cs typeface="Domine Bold" pitchFamily="34" charset="-120"/>
              </a:rPr>
              <a:t>T</a:t>
            </a:r>
            <a:endParaRPr lang="en-US" sz="4000" dirty="0"/>
          </a:p>
        </p:txBody>
      </p:sp>
      <p:sp>
        <p:nvSpPr>
          <p:cNvPr id="11" name="Text 9"/>
          <p:cNvSpPr/>
          <p:nvPr/>
        </p:nvSpPr>
        <p:spPr>
          <a:xfrm>
            <a:off x="8065008" y="1807486"/>
            <a:ext cx="1737360" cy="914400"/>
          </a:xfrm>
          <a:prstGeom prst="rect">
            <a:avLst/>
          </a:prstGeom>
          <a:solidFill>
            <a:srgbClr val="1E1E1E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2" name="Text 10"/>
          <p:cNvSpPr/>
          <p:nvPr/>
        </p:nvSpPr>
        <p:spPr>
          <a:xfrm>
            <a:off x="8155008" y="1854286"/>
            <a:ext cx="1557360" cy="82080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  <a:latin typeface="Domine Bold" pitchFamily="34" charset="0"/>
                <a:ea typeface="Domine Bold" pitchFamily="34" charset="-122"/>
                <a:cs typeface="Domine Bold" pitchFamily="34" charset="-120"/>
              </a:rPr>
              <a:t>E</a:t>
            </a:r>
            <a:endParaRPr lang="en-US" sz="4000" dirty="0"/>
          </a:p>
        </p:txBody>
      </p:sp>
      <p:sp>
        <p:nvSpPr>
          <p:cNvPr id="13" name="Text 11"/>
          <p:cNvSpPr/>
          <p:nvPr/>
        </p:nvSpPr>
        <p:spPr>
          <a:xfrm>
            <a:off x="10073578" y="1807486"/>
            <a:ext cx="1737360" cy="914400"/>
          </a:xfrm>
          <a:prstGeom prst="rect">
            <a:avLst/>
          </a:prstGeom>
          <a:solidFill>
            <a:srgbClr val="0F0F0F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4" name="Text 12"/>
          <p:cNvSpPr/>
          <p:nvPr/>
        </p:nvSpPr>
        <p:spPr>
          <a:xfrm>
            <a:off x="10163578" y="1854286"/>
            <a:ext cx="1557360" cy="82080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  <a:latin typeface="Domine Bold" pitchFamily="34" charset="0"/>
                <a:ea typeface="Domine Bold" pitchFamily="34" charset="-122"/>
                <a:cs typeface="Domine Bold" pitchFamily="34" charset="-120"/>
              </a:rPr>
              <a:t>L</a:t>
            </a:r>
            <a:endParaRPr lang="en-US" sz="4000" dirty="0"/>
          </a:p>
        </p:txBody>
      </p:sp>
      <p:sp>
        <p:nvSpPr>
          <p:cNvPr id="15" name="Text 13"/>
          <p:cNvSpPr/>
          <p:nvPr/>
        </p:nvSpPr>
        <p:spPr>
          <a:xfrm>
            <a:off x="470996" y="2908862"/>
            <a:ext cx="1557359" cy="21417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1400" dirty="0">
                <a:solidFill>
                  <a:srgbClr val="000000"/>
                </a:solidFill>
                <a:latin typeface="Domine Bold" pitchFamily="34" charset="0"/>
                <a:ea typeface="Domine Bold" pitchFamily="34" charset="-122"/>
                <a:cs typeface="Domine Bold" pitchFamily="34" charset="-120"/>
              </a:rPr>
              <a:t>Political</a:t>
            </a:r>
            <a:endParaRPr lang="en-US" sz="1400" dirty="0"/>
          </a:p>
        </p:txBody>
      </p:sp>
      <p:sp>
        <p:nvSpPr>
          <p:cNvPr id="16" name="Text 14"/>
          <p:cNvSpPr/>
          <p:nvPr/>
        </p:nvSpPr>
        <p:spPr>
          <a:xfrm>
            <a:off x="2449150" y="2908862"/>
            <a:ext cx="1557360" cy="21417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1400" dirty="0">
                <a:solidFill>
                  <a:srgbClr val="000000"/>
                </a:solidFill>
                <a:latin typeface="Domine Bold" pitchFamily="34" charset="0"/>
                <a:ea typeface="Domine Bold" pitchFamily="34" charset="-122"/>
                <a:cs typeface="Domine Bold" pitchFamily="34" charset="-120"/>
              </a:rPr>
              <a:t>Economic</a:t>
            </a:r>
            <a:endParaRPr lang="en-US" sz="1400" dirty="0"/>
          </a:p>
        </p:txBody>
      </p:sp>
      <p:sp>
        <p:nvSpPr>
          <p:cNvPr id="17" name="Text 15"/>
          <p:cNvSpPr/>
          <p:nvPr/>
        </p:nvSpPr>
        <p:spPr>
          <a:xfrm>
            <a:off x="4351102" y="2908862"/>
            <a:ext cx="1557360" cy="21417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1400" dirty="0">
                <a:solidFill>
                  <a:srgbClr val="000000"/>
                </a:solidFill>
                <a:latin typeface="Domine Bold" pitchFamily="34" charset="0"/>
                <a:ea typeface="Domine Bold" pitchFamily="34" charset="-122"/>
                <a:cs typeface="Domine Bold" pitchFamily="34" charset="-120"/>
              </a:rPr>
              <a:t>Social</a:t>
            </a:r>
            <a:endParaRPr lang="en-US" sz="1400" dirty="0"/>
          </a:p>
        </p:txBody>
      </p:sp>
      <p:sp>
        <p:nvSpPr>
          <p:cNvPr id="18" name="Text 16"/>
          <p:cNvSpPr/>
          <p:nvPr/>
        </p:nvSpPr>
        <p:spPr>
          <a:xfrm>
            <a:off x="6253054" y="2908862"/>
            <a:ext cx="1557360" cy="21417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1400" dirty="0">
                <a:solidFill>
                  <a:srgbClr val="000000"/>
                </a:solidFill>
                <a:latin typeface="Domine Bold" pitchFamily="34" charset="0"/>
                <a:ea typeface="Domine Bold" pitchFamily="34" charset="-122"/>
                <a:cs typeface="Domine Bold" pitchFamily="34" charset="-120"/>
              </a:rPr>
              <a:t>Technological</a:t>
            </a:r>
            <a:endParaRPr lang="en-US" sz="1400" dirty="0"/>
          </a:p>
        </p:txBody>
      </p:sp>
      <p:sp>
        <p:nvSpPr>
          <p:cNvPr id="19" name="Text 17"/>
          <p:cNvSpPr/>
          <p:nvPr/>
        </p:nvSpPr>
        <p:spPr>
          <a:xfrm>
            <a:off x="8155006" y="2908862"/>
            <a:ext cx="1557360" cy="21417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1400" dirty="0">
                <a:solidFill>
                  <a:srgbClr val="000000"/>
                </a:solidFill>
                <a:latin typeface="Domine Bold" pitchFamily="34" charset="0"/>
                <a:ea typeface="Domine Bold" pitchFamily="34" charset="-122"/>
                <a:cs typeface="Domine Bold" pitchFamily="34" charset="-120"/>
              </a:rPr>
              <a:t>Environmental</a:t>
            </a:r>
            <a:endParaRPr lang="en-US" sz="1400" dirty="0"/>
          </a:p>
        </p:txBody>
      </p:sp>
      <p:sp>
        <p:nvSpPr>
          <p:cNvPr id="20" name="Text 18"/>
          <p:cNvSpPr/>
          <p:nvPr/>
        </p:nvSpPr>
        <p:spPr>
          <a:xfrm>
            <a:off x="10163578" y="2908862"/>
            <a:ext cx="1557360" cy="21417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1400" dirty="0">
                <a:solidFill>
                  <a:srgbClr val="000000"/>
                </a:solidFill>
                <a:latin typeface="Domine Bold" pitchFamily="34" charset="0"/>
                <a:ea typeface="Domine Bold" pitchFamily="34" charset="-122"/>
                <a:cs typeface="Domine Bold" pitchFamily="34" charset="-120"/>
              </a:rPr>
              <a:t>Legal</a:t>
            </a:r>
            <a:endParaRPr lang="en-US" sz="1400" dirty="0"/>
          </a:p>
        </p:txBody>
      </p:sp>
      <p:sp>
        <p:nvSpPr>
          <p:cNvPr id="21" name="Text 19"/>
          <p:cNvSpPr/>
          <p:nvPr/>
        </p:nvSpPr>
        <p:spPr>
          <a:xfrm>
            <a:off x="0" y="654411"/>
            <a:ext cx="12191937" cy="9525"/>
          </a:xfrm>
          <a:prstGeom prst="rect">
            <a:avLst/>
          </a:prstGeom>
          <a:blipFill>
            <a:blip r:embed="rId1"/>
            <a:srcRect l="0" t="0" r="0" b="0"/>
            <a:stretch>
              <a:fillRect l="0" t="0" r="0" b="0"/>
            </a:stretch>
          </a:blip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22" name="Text 20"/>
          <p:cNvSpPr/>
          <p:nvPr/>
        </p:nvSpPr>
        <p:spPr>
          <a:xfrm>
            <a:off x="0" y="6190890"/>
            <a:ext cx="12191937" cy="9525"/>
          </a:xfrm>
          <a:prstGeom prst="rect">
            <a:avLst/>
          </a:prstGeom>
          <a:blipFill>
            <a:blip r:embed="rId2"/>
            <a:srcRect l="0" t="0" r="0" b="0"/>
            <a:stretch>
              <a:fillRect l="0" t="0" r="0" b="0"/>
            </a:stretch>
          </a:blip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23" name="Text 21"/>
          <p:cNvSpPr/>
          <p:nvPr/>
        </p:nvSpPr>
        <p:spPr>
          <a:xfrm>
            <a:off x="0" y="1530597"/>
            <a:ext cx="12191937" cy="9525"/>
          </a:xfrm>
          <a:prstGeom prst="rect">
            <a:avLst/>
          </a:prstGeom>
          <a:blipFill>
            <a:blip r:embed="rId3"/>
            <a:srcRect l="0" t="0" r="0" b="0"/>
            <a:stretch>
              <a:fillRect l="0" t="0" r="0" b="0"/>
            </a:stretch>
          </a:blip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24" name="Text 22"/>
          <p:cNvSpPr/>
          <p:nvPr/>
        </p:nvSpPr>
        <p:spPr>
          <a:xfrm>
            <a:off x="380998" y="6494090"/>
            <a:ext cx="4175125" cy="142347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l" mar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1000" dirty="0">
                <a:solidFill>
                  <a:srgbClr val="000000"/>
                </a:solidFill>
                <a:latin typeface="Hind Regular" pitchFamily="34" charset="0"/>
                <a:ea typeface="Hind Regular" pitchFamily="34" charset="-122"/>
                <a:cs typeface="Hind Regular" pitchFamily="34" charset="-120"/>
              </a:rPr>
              <a:t>Comprehensive PESTEL Analysis for Strategic Business Insights</a:t>
            </a:r>
            <a:endParaRPr lang="en-US" sz="1000" dirty="0"/>
          </a:p>
        </p:txBody>
      </p:sp>
      <p:sp>
        <p:nvSpPr>
          <p:cNvPr id="25" name="Text 23"/>
          <p:cNvSpPr/>
          <p:nvPr/>
        </p:nvSpPr>
        <p:spPr>
          <a:xfrm>
            <a:off x="11262360" y="6480625"/>
            <a:ext cx="548579" cy="153888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r" marL="0" indent="0">
              <a:lnSpc>
                <a:spcPct val="100000"/>
              </a:lnSpc>
              <a:spcBef>
                <a:spcPts val="1000"/>
              </a:spcBef>
              <a:buNone/>
            </a:pPr>
            <a:r>
              <a:rPr lang="en-US" sz="1000" dirty="0">
                <a:solidFill>
                  <a:srgbClr val="000000"/>
                </a:solidFill>
                <a:latin typeface="Hind Regular" pitchFamily="34" charset="0"/>
                <a:ea typeface="Hind Regular" pitchFamily="34" charset="-122"/>
                <a:cs typeface="Hind Regular" pitchFamily="34" charset="-120"/>
              </a:rPr>
              <a:t>1</a:t>
            </a:r>
            <a:endParaRPr lang="en-US" sz="1000" dirty="0"/>
          </a:p>
        </p:txBody>
      </p:sp>
      <p:sp>
        <p:nvSpPr>
          <p:cNvPr id="26" name="Text 24"/>
          <p:cNvSpPr/>
          <p:nvPr/>
        </p:nvSpPr>
        <p:spPr>
          <a:xfrm>
            <a:off x="380997" y="919436"/>
            <a:ext cx="11429941" cy="469839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0" indent="0">
              <a:lnSpc>
                <a:spcPct val="100000"/>
              </a:lnSpc>
              <a:buNone/>
            </a:pPr>
            <a:r>
              <a:rPr lang="en-US" sz="2400" dirty="0">
                <a:solidFill>
                  <a:srgbClr val="000000"/>
                </a:solidFill>
                <a:latin typeface="Domine Bold" pitchFamily="34" charset="0"/>
                <a:ea typeface="Domine Bold" pitchFamily="34" charset="-122"/>
                <a:cs typeface="Domine Bold" pitchFamily="34" charset="-120"/>
              </a:rPr>
              <a:t>PESTEL Analysis</a:t>
            </a:r>
            <a:endParaRPr lang="en-US" sz="2400" dirty="0"/>
          </a:p>
        </p:txBody>
      </p:sp>
      <p:sp>
        <p:nvSpPr>
          <p:cNvPr id="27" name="Text 25"/>
          <p:cNvSpPr/>
          <p:nvPr/>
        </p:nvSpPr>
        <p:spPr>
          <a:xfrm>
            <a:off x="10073579" y="3286385"/>
            <a:ext cx="1554479" cy="237744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71450" indent="-171450">
              <a:lnSpc>
                <a:spcPct val="110000"/>
              </a:lnSpc>
              <a:buSzPct val="120000"/>
              <a:buFont typeface="Arial"/>
              <a:buChar char="•"/>
            </a:pPr>
            <a:r>
              <a:rPr lang="en-US" sz="1100" dirty="0">
                <a:solidFill>
                  <a:srgbClr val="000000"/>
                </a:solidFill>
                <a:latin typeface="Hind Regular" pitchFamily="34" charset="0"/>
                <a:ea typeface="Hind Regular" pitchFamily="34" charset="-122"/>
                <a:cs typeface="Hind Regular" pitchFamily="34" charset="-120"/>
              </a:rPr>
              <a:t>Intellectual property laws protect innovations and brand identity.</a:t>
            </a:r>
            <a:endParaRPr lang="en-US" sz="1100" dirty="0"/>
          </a:p>
          <a:p>
            <a:pPr algn="l" marL="171450" indent="-171450">
              <a:lnSpc>
                <a:spcPct val="110000"/>
              </a:lnSpc>
              <a:buSzPct val="120000"/>
              <a:buFont typeface="Arial"/>
              <a:buChar char="•"/>
            </a:pPr>
            <a:r>
              <a:rPr lang="en-US" sz="1100" dirty="0">
                <a:solidFill>
                  <a:srgbClr val="000000"/>
                </a:solidFill>
                <a:latin typeface="Hind Regular" pitchFamily="34" charset="0"/>
                <a:ea typeface="Hind Regular" pitchFamily="34" charset="-122"/>
                <a:cs typeface="Hind Regular" pitchFamily="34" charset="-120"/>
              </a:rPr>
              <a:t>Labor laws ensure fair treatment and safety of employees.</a:t>
            </a:r>
            <a:endParaRPr lang="en-US" sz="1100" dirty="0"/>
          </a:p>
        </p:txBody>
      </p:sp>
      <p:sp>
        <p:nvSpPr>
          <p:cNvPr id="28" name="Text 26"/>
          <p:cNvSpPr/>
          <p:nvPr/>
        </p:nvSpPr>
        <p:spPr>
          <a:xfrm>
            <a:off x="8061724" y="3286385"/>
            <a:ext cx="1554480" cy="237744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71450" indent="-171450">
              <a:lnSpc>
                <a:spcPct val="110000"/>
              </a:lnSpc>
              <a:buSzPct val="120000"/>
              <a:buFont typeface="Arial"/>
              <a:buChar char="•"/>
            </a:pPr>
            <a:r>
              <a:rPr lang="en-US" sz="1100" dirty="0">
                <a:solidFill>
                  <a:srgbClr val="000000"/>
                </a:solidFill>
                <a:latin typeface="Hind Regular" pitchFamily="34" charset="0"/>
                <a:ea typeface="Hind Regular" pitchFamily="34" charset="-122"/>
                <a:cs typeface="Hind Regular" pitchFamily="34" charset="-120"/>
              </a:rPr>
              <a:t>Climate change and resource scarcity necessitate sustainable practices.</a:t>
            </a:r>
            <a:endParaRPr lang="en-US" sz="1100" dirty="0"/>
          </a:p>
          <a:p>
            <a:pPr algn="l" marL="171450" indent="-171450">
              <a:lnSpc>
                <a:spcPct val="110000"/>
              </a:lnSpc>
              <a:buSzPct val="120000"/>
              <a:buFont typeface="Arial"/>
              <a:buChar char="•"/>
            </a:pPr>
            <a:r>
              <a:rPr lang="en-US" sz="1100" dirty="0">
                <a:solidFill>
                  <a:srgbClr val="000000"/>
                </a:solidFill>
                <a:latin typeface="Hind Regular" pitchFamily="34" charset="0"/>
                <a:ea typeface="Hind Regular" pitchFamily="34" charset="-122"/>
                <a:cs typeface="Hind Regular" pitchFamily="34" charset="-120"/>
              </a:rPr>
              <a:t>Environmental regulations impose compliance requirements on businesses.</a:t>
            </a:r>
            <a:endParaRPr lang="en-US" sz="1100" dirty="0"/>
          </a:p>
        </p:txBody>
      </p:sp>
      <p:sp>
        <p:nvSpPr>
          <p:cNvPr id="29" name="Text 27"/>
          <p:cNvSpPr/>
          <p:nvPr/>
        </p:nvSpPr>
        <p:spPr>
          <a:xfrm>
            <a:off x="6156487" y="3286385"/>
            <a:ext cx="1554481" cy="237744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71450" indent="-171450">
              <a:lnSpc>
                <a:spcPct val="110000"/>
              </a:lnSpc>
              <a:buSzPct val="120000"/>
              <a:buFont typeface="Arial"/>
              <a:buChar char="•"/>
            </a:pPr>
            <a:r>
              <a:rPr lang="en-US" sz="1100" dirty="0">
                <a:solidFill>
                  <a:srgbClr val="000000"/>
                </a:solidFill>
                <a:latin typeface="Hind Regular" pitchFamily="34" charset="0"/>
                <a:ea typeface="Hind Regular" pitchFamily="34" charset="-122"/>
                <a:cs typeface="Hind Regular" pitchFamily="34" charset="-120"/>
              </a:rPr>
              <a:t>Advancements in technology drive innovation and efficiency.</a:t>
            </a:r>
            <a:endParaRPr lang="en-US" sz="1100" dirty="0"/>
          </a:p>
          <a:p>
            <a:pPr algn="l" marL="171450" indent="-171450">
              <a:lnSpc>
                <a:spcPct val="110000"/>
              </a:lnSpc>
              <a:buSzPct val="120000"/>
              <a:buFont typeface="Arial"/>
              <a:buChar char="•"/>
            </a:pPr>
            <a:r>
              <a:rPr lang="en-US" sz="1100" dirty="0">
                <a:solidFill>
                  <a:srgbClr val="000000"/>
                </a:solidFill>
                <a:latin typeface="Hind Regular" pitchFamily="34" charset="0"/>
                <a:ea typeface="Hind Regular" pitchFamily="34" charset="-122"/>
                <a:cs typeface="Hind Regular" pitchFamily="34" charset="-120"/>
              </a:rPr>
              <a:t>Adoption of digital tools enhances customer engagement and operational processes.</a:t>
            </a:r>
            <a:endParaRPr lang="en-US" sz="1100" dirty="0"/>
          </a:p>
        </p:txBody>
      </p:sp>
      <p:sp>
        <p:nvSpPr>
          <p:cNvPr id="30" name="Text 28"/>
          <p:cNvSpPr/>
          <p:nvPr/>
        </p:nvSpPr>
        <p:spPr>
          <a:xfrm>
            <a:off x="4251250" y="3286385"/>
            <a:ext cx="1554481" cy="237744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71450" indent="-171450">
              <a:lnSpc>
                <a:spcPct val="110000"/>
              </a:lnSpc>
              <a:buSzPct val="120000"/>
              <a:buFont typeface="Arial"/>
              <a:buChar char="•"/>
            </a:pPr>
            <a:r>
              <a:rPr lang="en-US" sz="1100" dirty="0">
                <a:solidFill>
                  <a:srgbClr val="000000"/>
                </a:solidFill>
                <a:latin typeface="Hind Regular" pitchFamily="34" charset="0"/>
                <a:ea typeface="Hind Regular" pitchFamily="34" charset="-122"/>
                <a:cs typeface="Hind Regular" pitchFamily="34" charset="-120"/>
              </a:rPr>
              <a:t>Cultural trends and demographics shape consumer preferences.</a:t>
            </a:r>
            <a:endParaRPr lang="en-US" sz="1100" dirty="0"/>
          </a:p>
          <a:p>
            <a:pPr algn="l" marL="171450" indent="-171450">
              <a:lnSpc>
                <a:spcPct val="110000"/>
              </a:lnSpc>
              <a:buSzPct val="120000"/>
              <a:buFont typeface="Arial"/>
              <a:buChar char="•"/>
            </a:pPr>
            <a:r>
              <a:rPr lang="en-US" sz="1100" dirty="0">
                <a:solidFill>
                  <a:srgbClr val="000000"/>
                </a:solidFill>
                <a:latin typeface="Hind Regular" pitchFamily="34" charset="0"/>
                <a:ea typeface="Hind Regular" pitchFamily="34" charset="-122"/>
                <a:cs typeface="Hind Regular" pitchFamily="34" charset="-120"/>
              </a:rPr>
              <a:t>Social attitudes towards sustainability influence product demand.</a:t>
            </a:r>
            <a:endParaRPr lang="en-US" sz="1100" dirty="0"/>
          </a:p>
        </p:txBody>
      </p:sp>
      <p:sp>
        <p:nvSpPr>
          <p:cNvPr id="31" name="Text 29"/>
          <p:cNvSpPr/>
          <p:nvPr/>
        </p:nvSpPr>
        <p:spPr>
          <a:xfrm>
            <a:off x="2362436" y="3286385"/>
            <a:ext cx="1538058" cy="237744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71450" indent="-171450">
              <a:lnSpc>
                <a:spcPct val="110000"/>
              </a:lnSpc>
              <a:buSzPct val="120000"/>
              <a:buFont typeface="Arial"/>
              <a:buChar char="•"/>
            </a:pPr>
            <a:r>
              <a:rPr lang="en-US" sz="1100" dirty="0">
                <a:solidFill>
                  <a:srgbClr val="000000"/>
                </a:solidFill>
                <a:latin typeface="Hind Regular" pitchFamily="34" charset="0"/>
                <a:ea typeface="Hind Regular" pitchFamily="34" charset="-122"/>
                <a:cs typeface="Hind Regular" pitchFamily="34" charset="-120"/>
              </a:rPr>
              <a:t>Economic growth rates and inflation impact consumer purchasing power.</a:t>
            </a:r>
            <a:endParaRPr lang="en-US" sz="1100" dirty="0"/>
          </a:p>
          <a:p>
            <a:pPr algn="l" marL="171450" indent="-171450">
              <a:lnSpc>
                <a:spcPct val="110000"/>
              </a:lnSpc>
              <a:buSzPct val="120000"/>
              <a:buFont typeface="Arial"/>
              <a:buChar char="•"/>
            </a:pPr>
            <a:r>
              <a:rPr lang="en-US" sz="1100" dirty="0">
                <a:solidFill>
                  <a:srgbClr val="000000"/>
                </a:solidFill>
                <a:latin typeface="Hind Regular" pitchFamily="34" charset="0"/>
                <a:ea typeface="Hind Regular" pitchFamily="34" charset="-122"/>
                <a:cs typeface="Hind Regular" pitchFamily="34" charset="-120"/>
              </a:rPr>
              <a:t>Currency exchange rates affect international trade and profitability.</a:t>
            </a:r>
            <a:endParaRPr lang="en-US" sz="1100" dirty="0"/>
          </a:p>
        </p:txBody>
      </p:sp>
      <p:sp>
        <p:nvSpPr>
          <p:cNvPr id="32" name="Text 30"/>
          <p:cNvSpPr/>
          <p:nvPr/>
        </p:nvSpPr>
        <p:spPr>
          <a:xfrm>
            <a:off x="380997" y="3286385"/>
            <a:ext cx="1554480" cy="237744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71450" indent="-171450">
              <a:lnSpc>
                <a:spcPct val="110000"/>
              </a:lnSpc>
              <a:buSzPct val="120000"/>
              <a:buFont typeface="Arial"/>
              <a:buChar char="•"/>
            </a:pPr>
            <a:r>
              <a:rPr lang="en-US" sz="1100" dirty="0">
                <a:solidFill>
                  <a:srgbClr val="000000"/>
                </a:solidFill>
                <a:latin typeface="Hind Regular" pitchFamily="34" charset="0"/>
                <a:ea typeface="Hind Regular" pitchFamily="34" charset="-122"/>
                <a:cs typeface="Hind Regular" pitchFamily="34" charset="-120"/>
              </a:rPr>
              <a:t>Government policies and regulations significantly influence market dynamics.</a:t>
            </a:r>
            <a:endParaRPr lang="en-US" sz="1100" dirty="0"/>
          </a:p>
          <a:p>
            <a:pPr algn="l" marL="171450" indent="-171450">
              <a:lnSpc>
                <a:spcPct val="110000"/>
              </a:lnSpc>
              <a:buSzPct val="120000"/>
              <a:buFont typeface="Arial"/>
              <a:buChar char="•"/>
            </a:pPr>
            <a:r>
              <a:rPr lang="en-US" sz="1100" dirty="0">
                <a:solidFill>
                  <a:srgbClr val="000000"/>
                </a:solidFill>
                <a:latin typeface="Hind Regular" pitchFamily="34" charset="0"/>
                <a:ea typeface="Hind Regular" pitchFamily="34" charset="-122"/>
                <a:cs typeface="Hind Regular" pitchFamily="34" charset="-120"/>
              </a:rPr>
              <a:t>Political stability ensures a conducive environment for business operations.</a:t>
            </a:r>
            <a:endParaRPr lang="en-US" sz="1100" dirty="0"/>
          </a:p>
        </p:txBody>
      </p:sp>
      <p:sp>
        <p:nvSpPr>
          <p:cNvPr id="33" name="Text 31"/>
          <p:cNvSpPr/>
          <p:nvPr/>
        </p:nvSpPr>
        <p:spPr>
          <a:xfrm>
            <a:off x="10896539" y="60101"/>
            <a:ext cx="914400" cy="54864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Slide 1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SlideSpeak</dc:creator>
  <cp:lastModifiedBy>SlideSpeak</cp:lastModifiedBy>
  <cp:revision>1</cp:revision>
  <dcterms:created xsi:type="dcterms:W3CDTF">2025-07-11T16:54:21Z</dcterms:created>
  <dcterms:modified xsi:type="dcterms:W3CDTF">2025-07-11T16:54:21Z</dcterms:modified>
</cp:coreProperties>
</file>