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731519" y="2256348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5400A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821519" y="2303148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P</a:t>
            </a:r>
            <a:endParaRPr lang="en-US" sz="3200" dirty="0"/>
          </a:p>
        </p:txBody>
      </p:sp>
      <p:sp>
        <p:nvSpPr>
          <p:cNvPr id="5" name="Text 3"/>
          <p:cNvSpPr/>
          <p:nvPr/>
        </p:nvSpPr>
        <p:spPr>
          <a:xfrm>
            <a:off x="2566415" y="2256348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gradFill>
            <a:gsLst>
              <a:gs pos="0">
                <a:srgbClr val="ed7d31">
                  <a:alpha val="100000"/>
                </a:srgbClr>
              </a:gs>
              <a:gs pos="100000">
                <a:srgbClr val="7f00fd">
                  <a:alpha val="100000"/>
                </a:srgbClr>
              </a:gs>
            </a:gsLst>
            <a:lin ang="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656415" y="2303148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E</a:t>
            </a:r>
            <a:endParaRPr lang="en-US" sz="3200" dirty="0"/>
          </a:p>
        </p:txBody>
      </p:sp>
      <p:sp>
        <p:nvSpPr>
          <p:cNvPr id="7" name="Text 5"/>
          <p:cNvSpPr/>
          <p:nvPr/>
        </p:nvSpPr>
        <p:spPr>
          <a:xfrm>
            <a:off x="4401311" y="2256348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5400A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4491311" y="2303148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S</a:t>
            </a:r>
            <a:endParaRPr lang="en-US" sz="3200" dirty="0"/>
          </a:p>
        </p:txBody>
      </p:sp>
      <p:sp>
        <p:nvSpPr>
          <p:cNvPr id="9" name="Text 7"/>
          <p:cNvSpPr/>
          <p:nvPr/>
        </p:nvSpPr>
        <p:spPr>
          <a:xfrm>
            <a:off x="6236207" y="2256348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gradFill>
            <a:gsLst>
              <a:gs pos="0">
                <a:srgbClr val="ed7d31">
                  <a:alpha val="100000"/>
                </a:srgbClr>
              </a:gs>
              <a:gs pos="100000">
                <a:srgbClr val="7f00fd">
                  <a:alpha val="100000"/>
                </a:srgbClr>
              </a:gs>
            </a:gsLst>
            <a:lin ang="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326207" y="2303148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T</a:t>
            </a:r>
            <a:endParaRPr lang="en-US" sz="3200" dirty="0"/>
          </a:p>
        </p:txBody>
      </p:sp>
      <p:sp>
        <p:nvSpPr>
          <p:cNvPr id="11" name="Text 9"/>
          <p:cNvSpPr/>
          <p:nvPr/>
        </p:nvSpPr>
        <p:spPr>
          <a:xfrm>
            <a:off x="8071103" y="2256348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5400A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161103" y="2303148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E</a:t>
            </a:r>
            <a:endParaRPr lang="en-US" sz="3200" dirty="0"/>
          </a:p>
        </p:txBody>
      </p:sp>
      <p:sp>
        <p:nvSpPr>
          <p:cNvPr id="13" name="Text 11"/>
          <p:cNvSpPr/>
          <p:nvPr/>
        </p:nvSpPr>
        <p:spPr>
          <a:xfrm>
            <a:off x="9905999" y="2256348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gradFill>
            <a:gsLst>
              <a:gs pos="0">
                <a:srgbClr val="ed7d31">
                  <a:alpha val="100000"/>
                </a:srgbClr>
              </a:gs>
              <a:gs pos="100000">
                <a:srgbClr val="7f00fd">
                  <a:alpha val="100000"/>
                </a:srgbClr>
              </a:gs>
            </a:gsLst>
            <a:lin ang="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9995999" y="2303148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L</a:t>
            </a:r>
            <a:endParaRPr lang="en-US" sz="3200" dirty="0"/>
          </a:p>
        </p:txBody>
      </p:sp>
      <p:sp>
        <p:nvSpPr>
          <p:cNvPr id="15" name="Text 13"/>
          <p:cNvSpPr/>
          <p:nvPr/>
        </p:nvSpPr>
        <p:spPr>
          <a:xfrm>
            <a:off x="821519" y="3261031"/>
            <a:ext cx="1465920" cy="1987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Political</a:t>
            </a:r>
            <a:endParaRPr lang="en-US" sz="1300" dirty="0"/>
          </a:p>
        </p:txBody>
      </p:sp>
      <p:sp>
        <p:nvSpPr>
          <p:cNvPr id="16" name="Text 14"/>
          <p:cNvSpPr/>
          <p:nvPr/>
        </p:nvSpPr>
        <p:spPr>
          <a:xfrm>
            <a:off x="2656415" y="3261031"/>
            <a:ext cx="1465920" cy="1987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Economic</a:t>
            </a:r>
            <a:endParaRPr lang="en-US" sz="1300" dirty="0"/>
          </a:p>
        </p:txBody>
      </p:sp>
      <p:sp>
        <p:nvSpPr>
          <p:cNvPr id="17" name="Text 15"/>
          <p:cNvSpPr/>
          <p:nvPr/>
        </p:nvSpPr>
        <p:spPr>
          <a:xfrm>
            <a:off x="4491311" y="3261031"/>
            <a:ext cx="1465920" cy="1987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Social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6326207" y="3261031"/>
            <a:ext cx="1465920" cy="1987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Technological</a:t>
            </a:r>
            <a:endParaRPr lang="en-US" sz="1300" dirty="0"/>
          </a:p>
        </p:txBody>
      </p:sp>
      <p:sp>
        <p:nvSpPr>
          <p:cNvPr id="19" name="Text 17"/>
          <p:cNvSpPr/>
          <p:nvPr/>
        </p:nvSpPr>
        <p:spPr>
          <a:xfrm>
            <a:off x="8161103" y="3261031"/>
            <a:ext cx="1465920" cy="1987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Environmental</a:t>
            </a:r>
            <a:endParaRPr lang="en-US" sz="1300" dirty="0"/>
          </a:p>
        </p:txBody>
      </p:sp>
      <p:sp>
        <p:nvSpPr>
          <p:cNvPr id="20" name="Text 18"/>
          <p:cNvSpPr/>
          <p:nvPr/>
        </p:nvSpPr>
        <p:spPr>
          <a:xfrm>
            <a:off x="9995999" y="3261031"/>
            <a:ext cx="1465920" cy="1987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Legal</a:t>
            </a:r>
            <a:endParaRPr lang="en-US" sz="1300" dirty="0"/>
          </a:p>
        </p:txBody>
      </p:sp>
      <p:sp>
        <p:nvSpPr>
          <p:cNvPr id="21" name="Text 19"/>
          <p:cNvSpPr/>
          <p:nvPr/>
        </p:nvSpPr>
        <p:spPr>
          <a:xfrm>
            <a:off x="11236006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1</a:t>
            </a:r>
            <a:endParaRPr lang="en-US" sz="800" dirty="0"/>
          </a:p>
        </p:txBody>
      </p:sp>
      <p:sp>
        <p:nvSpPr>
          <p:cNvPr id="22" name="Text 20"/>
          <p:cNvSpPr/>
          <p:nvPr/>
        </p:nvSpPr>
        <p:spPr>
          <a:xfrm>
            <a:off x="731519" y="6309360"/>
            <a:ext cx="630936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Comprehensive PESTEL Analysis for Strategic Business Insights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9905999" y="3675502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Compliance with labor laws and intellectual property rights is crucial.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Regulatory frameworks and legal disputes impact business operations.</a:t>
            </a:r>
            <a:endParaRPr lang="en-US" sz="1100" dirty="0"/>
          </a:p>
        </p:txBody>
      </p:sp>
      <p:sp>
        <p:nvSpPr>
          <p:cNvPr id="24" name="Text 22"/>
          <p:cNvSpPr/>
          <p:nvPr/>
        </p:nvSpPr>
        <p:spPr>
          <a:xfrm>
            <a:off x="8071103" y="3675502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Climate change and sustainability concerns affect resource availability.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Environmental regulations and eco-friendly practices shape industry standards.</a:t>
            </a:r>
            <a:endParaRPr lang="en-US" sz="1100" dirty="0"/>
          </a:p>
        </p:txBody>
      </p:sp>
      <p:sp>
        <p:nvSpPr>
          <p:cNvPr id="25" name="Text 23"/>
          <p:cNvSpPr/>
          <p:nvPr/>
        </p:nvSpPr>
        <p:spPr>
          <a:xfrm>
            <a:off x="6236207" y="3675502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Advancements in technology drive innovation and operational efficiency.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The adoption of digital platforms transforms customer engagement strategies.</a:t>
            </a:r>
            <a:endParaRPr lang="en-US" sz="1100" dirty="0"/>
          </a:p>
        </p:txBody>
      </p:sp>
      <p:sp>
        <p:nvSpPr>
          <p:cNvPr id="26" name="Text 24"/>
          <p:cNvSpPr/>
          <p:nvPr/>
        </p:nvSpPr>
        <p:spPr>
          <a:xfrm>
            <a:off x="4401311" y="3675502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Cultural trends and demographic shifts shape consumer preferences.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Education levels and social mobility influence workforce availability.</a:t>
            </a:r>
            <a:endParaRPr lang="en-US" sz="1100" dirty="0"/>
          </a:p>
        </p:txBody>
      </p:sp>
      <p:sp>
        <p:nvSpPr>
          <p:cNvPr id="27" name="Text 25"/>
          <p:cNvSpPr/>
          <p:nvPr/>
        </p:nvSpPr>
        <p:spPr>
          <a:xfrm>
            <a:off x="2566415" y="3675502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Economic growth rates and inflation levels determine consumer purchasing power.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Currency exchange rates and economic cycles affect global trade.</a:t>
            </a:r>
            <a:endParaRPr lang="en-US" sz="1100" dirty="0"/>
          </a:p>
        </p:txBody>
      </p:sp>
      <p:sp>
        <p:nvSpPr>
          <p:cNvPr id="28" name="Text 26"/>
          <p:cNvSpPr/>
          <p:nvPr/>
        </p:nvSpPr>
        <p:spPr>
          <a:xfrm>
            <a:off x="731519" y="3675502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Government stability and policy changes significantly influence market dynamics.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Outfit Regular" pitchFamily="34" charset="0"/>
                <a:ea typeface="Outfit Regular" pitchFamily="34" charset="-122"/>
                <a:cs typeface="Outfit Regular" pitchFamily="34" charset="-120"/>
              </a:rPr>
              <a:t>Trade regulations and tariffs impact international business operations.</a:t>
            </a:r>
            <a:endParaRPr lang="en-US" sz="1100" dirty="0"/>
          </a:p>
        </p:txBody>
      </p:sp>
      <p:sp>
        <p:nvSpPr>
          <p:cNvPr id="29" name="Text 27"/>
          <p:cNvSpPr/>
          <p:nvPr/>
        </p:nvSpPr>
        <p:spPr>
          <a:xfrm>
            <a:off x="0" y="0"/>
            <a:ext cx="12192000" cy="1920240"/>
          </a:xfrm>
          <a:prstGeom prst="rect">
            <a:avLst/>
          </a:prstGeom>
          <a:gradFill>
            <a:gsLst>
              <a:gs pos="0">
                <a:srgbClr val="ed7d31">
                  <a:alpha val="100000"/>
                </a:srgbClr>
              </a:gs>
              <a:gs pos="100000">
                <a:srgbClr val="7f00fd">
                  <a:alpha val="100000"/>
                </a:srgbClr>
              </a:gs>
            </a:gsLst>
            <a:lin ang="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0" name="Text 28"/>
          <p:cNvSpPr/>
          <p:nvPr/>
        </p:nvSpPr>
        <p:spPr>
          <a:xfrm>
            <a:off x="736600" y="702803"/>
            <a:ext cx="9814561" cy="75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PESTEL Analysis</a:t>
            </a:r>
            <a:endParaRPr lang="en-US" sz="3200" dirty="0"/>
          </a:p>
        </p:txBody>
      </p:sp>
      <p:sp>
        <p:nvSpPr>
          <p:cNvPr id="31" name="Text 29"/>
          <p:cNvSpPr/>
          <p:nvPr/>
        </p:nvSpPr>
        <p:spPr>
          <a:xfrm>
            <a:off x="10820399" y="395836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2025-07-11T16:55:11Z</dcterms:created>
  <dcterms:modified xsi:type="dcterms:W3CDTF">2025-07-11T16:55:11Z</dcterms:modified>
</cp:coreProperties>
</file>