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8571520" y="-1"/>
            <a:ext cx="3620479" cy="3331255"/>
          </a:xfrm>
          <a:prstGeom prst="rect">
            <a:avLst/>
          </a:prstGeom>
          <a:solidFill>
            <a:srgbClr val="FFFFFF">
              <a:alpha val="96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34996" y="2537100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solidFill>
            <a:srgbClr val="86008D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724996" y="2583900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2497959" y="2537100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solidFill>
            <a:srgbClr val="F422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2587959" y="2583900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E</a:t>
            </a:r>
            <a:endParaRPr lang="en-US" sz="2800" dirty="0"/>
          </a:p>
        </p:txBody>
      </p:sp>
      <p:sp>
        <p:nvSpPr>
          <p:cNvPr id="8" name="Text 6"/>
          <p:cNvSpPr/>
          <p:nvPr/>
        </p:nvSpPr>
        <p:spPr>
          <a:xfrm>
            <a:off x="4357302" y="2537100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solidFill>
            <a:srgbClr val="86008D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4447302" y="2583900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S</a:t>
            </a:r>
            <a:endParaRPr lang="en-US" sz="2800" dirty="0"/>
          </a:p>
        </p:txBody>
      </p:sp>
      <p:sp>
        <p:nvSpPr>
          <p:cNvPr id="10" name="Text 8"/>
          <p:cNvSpPr/>
          <p:nvPr/>
        </p:nvSpPr>
        <p:spPr>
          <a:xfrm>
            <a:off x="6223886" y="2537100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solidFill>
            <a:srgbClr val="F422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6313886" y="2583900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T</a:t>
            </a:r>
            <a:endParaRPr lang="en-US" sz="2800" dirty="0"/>
          </a:p>
        </p:txBody>
      </p:sp>
      <p:sp>
        <p:nvSpPr>
          <p:cNvPr id="12" name="Text 10"/>
          <p:cNvSpPr/>
          <p:nvPr/>
        </p:nvSpPr>
        <p:spPr>
          <a:xfrm>
            <a:off x="8086848" y="2537100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solidFill>
            <a:srgbClr val="86008D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8176848" y="2583900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E</a:t>
            </a:r>
            <a:endParaRPr lang="en-US" sz="2800" dirty="0"/>
          </a:p>
        </p:txBody>
      </p:sp>
      <p:sp>
        <p:nvSpPr>
          <p:cNvPr id="14" name="Text 12"/>
          <p:cNvSpPr/>
          <p:nvPr/>
        </p:nvSpPr>
        <p:spPr>
          <a:xfrm>
            <a:off x="9949813" y="2537100"/>
            <a:ext cx="1645920" cy="822960"/>
          </a:xfrm>
          <a:custGeom>
            <a:avLst/>
            <a:gdLst/>
            <a:ahLst/>
            <a:cxnLst/>
            <a:rect l="l" t="t" r="r" b="b"/>
            <a:pathLst>
              <a:path w="1645920" h="822960">
                <a:moveTo>
                  <a:pt x="148133" y="822960"/>
                </a:moveTo>
                <a:cubicBezTo>
                  <a:pt x="66314" y="822960"/>
                  <a:pt x="0" y="756638"/>
                  <a:pt x="0" y="674827"/>
                </a:cubicBezTo>
                <a:lnTo>
                  <a:pt x="0" y="148133"/>
                </a:lnTo>
                <a:cubicBezTo>
                  <a:pt x="0" y="66322"/>
                  <a:pt x="66314" y="0"/>
                  <a:pt x="148133" y="0"/>
                </a:cubicBezTo>
                <a:lnTo>
                  <a:pt x="1497787" y="0"/>
                </a:lnTo>
                <a:cubicBezTo>
                  <a:pt x="1579606" y="0"/>
                  <a:pt x="1645920" y="66322"/>
                  <a:pt x="1645920" y="148133"/>
                </a:cubicBezTo>
                <a:lnTo>
                  <a:pt x="1645920" y="674827"/>
                </a:lnTo>
                <a:cubicBezTo>
                  <a:pt x="1645920" y="756638"/>
                  <a:pt x="1579606" y="822960"/>
                  <a:pt x="1497787" y="822960"/>
                </a:cubicBezTo>
                <a:lnTo>
                  <a:pt x="148133" y="822960"/>
                </a:lnTo>
              </a:path>
            </a:pathLst>
          </a:custGeom>
          <a:solidFill>
            <a:srgbClr val="F422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10039813" y="2583900"/>
            <a:ext cx="1465920" cy="7293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L</a:t>
            </a:r>
            <a:endParaRPr lang="en-US" sz="2800" dirty="0"/>
          </a:p>
        </p:txBody>
      </p:sp>
      <p:sp>
        <p:nvSpPr>
          <p:cNvPr id="16" name="Text 14"/>
          <p:cNvSpPr/>
          <p:nvPr/>
        </p:nvSpPr>
        <p:spPr>
          <a:xfrm>
            <a:off x="724996" y="3510756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Political</a:t>
            </a:r>
            <a:endParaRPr lang="en-US" sz="1400" dirty="0"/>
          </a:p>
        </p:txBody>
      </p:sp>
      <p:sp>
        <p:nvSpPr>
          <p:cNvPr id="17" name="Text 15"/>
          <p:cNvSpPr/>
          <p:nvPr/>
        </p:nvSpPr>
        <p:spPr>
          <a:xfrm>
            <a:off x="2587959" y="3516933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Economic</a:t>
            </a:r>
            <a:endParaRPr lang="en-US" sz="1400" dirty="0"/>
          </a:p>
        </p:txBody>
      </p:sp>
      <p:sp>
        <p:nvSpPr>
          <p:cNvPr id="18" name="Text 16"/>
          <p:cNvSpPr/>
          <p:nvPr/>
        </p:nvSpPr>
        <p:spPr>
          <a:xfrm>
            <a:off x="4447302" y="3516933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Social</a:t>
            </a:r>
            <a:endParaRPr lang="en-US" sz="1400" dirty="0"/>
          </a:p>
        </p:txBody>
      </p:sp>
      <p:sp>
        <p:nvSpPr>
          <p:cNvPr id="19" name="Text 17"/>
          <p:cNvSpPr/>
          <p:nvPr/>
        </p:nvSpPr>
        <p:spPr>
          <a:xfrm>
            <a:off x="6313886" y="3516933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Technological</a:t>
            </a:r>
            <a:endParaRPr lang="en-US" sz="1400" dirty="0"/>
          </a:p>
        </p:txBody>
      </p:sp>
      <p:sp>
        <p:nvSpPr>
          <p:cNvPr id="20" name="Text 18"/>
          <p:cNvSpPr/>
          <p:nvPr/>
        </p:nvSpPr>
        <p:spPr>
          <a:xfrm>
            <a:off x="8176848" y="3516933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Environmental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10039813" y="3509223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00000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Legal</a:t>
            </a:r>
            <a:endParaRPr lang="en-US" sz="1400" dirty="0"/>
          </a:p>
        </p:txBody>
      </p:sp>
      <p:sp>
        <p:nvSpPr>
          <p:cNvPr id="22" name="Text 20"/>
          <p:cNvSpPr/>
          <p:nvPr/>
        </p:nvSpPr>
        <p:spPr>
          <a:xfrm>
            <a:off x="634997" y="1255304"/>
            <a:ext cx="10956908" cy="9144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800" dirty="0">
                <a:solidFill>
                  <a:srgbClr val="000000"/>
                </a:solidFill>
                <a:latin typeface="Sora Bold" pitchFamily="34" charset="0"/>
                <a:ea typeface="Sora Bold" pitchFamily="34" charset="-122"/>
                <a:cs typeface="Sora Bold" pitchFamily="34" charset="-120"/>
              </a:rPr>
              <a:t>PESTEL Analysis</a:t>
            </a:r>
            <a:endParaRPr lang="en-US" sz="2800" dirty="0"/>
          </a:p>
        </p:txBody>
      </p:sp>
      <p:sp>
        <p:nvSpPr>
          <p:cNvPr id="23" name="Text 21"/>
          <p:cNvSpPr/>
          <p:nvPr/>
        </p:nvSpPr>
        <p:spPr>
          <a:xfrm>
            <a:off x="9949813" y="384056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Compliance with laws and regulations ensures operational legitimacy.</a:t>
            </a:r>
            <a:endParaRPr lang="en-US" sz="11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Intellectual property rights and labor laws impact business strategies.</a:t>
            </a:r>
            <a:endParaRPr lang="en-US" sz="1100" dirty="0"/>
          </a:p>
        </p:txBody>
      </p:sp>
      <p:sp>
        <p:nvSpPr>
          <p:cNvPr id="24" name="Text 22"/>
          <p:cNvSpPr/>
          <p:nvPr/>
        </p:nvSpPr>
        <p:spPr>
          <a:xfrm>
            <a:off x="8086848" y="384827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Climate change and sustainability concerns affect resource availability.</a:t>
            </a:r>
            <a:endParaRPr lang="en-US" sz="11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Environmental regulations and eco-friendly practices shape industry standards.</a:t>
            </a:r>
            <a:endParaRPr lang="en-US" sz="1100" dirty="0"/>
          </a:p>
        </p:txBody>
      </p:sp>
      <p:sp>
        <p:nvSpPr>
          <p:cNvPr id="25" name="Text 23"/>
          <p:cNvSpPr/>
          <p:nvPr/>
        </p:nvSpPr>
        <p:spPr>
          <a:xfrm>
            <a:off x="6223886" y="384827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Advancements in technology drive innovation and operational efficiency.</a:t>
            </a:r>
            <a:endParaRPr lang="en-US" sz="11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The adoption of digital tools transforms customer engagement strategies.</a:t>
            </a:r>
            <a:endParaRPr lang="en-US" sz="1100" dirty="0"/>
          </a:p>
        </p:txBody>
      </p:sp>
      <p:sp>
        <p:nvSpPr>
          <p:cNvPr id="26" name="Text 24"/>
          <p:cNvSpPr/>
          <p:nvPr/>
        </p:nvSpPr>
        <p:spPr>
          <a:xfrm>
            <a:off x="4357302" y="384827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Cultural trends and demographic shifts shape consumer preferences.</a:t>
            </a:r>
            <a:endParaRPr lang="en-US" sz="11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Education levels and societal attitudes influence workforce dynamics.</a:t>
            </a:r>
            <a:endParaRPr lang="en-US" sz="1100" dirty="0"/>
          </a:p>
        </p:txBody>
      </p:sp>
      <p:sp>
        <p:nvSpPr>
          <p:cNvPr id="27" name="Text 25"/>
          <p:cNvSpPr/>
          <p:nvPr/>
        </p:nvSpPr>
        <p:spPr>
          <a:xfrm>
            <a:off x="2497959" y="3848277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Economic growth rates and inflation levels determine consumer purchasing power.</a:t>
            </a:r>
            <a:endParaRPr lang="en-US" sz="11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Currency exchange rates and economic cycles affect global trade.</a:t>
            </a:r>
            <a:endParaRPr lang="en-US" sz="1100" dirty="0"/>
          </a:p>
        </p:txBody>
      </p:sp>
      <p:sp>
        <p:nvSpPr>
          <p:cNvPr id="28" name="Text 26"/>
          <p:cNvSpPr/>
          <p:nvPr/>
        </p:nvSpPr>
        <p:spPr>
          <a:xfrm>
            <a:off x="634996" y="3842100"/>
            <a:ext cx="146304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Government stability and policy changes significantly influence market dynamics.</a:t>
            </a:r>
            <a:endParaRPr lang="en-US" sz="11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Trade regulations and tariffs impact international business operations.</a:t>
            </a:r>
            <a:endParaRPr lang="en-US" sz="1100" dirty="0"/>
          </a:p>
        </p:txBody>
      </p:sp>
      <p:sp>
        <p:nvSpPr>
          <p:cNvPr id="29" name="Text 27"/>
          <p:cNvSpPr/>
          <p:nvPr/>
        </p:nvSpPr>
        <p:spPr>
          <a:xfrm>
            <a:off x="11124471" y="6438414"/>
            <a:ext cx="426894" cy="228600"/>
          </a:xfrm>
          <a:custGeom>
            <a:avLst/>
            <a:gdLst/>
            <a:ahLst/>
            <a:cxnLst/>
            <a:rect l="l" t="t" r="r" b="b"/>
            <a:pathLst>
              <a:path w="426894" h="228600">
                <a:moveTo>
                  <a:pt x="114301" y="228600"/>
                </a:moveTo>
                <a:cubicBezTo>
                  <a:pt x="51176" y="228600"/>
                  <a:pt x="0" y="177426"/>
                  <a:pt x="0" y="114300"/>
                </a:cubicBezTo>
                <a:lnTo>
                  <a:pt x="0" y="114300"/>
                </a:lnTo>
                <a:cubicBezTo>
                  <a:pt x="0" y="51174"/>
                  <a:pt x="51172" y="0"/>
                  <a:pt x="114301" y="0"/>
                </a:cubicBezTo>
                <a:lnTo>
                  <a:pt x="312593" y="0"/>
                </a:lnTo>
                <a:cubicBezTo>
                  <a:pt x="375718" y="0"/>
                  <a:pt x="426894" y="51174"/>
                  <a:pt x="426894" y="114300"/>
                </a:cubicBezTo>
                <a:lnTo>
                  <a:pt x="426894" y="114300"/>
                </a:lnTo>
                <a:cubicBezTo>
                  <a:pt x="426894" y="177426"/>
                  <a:pt x="375722" y="228600"/>
                  <a:pt x="312593" y="228600"/>
                </a:cubicBezTo>
                <a:lnTo>
                  <a:pt x="114301" y="228600"/>
                </a:lnTo>
              </a:path>
            </a:pathLst>
          </a:custGeom>
          <a:solidFill>
            <a:srgbClr val="FFFFFF"/>
          </a:solidFill>
          <a:ln w="9525">
            <a:solidFill>
              <a:srgbClr val="FBB5F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0" name="Text 28"/>
          <p:cNvSpPr/>
          <p:nvPr/>
        </p:nvSpPr>
        <p:spPr>
          <a:xfrm>
            <a:off x="11261631" y="6484134"/>
            <a:ext cx="152574" cy="1371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6008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1</a:t>
            </a:r>
            <a:endParaRPr lang="en-US" sz="800" dirty="0"/>
          </a:p>
        </p:txBody>
      </p:sp>
      <p:sp>
        <p:nvSpPr>
          <p:cNvPr id="31" name="Text 29"/>
          <p:cNvSpPr/>
          <p:nvPr/>
        </p:nvSpPr>
        <p:spPr>
          <a:xfrm>
            <a:off x="634996" y="6475770"/>
            <a:ext cx="7132320" cy="153888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6008D"/>
                </a:solidFill>
                <a:latin typeface="Sora Regular" pitchFamily="34" charset="0"/>
                <a:ea typeface="Sora Regular" pitchFamily="34" charset="-122"/>
                <a:cs typeface="Sora Regular" pitchFamily="34" charset="-120"/>
              </a:rPr>
              <a:t>PESTEL Analysis: Comprehensive Overview of External Business Environment</a:t>
            </a:r>
            <a:endParaRPr lang="en-US" sz="800" dirty="0"/>
          </a:p>
        </p:txBody>
      </p:sp>
      <p:sp>
        <p:nvSpPr>
          <p:cNvPr id="32" name="Text 30"/>
          <p:cNvSpPr/>
          <p:nvPr/>
        </p:nvSpPr>
        <p:spPr>
          <a:xfrm>
            <a:off x="10358085" y="233679"/>
            <a:ext cx="118872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3" name="Text 31"/>
          <p:cNvSpPr/>
          <p:nvPr/>
        </p:nvSpPr>
        <p:spPr>
          <a:xfrm>
            <a:off x="670769" y="544186"/>
            <a:ext cx="334776" cy="334731"/>
          </a:xfrm>
          <a:custGeom>
            <a:avLst/>
            <a:gdLst/>
            <a:ahLst/>
            <a:cxnLst/>
            <a:rect l="l" t="t" r="r" b="b"/>
            <a:pathLst>
              <a:path w="334776" h="334731">
                <a:moveTo>
                  <a:pt x="167388" y="334731"/>
                </a:moveTo>
                <a:cubicBezTo>
                  <a:pt x="259833" y="334731"/>
                  <a:pt x="334776" y="259798"/>
                  <a:pt x="334776" y="167365"/>
                </a:cubicBezTo>
                <a:cubicBezTo>
                  <a:pt x="334776" y="74933"/>
                  <a:pt x="259833" y="0"/>
                  <a:pt x="167388" y="0"/>
                </a:cubicBezTo>
                <a:cubicBezTo>
                  <a:pt x="74943" y="0"/>
                  <a:pt x="0" y="74933"/>
                  <a:pt x="0" y="167365"/>
                </a:cubicBezTo>
                <a:cubicBezTo>
                  <a:pt x="0" y="259798"/>
                  <a:pt x="74943" y="334731"/>
                  <a:pt x="167388" y="334731"/>
                </a:cubicBezTo>
              </a:path>
            </a:pathLst>
          </a:custGeom>
          <a:noFill/>
          <a:ln w="24962">
            <a:solidFill>
              <a:srgbClr val="86008D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4" name="Text 32"/>
          <p:cNvSpPr/>
          <p:nvPr/>
        </p:nvSpPr>
        <p:spPr>
          <a:xfrm>
            <a:off x="787018" y="660383"/>
            <a:ext cx="94930" cy="94922"/>
          </a:xfrm>
          <a:custGeom>
            <a:avLst/>
            <a:gdLst/>
            <a:ahLst/>
            <a:cxnLst/>
            <a:rect l="l" t="t" r="r" b="b"/>
            <a:pathLst>
              <a:path w="94930" h="94922">
                <a:moveTo>
                  <a:pt x="94855" y="94847"/>
                </a:moveTo>
                <a:lnTo>
                  <a:pt x="0" y="0"/>
                </a:lnTo>
              </a:path>
              <a:path w="94930" h="94922">
                <a:moveTo>
                  <a:pt x="94855" y="94847"/>
                </a:moveTo>
                <a:cubicBezTo>
                  <a:pt x="94855" y="94847"/>
                  <a:pt x="47396" y="95017"/>
                  <a:pt x="35570" y="94847"/>
                </a:cubicBezTo>
              </a:path>
              <a:path w="94930" h="94922">
                <a:moveTo>
                  <a:pt x="94855" y="94847"/>
                </a:moveTo>
                <a:cubicBezTo>
                  <a:pt x="94855" y="94847"/>
                  <a:pt x="95024" y="47392"/>
                  <a:pt x="94855" y="35568"/>
                </a:cubicBezTo>
              </a:path>
            </a:pathLst>
          </a:custGeom>
          <a:noFill/>
          <a:ln w="22860">
            <a:solidFill>
              <a:srgbClr val="86008D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2025-07-11T16:54:40Z</dcterms:created>
  <dcterms:modified xsi:type="dcterms:W3CDTF">2025-07-11T16:54:40Z</dcterms:modified>
</cp:coreProperties>
</file>