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notesMasterIdLst>
    <p:notesMasterId r:id="rId3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136acd1121fb92b95c3d72e476c6e043577c2648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3" name="Text 1"/>
          <p:cNvSpPr/>
          <p:nvPr/>
        </p:nvSpPr>
        <p:spPr>
          <a:xfrm>
            <a:off x="0" y="0"/>
            <a:ext cx="12192000" cy="6857142"/>
          </a:xfrm>
          <a:prstGeom prst="rect">
            <a:avLst/>
          </a:prstGeom>
          <a:solidFill>
            <a:srgbClr val="4800A3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4" name="Text 2"/>
          <p:cNvSpPr/>
          <p:nvPr/>
        </p:nvSpPr>
        <p:spPr>
          <a:xfrm>
            <a:off x="0" y="1"/>
            <a:ext cx="12192000" cy="6857999"/>
          </a:xfrm>
          <a:prstGeom prst="rect">
            <a:avLst/>
          </a:prstGeom>
          <a:blipFill>
            <a:blip r:embed="rId1">
              <a:alphaModFix amt="50000"/>
            </a:blip>
            <a:srcRect l="0" t="0" r="0" b="0"/>
            <a:stretch>
              <a:fillRect l="0" t="0" r="0" b="0"/>
            </a:stretch>
          </a:blip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5" name="Text 3"/>
          <p:cNvSpPr/>
          <p:nvPr/>
        </p:nvSpPr>
        <p:spPr>
          <a:xfrm>
            <a:off x="1184115" y="1596088"/>
            <a:ext cx="1463040" cy="1463040"/>
          </a:xfrm>
          <a:custGeom>
            <a:avLst/>
            <a:gdLst/>
            <a:ahLst/>
            <a:cxnLst/>
            <a:rect l="l" t="t" r="r" b="b"/>
            <a:pathLst>
              <a:path w="1463040" h="1463040">
                <a:moveTo>
                  <a:pt x="190" y="747965"/>
                </a:moveTo>
                <a:cubicBezTo>
                  <a:pt x="9144" y="1146043"/>
                  <a:pt x="334846" y="1463845"/>
                  <a:pt x="733012" y="1463040"/>
                </a:cubicBezTo>
                <a:cubicBezTo>
                  <a:pt x="1131193" y="1462221"/>
                  <a:pt x="1455593" y="1143102"/>
                  <a:pt x="1462908" y="744980"/>
                </a:cubicBezTo>
                <a:lnTo>
                  <a:pt x="731505" y="731520"/>
                </a:lnTo>
                <a:lnTo>
                  <a:pt x="190" y="747965"/>
                </a:lnTo>
              </a:path>
            </a:pathLst>
          </a:custGeom>
          <a:solidFill>
            <a:srgbClr val="8727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6" name="Text 4"/>
          <p:cNvSpPr/>
          <p:nvPr/>
        </p:nvSpPr>
        <p:spPr>
          <a:xfrm>
            <a:off x="3927315" y="1596088"/>
            <a:ext cx="1463040" cy="1463040"/>
          </a:xfrm>
          <a:custGeom>
            <a:avLst/>
            <a:gdLst/>
            <a:ahLst/>
            <a:cxnLst/>
            <a:rect l="l" t="t" r="r" b="b"/>
            <a:pathLst>
              <a:path w="1463040" h="1463040">
                <a:moveTo>
                  <a:pt x="1462996" y="739479"/>
                </a:moveTo>
                <a:cubicBezTo>
                  <a:pt x="1462791" y="337099"/>
                  <a:pt x="1137645" y="10431"/>
                  <a:pt x="735265" y="8354"/>
                </a:cubicBezTo>
                <a:cubicBezTo>
                  <a:pt x="332885" y="6262"/>
                  <a:pt x="4374" y="329550"/>
                  <a:pt x="0" y="731900"/>
                </a:cubicBezTo>
                <a:lnTo>
                  <a:pt x="731520" y="731520"/>
                </a:lnTo>
                <a:lnTo>
                  <a:pt x="1462996" y="739479"/>
                </a:lnTo>
              </a:path>
            </a:pathLst>
          </a:custGeom>
          <a:solidFill>
            <a:srgbClr val="8727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7" name="Text 5"/>
          <p:cNvSpPr/>
          <p:nvPr/>
        </p:nvSpPr>
        <p:spPr>
          <a:xfrm>
            <a:off x="0" y="0"/>
            <a:ext cx="91440" cy="1130300"/>
          </a:xfrm>
          <a:prstGeom prst="rect">
            <a:avLst/>
          </a:prstGeom>
          <a:solidFill>
            <a:srgbClr val="4800A3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8" name="Text 6"/>
          <p:cNvSpPr/>
          <p:nvPr/>
        </p:nvSpPr>
        <p:spPr>
          <a:xfrm>
            <a:off x="6670515" y="1596088"/>
            <a:ext cx="1463040" cy="1463040"/>
          </a:xfrm>
          <a:custGeom>
            <a:avLst/>
            <a:gdLst/>
            <a:ahLst/>
            <a:cxnLst/>
            <a:rect l="l" t="t" r="r" b="b"/>
            <a:pathLst>
              <a:path w="1463040" h="1463040">
                <a:moveTo>
                  <a:pt x="190" y="747965"/>
                </a:moveTo>
                <a:cubicBezTo>
                  <a:pt x="9144" y="1146043"/>
                  <a:pt x="334846" y="1463845"/>
                  <a:pt x="733012" y="1463040"/>
                </a:cubicBezTo>
                <a:cubicBezTo>
                  <a:pt x="1131193" y="1462221"/>
                  <a:pt x="1455593" y="1143102"/>
                  <a:pt x="1462908" y="744980"/>
                </a:cubicBezTo>
                <a:lnTo>
                  <a:pt x="731505" y="731520"/>
                </a:lnTo>
                <a:lnTo>
                  <a:pt x="190" y="747965"/>
                </a:lnTo>
              </a:path>
            </a:pathLst>
          </a:custGeom>
          <a:solidFill>
            <a:srgbClr val="8727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9" name="Text 7"/>
          <p:cNvSpPr/>
          <p:nvPr/>
        </p:nvSpPr>
        <p:spPr>
          <a:xfrm>
            <a:off x="1366995" y="1778968"/>
            <a:ext cx="1097280" cy="1097280"/>
          </a:xfrm>
          <a:custGeom>
            <a:avLst/>
            <a:gdLst/>
            <a:ahLst/>
            <a:cxnLst/>
            <a:rect l="l" t="t" r="r" b="b"/>
            <a:pathLst>
              <a:path w="1097280" h="1097280">
                <a:moveTo>
                  <a:pt x="0" y="548640"/>
                </a:moveTo>
                <a:cubicBezTo>
                  <a:pt x="0" y="245637"/>
                  <a:pt x="245637" y="0"/>
                  <a:pt x="548640" y="0"/>
                </a:cubicBezTo>
                <a:cubicBezTo>
                  <a:pt x="851643" y="0"/>
                  <a:pt x="1097280" y="245637"/>
                  <a:pt x="1097280" y="548640"/>
                </a:cubicBezTo>
                <a:cubicBezTo>
                  <a:pt x="1097280" y="851643"/>
                  <a:pt x="851643" y="1097280"/>
                  <a:pt x="548640" y="1097280"/>
                </a:cubicBezTo>
                <a:cubicBezTo>
                  <a:pt x="245637" y="1097280"/>
                  <a:pt x="0" y="851643"/>
                  <a:pt x="0" y="548640"/>
                </a:cubicBezTo>
              </a:path>
            </a:pathLst>
          </a:custGeom>
          <a:solidFill>
            <a:srgbClr val="FFFF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0" name="Text 8"/>
          <p:cNvSpPr/>
          <p:nvPr/>
        </p:nvSpPr>
        <p:spPr>
          <a:xfrm>
            <a:off x="1456995" y="1825768"/>
            <a:ext cx="917280" cy="100368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3600" dirty="0">
                <a:solidFill>
                  <a:srgbClr val="0E0021"/>
                </a:solidFill>
                <a:latin typeface="Afacad Flux Medium" pitchFamily="34" charset="0"/>
                <a:ea typeface="Afacad Flux Medium" pitchFamily="34" charset="-122"/>
                <a:cs typeface="Afacad Flux Medium" pitchFamily="34" charset="-120"/>
              </a:rPr>
              <a:t>S</a:t>
            </a:r>
            <a:endParaRPr lang="en-US" sz="3600" dirty="0"/>
          </a:p>
        </p:txBody>
      </p:sp>
      <p:sp>
        <p:nvSpPr>
          <p:cNvPr id="11" name="Text 9"/>
          <p:cNvSpPr/>
          <p:nvPr/>
        </p:nvSpPr>
        <p:spPr>
          <a:xfrm>
            <a:off x="9413715" y="1596088"/>
            <a:ext cx="1463040" cy="1463040"/>
          </a:xfrm>
          <a:custGeom>
            <a:avLst/>
            <a:gdLst/>
            <a:ahLst/>
            <a:cxnLst/>
            <a:rect l="l" t="t" r="r" b="b"/>
            <a:pathLst>
              <a:path w="1463040" h="1463040">
                <a:moveTo>
                  <a:pt x="1462791" y="750510"/>
                </a:moveTo>
                <a:cubicBezTo>
                  <a:pt x="1455696" y="352812"/>
                  <a:pt x="1132115" y="33665"/>
                  <a:pt x="734358" y="32055"/>
                </a:cubicBezTo>
                <a:cubicBezTo>
                  <a:pt x="336602" y="30446"/>
                  <a:pt x="10446" y="346945"/>
                  <a:pt x="117" y="744570"/>
                </a:cubicBezTo>
                <a:lnTo>
                  <a:pt x="731520" y="731505"/>
                </a:lnTo>
                <a:lnTo>
                  <a:pt x="1462791" y="750510"/>
                </a:lnTo>
              </a:path>
            </a:pathLst>
          </a:custGeom>
          <a:solidFill>
            <a:srgbClr val="8727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2" name="Text 10"/>
          <p:cNvSpPr/>
          <p:nvPr/>
        </p:nvSpPr>
        <p:spPr>
          <a:xfrm>
            <a:off x="4110195" y="1778968"/>
            <a:ext cx="1097280" cy="1097280"/>
          </a:xfrm>
          <a:custGeom>
            <a:avLst/>
            <a:gdLst/>
            <a:ahLst/>
            <a:cxnLst/>
            <a:rect l="l" t="t" r="r" b="b"/>
            <a:pathLst>
              <a:path w="1097280" h="1097280">
                <a:moveTo>
                  <a:pt x="0" y="548640"/>
                </a:moveTo>
                <a:cubicBezTo>
                  <a:pt x="0" y="245637"/>
                  <a:pt x="245637" y="0"/>
                  <a:pt x="548640" y="0"/>
                </a:cubicBezTo>
                <a:cubicBezTo>
                  <a:pt x="851643" y="0"/>
                  <a:pt x="1097280" y="245637"/>
                  <a:pt x="1097280" y="548640"/>
                </a:cubicBezTo>
                <a:cubicBezTo>
                  <a:pt x="1097280" y="851643"/>
                  <a:pt x="851643" y="1097280"/>
                  <a:pt x="548640" y="1097280"/>
                </a:cubicBezTo>
                <a:cubicBezTo>
                  <a:pt x="245637" y="1097280"/>
                  <a:pt x="0" y="851643"/>
                  <a:pt x="0" y="548640"/>
                </a:cubicBezTo>
              </a:path>
            </a:pathLst>
          </a:custGeom>
          <a:solidFill>
            <a:srgbClr val="FFFF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3" name="Text 11"/>
          <p:cNvSpPr/>
          <p:nvPr/>
        </p:nvSpPr>
        <p:spPr>
          <a:xfrm>
            <a:off x="4200195" y="1825768"/>
            <a:ext cx="917280" cy="100368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3600" dirty="0">
                <a:solidFill>
                  <a:srgbClr val="0E0021"/>
                </a:solidFill>
                <a:latin typeface="Afacad Flux Medium" pitchFamily="34" charset="0"/>
                <a:ea typeface="Afacad Flux Medium" pitchFamily="34" charset="-122"/>
                <a:cs typeface="Afacad Flux Medium" pitchFamily="34" charset="-120"/>
              </a:rPr>
              <a:t>W</a:t>
            </a:r>
            <a:endParaRPr lang="en-US" sz="3600" dirty="0"/>
          </a:p>
        </p:txBody>
      </p:sp>
      <p:sp>
        <p:nvSpPr>
          <p:cNvPr id="14" name="Text 12"/>
          <p:cNvSpPr/>
          <p:nvPr/>
        </p:nvSpPr>
        <p:spPr>
          <a:xfrm>
            <a:off x="6853395" y="1778968"/>
            <a:ext cx="1097280" cy="1097280"/>
          </a:xfrm>
          <a:custGeom>
            <a:avLst/>
            <a:gdLst/>
            <a:ahLst/>
            <a:cxnLst/>
            <a:rect l="l" t="t" r="r" b="b"/>
            <a:pathLst>
              <a:path w="1097280" h="1097280">
                <a:moveTo>
                  <a:pt x="0" y="548640"/>
                </a:moveTo>
                <a:cubicBezTo>
                  <a:pt x="0" y="245637"/>
                  <a:pt x="245637" y="0"/>
                  <a:pt x="548640" y="0"/>
                </a:cubicBezTo>
                <a:cubicBezTo>
                  <a:pt x="851643" y="0"/>
                  <a:pt x="1097280" y="245637"/>
                  <a:pt x="1097280" y="548640"/>
                </a:cubicBezTo>
                <a:cubicBezTo>
                  <a:pt x="1097280" y="851643"/>
                  <a:pt x="851643" y="1097280"/>
                  <a:pt x="548640" y="1097280"/>
                </a:cubicBezTo>
                <a:cubicBezTo>
                  <a:pt x="245637" y="1097280"/>
                  <a:pt x="0" y="851643"/>
                  <a:pt x="0" y="548640"/>
                </a:cubicBezTo>
              </a:path>
            </a:pathLst>
          </a:custGeom>
          <a:solidFill>
            <a:srgbClr val="FFFF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5" name="Text 13"/>
          <p:cNvSpPr/>
          <p:nvPr/>
        </p:nvSpPr>
        <p:spPr>
          <a:xfrm>
            <a:off x="6943395" y="1825768"/>
            <a:ext cx="917280" cy="100368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3600" dirty="0">
                <a:solidFill>
                  <a:srgbClr val="0E0021"/>
                </a:solidFill>
                <a:latin typeface="Afacad Flux Medium" pitchFamily="34" charset="0"/>
                <a:ea typeface="Afacad Flux Medium" pitchFamily="34" charset="-122"/>
                <a:cs typeface="Afacad Flux Medium" pitchFamily="34" charset="-120"/>
              </a:rPr>
              <a:t>O</a:t>
            </a:r>
            <a:endParaRPr lang="en-US" sz="3600" dirty="0"/>
          </a:p>
        </p:txBody>
      </p:sp>
      <p:sp>
        <p:nvSpPr>
          <p:cNvPr id="16" name="Text 14"/>
          <p:cNvSpPr/>
          <p:nvPr/>
        </p:nvSpPr>
        <p:spPr>
          <a:xfrm>
            <a:off x="9596595" y="1778968"/>
            <a:ext cx="1097280" cy="1097280"/>
          </a:xfrm>
          <a:custGeom>
            <a:avLst/>
            <a:gdLst/>
            <a:ahLst/>
            <a:cxnLst/>
            <a:rect l="l" t="t" r="r" b="b"/>
            <a:pathLst>
              <a:path w="1097280" h="1097280">
                <a:moveTo>
                  <a:pt x="0" y="548640"/>
                </a:moveTo>
                <a:cubicBezTo>
                  <a:pt x="0" y="245637"/>
                  <a:pt x="245637" y="0"/>
                  <a:pt x="548640" y="0"/>
                </a:cubicBezTo>
                <a:cubicBezTo>
                  <a:pt x="851643" y="0"/>
                  <a:pt x="1097280" y="245637"/>
                  <a:pt x="1097280" y="548640"/>
                </a:cubicBezTo>
                <a:cubicBezTo>
                  <a:pt x="1097280" y="851643"/>
                  <a:pt x="851643" y="1097280"/>
                  <a:pt x="548640" y="1097280"/>
                </a:cubicBezTo>
                <a:cubicBezTo>
                  <a:pt x="245637" y="1097280"/>
                  <a:pt x="0" y="851643"/>
                  <a:pt x="0" y="548640"/>
                </a:cubicBezTo>
              </a:path>
            </a:pathLst>
          </a:custGeom>
          <a:solidFill>
            <a:srgbClr val="FFFFFF"/>
          </a:solidFill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  <p:sp>
        <p:nvSpPr>
          <p:cNvPr id="17" name="Text 15"/>
          <p:cNvSpPr/>
          <p:nvPr/>
        </p:nvSpPr>
        <p:spPr>
          <a:xfrm>
            <a:off x="9686595" y="1825768"/>
            <a:ext cx="917280" cy="100368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3600" dirty="0">
                <a:solidFill>
                  <a:srgbClr val="0E0021"/>
                </a:solidFill>
                <a:latin typeface="Afacad Flux Medium" pitchFamily="34" charset="0"/>
                <a:ea typeface="Afacad Flux Medium" pitchFamily="34" charset="-122"/>
                <a:cs typeface="Afacad Flux Medium" pitchFamily="34" charset="-120"/>
              </a:rPr>
              <a:t>T</a:t>
            </a:r>
            <a:endParaRPr lang="en-US" sz="3600" dirty="0"/>
          </a:p>
        </p:txBody>
      </p:sp>
      <p:sp>
        <p:nvSpPr>
          <p:cNvPr id="18" name="Text 16"/>
          <p:cNvSpPr/>
          <p:nvPr/>
        </p:nvSpPr>
        <p:spPr>
          <a:xfrm>
            <a:off x="726915" y="3339073"/>
            <a:ext cx="2377440" cy="24622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FFFFFF"/>
                </a:solidFill>
                <a:latin typeface="Afacad Flux Medium" pitchFamily="34" charset="0"/>
                <a:ea typeface="Afacad Flux Medium" pitchFamily="34" charset="-122"/>
                <a:cs typeface="Afacad Flux Medium" pitchFamily="34" charset="-120"/>
              </a:rPr>
              <a:t>Strengths</a:t>
            </a:r>
            <a:endParaRPr lang="en-US" sz="1600" dirty="0"/>
          </a:p>
        </p:txBody>
      </p:sp>
      <p:sp>
        <p:nvSpPr>
          <p:cNvPr id="19" name="Text 17"/>
          <p:cNvSpPr/>
          <p:nvPr/>
        </p:nvSpPr>
        <p:spPr>
          <a:xfrm>
            <a:off x="3470115" y="3339073"/>
            <a:ext cx="2377440" cy="24622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FFFFFF"/>
                </a:solidFill>
                <a:latin typeface="Afacad Flux Medium" pitchFamily="34" charset="0"/>
                <a:ea typeface="Afacad Flux Medium" pitchFamily="34" charset="-122"/>
                <a:cs typeface="Afacad Flux Medium" pitchFamily="34" charset="-120"/>
              </a:rPr>
              <a:t>Weaknesses</a:t>
            </a:r>
            <a:endParaRPr lang="en-US" sz="1600" dirty="0"/>
          </a:p>
        </p:txBody>
      </p:sp>
      <p:sp>
        <p:nvSpPr>
          <p:cNvPr id="20" name="Text 18"/>
          <p:cNvSpPr/>
          <p:nvPr/>
        </p:nvSpPr>
        <p:spPr>
          <a:xfrm>
            <a:off x="6213315" y="3324542"/>
            <a:ext cx="2377440" cy="24622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FFFFFF"/>
                </a:solidFill>
                <a:latin typeface="Afacad Flux Medium" pitchFamily="34" charset="0"/>
                <a:ea typeface="Afacad Flux Medium" pitchFamily="34" charset="-122"/>
                <a:cs typeface="Afacad Flux Medium" pitchFamily="34" charset="-120"/>
              </a:rPr>
              <a:t>Opportunities</a:t>
            </a:r>
            <a:endParaRPr lang="en-US" sz="1600" dirty="0"/>
          </a:p>
        </p:txBody>
      </p:sp>
      <p:sp>
        <p:nvSpPr>
          <p:cNvPr id="21" name="Text 19"/>
          <p:cNvSpPr/>
          <p:nvPr/>
        </p:nvSpPr>
        <p:spPr>
          <a:xfrm>
            <a:off x="8956515" y="3334711"/>
            <a:ext cx="2377440" cy="246221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FFFFFF"/>
                </a:solidFill>
                <a:latin typeface="Afacad Flux Medium" pitchFamily="34" charset="0"/>
                <a:ea typeface="Afacad Flux Medium" pitchFamily="34" charset="-122"/>
                <a:cs typeface="Afacad Flux Medium" pitchFamily="34" charset="-120"/>
              </a:rPr>
              <a:t>Threats</a:t>
            </a:r>
            <a:endParaRPr lang="en-US" sz="1600" dirty="0"/>
          </a:p>
        </p:txBody>
      </p:sp>
      <p:sp>
        <p:nvSpPr>
          <p:cNvPr id="22" name="Text 20"/>
          <p:cNvSpPr/>
          <p:nvPr/>
        </p:nvSpPr>
        <p:spPr>
          <a:xfrm>
            <a:off x="544035" y="6329237"/>
            <a:ext cx="6434632" cy="26821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000" dirty="0">
                <a:solidFill>
                  <a:srgbClr val="BFBFBF"/>
                </a:solidFill>
                <a:latin typeface="Afacad Flux Regular" pitchFamily="34" charset="0"/>
                <a:ea typeface="Afacad Flux Regular" pitchFamily="34" charset="-122"/>
                <a:cs typeface="Afacad Flux Regular" pitchFamily="34" charset="-120"/>
              </a:rPr>
              <a:t>Comprehensive SWOT Analysis for Strategic Business Growth</a:t>
            </a:r>
            <a:endParaRPr lang="en-US" sz="1000" dirty="0"/>
          </a:p>
        </p:txBody>
      </p:sp>
      <p:sp>
        <p:nvSpPr>
          <p:cNvPr id="23" name="Text 21"/>
          <p:cNvSpPr/>
          <p:nvPr/>
        </p:nvSpPr>
        <p:spPr>
          <a:xfrm>
            <a:off x="544037" y="0"/>
            <a:ext cx="11103928" cy="11303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l" marL="0" indent="0">
              <a:lnSpc>
                <a:spcPct val="100000"/>
              </a:lnSpc>
              <a:spcBef>
                <a:spcPts val="1000"/>
              </a:spcBef>
              <a:buNone/>
            </a:pPr>
            <a:r>
              <a:rPr lang="en-US" sz="3200" dirty="0">
                <a:solidFill>
                  <a:srgbClr val="FFFFFF"/>
                </a:solidFill>
                <a:latin typeface="Afacad Flux Medium" pitchFamily="34" charset="0"/>
                <a:ea typeface="Afacad Flux Medium" pitchFamily="34" charset="-122"/>
                <a:cs typeface="Afacad Flux Medium" pitchFamily="34" charset="-120"/>
              </a:rPr>
              <a:t>SWOT Analysis</a:t>
            </a:r>
            <a:endParaRPr lang="en-US" sz="3200" dirty="0"/>
          </a:p>
        </p:txBody>
      </p:sp>
      <p:sp>
        <p:nvSpPr>
          <p:cNvPr id="24" name="Text 22"/>
          <p:cNvSpPr/>
          <p:nvPr/>
        </p:nvSpPr>
        <p:spPr>
          <a:xfrm>
            <a:off x="8956515" y="3835039"/>
            <a:ext cx="2377440" cy="18288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1200" dirty="0">
                <a:solidFill>
                  <a:srgbClr val="FFFFFF"/>
                </a:solidFill>
                <a:latin typeface="Afacad Flux Regular" pitchFamily="34" charset="0"/>
                <a:ea typeface="Afacad Flux Regular" pitchFamily="34" charset="-122"/>
                <a:cs typeface="Afacad Flux Regular" pitchFamily="34" charset="-120"/>
              </a:rPr>
              <a:t>Intense competition in the industry could impact our market share and profitability.</a:t>
            </a:r>
            <a:endParaRPr lang="en-US" sz="1200" dirty="0"/>
          </a:p>
          <a:p>
            <a:pPr algn="ctr"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1200" dirty="0">
                <a:solidFill>
                  <a:srgbClr val="FFFFFF"/>
                </a:solidFill>
                <a:latin typeface="Afacad Flux Regular" pitchFamily="34" charset="0"/>
                <a:ea typeface="Afacad Flux Regular" pitchFamily="34" charset="-122"/>
                <a:cs typeface="Afacad Flux Regular" pitchFamily="34" charset="-120"/>
              </a:rPr>
              <a:t>Economic instability in key regions may affect consumer spending and business operations.</a:t>
            </a:r>
            <a:endParaRPr lang="en-US" sz="1200" dirty="0"/>
          </a:p>
        </p:txBody>
      </p:sp>
      <p:sp>
        <p:nvSpPr>
          <p:cNvPr id="25" name="Text 23"/>
          <p:cNvSpPr/>
          <p:nvPr/>
        </p:nvSpPr>
        <p:spPr>
          <a:xfrm>
            <a:off x="6213315" y="3835039"/>
            <a:ext cx="2377440" cy="18288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1200" dirty="0">
                <a:solidFill>
                  <a:srgbClr val="FFFFFF"/>
                </a:solidFill>
                <a:latin typeface="Afacad Flux Regular" pitchFamily="34" charset="0"/>
                <a:ea typeface="Afacad Flux Regular" pitchFamily="34" charset="-122"/>
                <a:cs typeface="Afacad Flux Regular" pitchFamily="34" charset="-120"/>
              </a:rPr>
              <a:t>The growing demand for eco-friendly products presents a chance to diversify our offerings.</a:t>
            </a:r>
            <a:endParaRPr lang="en-US" sz="1200" dirty="0"/>
          </a:p>
          <a:p>
            <a:pPr algn="ctr"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1200" dirty="0">
                <a:solidFill>
                  <a:srgbClr val="FFFFFF"/>
                </a:solidFill>
                <a:latin typeface="Afacad Flux Regular" pitchFamily="34" charset="0"/>
                <a:ea typeface="Afacad Flux Regular" pitchFamily="34" charset="-122"/>
                <a:cs typeface="Afacad Flux Regular" pitchFamily="34" charset="-120"/>
              </a:rPr>
              <a:t>Emerging markets provide an opportunity for business expansion and increased revenue.</a:t>
            </a:r>
            <a:endParaRPr lang="en-US" sz="1200" dirty="0"/>
          </a:p>
        </p:txBody>
      </p:sp>
      <p:sp>
        <p:nvSpPr>
          <p:cNvPr id="26" name="Text 24"/>
          <p:cNvSpPr/>
          <p:nvPr/>
        </p:nvSpPr>
        <p:spPr>
          <a:xfrm>
            <a:off x="3470115" y="3835039"/>
            <a:ext cx="2377440" cy="18288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1200" dirty="0">
                <a:solidFill>
                  <a:srgbClr val="FFFFFF"/>
                </a:solidFill>
                <a:latin typeface="Afacad Flux Regular" pitchFamily="34" charset="0"/>
                <a:ea typeface="Afacad Flux Regular" pitchFamily="34" charset="-122"/>
                <a:cs typeface="Afacad Flux Regular" pitchFamily="34" charset="-120"/>
              </a:rPr>
              <a:t>Limited financial resources restrict our ability to expand into new markets.</a:t>
            </a:r>
            <a:endParaRPr lang="en-US" sz="1200" dirty="0"/>
          </a:p>
          <a:p>
            <a:pPr algn="ctr"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1200" dirty="0">
                <a:solidFill>
                  <a:srgbClr val="FFFFFF"/>
                </a:solidFill>
                <a:latin typeface="Afacad Flux Regular" pitchFamily="34" charset="0"/>
                <a:ea typeface="Afacad Flux Regular" pitchFamily="34" charset="-122"/>
                <a:cs typeface="Afacad Flux Regular" pitchFamily="34" charset="-120"/>
              </a:rPr>
              <a:t>Our reliance on a single supplier poses risks to our supply chain stability.</a:t>
            </a:r>
            <a:endParaRPr lang="en-US" sz="1200" dirty="0"/>
          </a:p>
        </p:txBody>
      </p:sp>
      <p:sp>
        <p:nvSpPr>
          <p:cNvPr id="27" name="Text 25"/>
          <p:cNvSpPr/>
          <p:nvPr/>
        </p:nvSpPr>
        <p:spPr>
          <a:xfrm>
            <a:off x="726915" y="3835039"/>
            <a:ext cx="2377440" cy="18288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algn="ctr"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1200" dirty="0">
                <a:solidFill>
                  <a:srgbClr val="FFFFFF"/>
                </a:solidFill>
                <a:latin typeface="Afacad Flux Regular" pitchFamily="34" charset="0"/>
                <a:ea typeface="Afacad Flux Regular" pitchFamily="34" charset="-122"/>
                <a:cs typeface="Afacad Flux Regular" pitchFamily="34" charset="-120"/>
              </a:rPr>
              <a:t>Our company has a strong brand presence in the market, which attracts a loyal customer base.</a:t>
            </a:r>
            <a:endParaRPr lang="en-US" sz="1200" dirty="0"/>
          </a:p>
          <a:p>
            <a:pPr algn="ctr" marL="0" indent="0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1200" dirty="0">
                <a:solidFill>
                  <a:srgbClr val="FFFFFF"/>
                </a:solidFill>
                <a:latin typeface="Afacad Flux Regular" pitchFamily="34" charset="0"/>
                <a:ea typeface="Afacad Flux Regular" pitchFamily="34" charset="-122"/>
                <a:cs typeface="Afacad Flux Regular" pitchFamily="34" charset="-120"/>
              </a:rPr>
              <a:t>We have a highly skilled workforce that drives innovation and quality in our products.</a:t>
            </a:r>
            <a:endParaRPr lang="en-US" sz="1200" dirty="0"/>
          </a:p>
        </p:txBody>
      </p:sp>
      <p:sp>
        <p:nvSpPr>
          <p:cNvPr id="28" name="Text 26"/>
          <p:cNvSpPr/>
          <p:nvPr/>
        </p:nvSpPr>
        <p:spPr>
          <a:xfrm>
            <a:off x="11099324" y="6140247"/>
            <a:ext cx="548640" cy="54864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indent="0" marL="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Slide 1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SlideSpeak</dc:creator>
  <cp:lastModifiedBy>SlideSpeak</cp:lastModifiedBy>
  <cp:revision>1</cp:revision>
  <dcterms:created xsi:type="dcterms:W3CDTF">2025-07-11T16:11:14Z</dcterms:created>
  <dcterms:modified xsi:type="dcterms:W3CDTF">2025-07-11T16:11:14Z</dcterms:modified>
</cp:coreProperties>
</file>