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notesMasterIdLst>
    <p:notesMasterId r:id="rId3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>
            <a:off x="737884" y="6508085"/>
            <a:ext cx="576072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Comprehensive SWOT Analysis for Strategic Business Growth</a:t>
            </a:r>
            <a:endParaRPr lang="en-US" sz="800" dirty="0"/>
          </a:p>
        </p:txBody>
      </p:sp>
      <p:sp>
        <p:nvSpPr>
          <p:cNvPr id="4" name="Text 2"/>
          <p:cNvSpPr/>
          <p:nvPr/>
        </p:nvSpPr>
        <p:spPr>
          <a:xfrm>
            <a:off x="457200" y="6508085"/>
            <a:ext cx="182880" cy="18288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l" marL="0" indent="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800" dirty="0">
                <a:solidFill>
                  <a:srgbClr val="80808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1</a:t>
            </a:r>
            <a:endParaRPr lang="en-US" sz="800" dirty="0"/>
          </a:p>
        </p:txBody>
      </p:sp>
      <p:sp>
        <p:nvSpPr>
          <p:cNvPr id="5" name="Text 3"/>
          <p:cNvSpPr/>
          <p:nvPr/>
        </p:nvSpPr>
        <p:spPr>
          <a:xfrm>
            <a:off x="356840" y="1428750"/>
            <a:ext cx="6662796" cy="91440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90000"/>
              </a:lnSpc>
              <a:buNone/>
            </a:pPr>
            <a:r>
              <a:rPr lang="en-US" sz="4000" dirty="0">
                <a:solidFill>
                  <a:srgbClr val="000000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SWOT Analysis</a:t>
            </a:r>
            <a:endParaRPr lang="en-US" sz="4000" dirty="0"/>
          </a:p>
        </p:txBody>
      </p:sp>
      <p:sp>
        <p:nvSpPr>
          <p:cNvPr id="6" name="Text 4"/>
          <p:cNvSpPr/>
          <p:nvPr/>
        </p:nvSpPr>
        <p:spPr>
          <a:xfrm>
            <a:off x="350744" y="2609850"/>
            <a:ext cx="2651760" cy="1200150"/>
          </a:xfrm>
          <a:prstGeom prst="rect">
            <a:avLst/>
          </a:prstGeom>
          <a:solidFill>
            <a:srgbClr val="24947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7" name="Text 5"/>
          <p:cNvSpPr/>
          <p:nvPr/>
        </p:nvSpPr>
        <p:spPr>
          <a:xfrm>
            <a:off x="440744" y="2656650"/>
            <a:ext cx="2471760" cy="11065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S</a:t>
            </a:r>
            <a:endParaRPr lang="en-US" sz="5400" dirty="0"/>
          </a:p>
        </p:txBody>
      </p:sp>
      <p:sp>
        <p:nvSpPr>
          <p:cNvPr id="8" name="Text 6"/>
          <p:cNvSpPr/>
          <p:nvPr/>
        </p:nvSpPr>
        <p:spPr>
          <a:xfrm>
            <a:off x="3296995" y="2609850"/>
            <a:ext cx="2651760" cy="1200150"/>
          </a:xfrm>
          <a:prstGeom prst="rect">
            <a:avLst/>
          </a:prstGeom>
          <a:solidFill>
            <a:srgbClr val="FE7AB0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9" name="Text 7"/>
          <p:cNvSpPr/>
          <p:nvPr/>
        </p:nvSpPr>
        <p:spPr>
          <a:xfrm>
            <a:off x="3386995" y="2656650"/>
            <a:ext cx="2471760" cy="11065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W</a:t>
            </a:r>
            <a:endParaRPr lang="en-US" sz="5400" dirty="0"/>
          </a:p>
        </p:txBody>
      </p:sp>
      <p:sp>
        <p:nvSpPr>
          <p:cNvPr id="10" name="Text 8"/>
          <p:cNvSpPr/>
          <p:nvPr/>
        </p:nvSpPr>
        <p:spPr>
          <a:xfrm>
            <a:off x="6243246" y="2609850"/>
            <a:ext cx="2651760" cy="1200150"/>
          </a:xfrm>
          <a:prstGeom prst="rect">
            <a:avLst/>
          </a:prstGeom>
          <a:solidFill>
            <a:srgbClr val="3ACE5D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6333246" y="2656650"/>
            <a:ext cx="2471760" cy="11065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O</a:t>
            </a:r>
            <a:endParaRPr lang="en-US" sz="5400" dirty="0"/>
          </a:p>
        </p:txBody>
      </p:sp>
      <p:sp>
        <p:nvSpPr>
          <p:cNvPr id="12" name="Text 10"/>
          <p:cNvSpPr/>
          <p:nvPr/>
        </p:nvSpPr>
        <p:spPr>
          <a:xfrm>
            <a:off x="9189496" y="2609850"/>
            <a:ext cx="2651760" cy="1200150"/>
          </a:xfrm>
          <a:prstGeom prst="rect">
            <a:avLst/>
          </a:prstGeom>
          <a:solidFill>
            <a:srgbClr val="FF6E01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9279496" y="2656650"/>
            <a:ext cx="2471760" cy="110655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algn="ctr" marL="0" indent="0">
              <a:lnSpc>
                <a:spcPct val="100000"/>
              </a:lnSpc>
              <a:buNone/>
            </a:pPr>
            <a:r>
              <a:rPr lang="en-US" sz="5400" dirty="0">
                <a:solidFill>
                  <a:srgbClr val="FFFFFF"/>
                </a:solidFill>
                <a:latin typeface="Forum" pitchFamily="34" charset="0"/>
                <a:ea typeface="Forum" pitchFamily="34" charset="-122"/>
                <a:cs typeface="Forum" pitchFamily="34" charset="-120"/>
              </a:rPr>
              <a:t>T</a:t>
            </a:r>
            <a:endParaRPr lang="en-US" sz="5400" dirty="0"/>
          </a:p>
        </p:txBody>
      </p:sp>
      <p:sp>
        <p:nvSpPr>
          <p:cNvPr id="14" name="Text 12"/>
          <p:cNvSpPr/>
          <p:nvPr/>
        </p:nvSpPr>
        <p:spPr>
          <a:xfrm>
            <a:off x="350744" y="4119986"/>
            <a:ext cx="265176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Strengths</a:t>
            </a:r>
            <a:endParaRPr lang="en-US" sz="2000" dirty="0"/>
          </a:p>
        </p:txBody>
      </p:sp>
      <p:sp>
        <p:nvSpPr>
          <p:cNvPr id="15" name="Text 13"/>
          <p:cNvSpPr/>
          <p:nvPr/>
        </p:nvSpPr>
        <p:spPr>
          <a:xfrm>
            <a:off x="350744" y="4595155"/>
            <a:ext cx="2651760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Our company has a strong brand presence in the market, which helps in attracting and retaining customers.</a:t>
            </a:r>
            <a:endParaRPr lang="en-US" sz="1200" dirty="0"/>
          </a:p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We have a highly skilled workforce that drives innovation and ensures quality in our products and services.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296995" y="4119986"/>
            <a:ext cx="265176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Weaknesses</a:t>
            </a:r>
            <a:endParaRPr lang="en-US" sz="2000" dirty="0"/>
          </a:p>
        </p:txBody>
      </p:sp>
      <p:sp>
        <p:nvSpPr>
          <p:cNvPr id="17" name="Text 15"/>
          <p:cNvSpPr/>
          <p:nvPr/>
        </p:nvSpPr>
        <p:spPr>
          <a:xfrm>
            <a:off x="6243246" y="4119986"/>
            <a:ext cx="265176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Opportunities</a:t>
            </a:r>
            <a:endParaRPr lang="en-US" sz="2000" dirty="0"/>
          </a:p>
        </p:txBody>
      </p:sp>
      <p:sp>
        <p:nvSpPr>
          <p:cNvPr id="18" name="Text 16"/>
          <p:cNvSpPr/>
          <p:nvPr/>
        </p:nvSpPr>
        <p:spPr>
          <a:xfrm>
            <a:off x="9189496" y="4119986"/>
            <a:ext cx="2651760" cy="274320"/>
          </a:xfrm>
          <a:prstGeom prst="rect">
            <a:avLst/>
          </a:prstGeom>
          <a:noFill/>
          <a:ln/>
        </p:spPr>
        <p:txBody>
          <a:bodyPr wrap="square" lIns="0" tIns="0" rIns="0" bIns="0" rtlCol="0" anchor="b"/>
          <a:lstStyle/>
          <a:p>
            <a:pPr algn="l"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000000"/>
                </a:solidFill>
                <a:latin typeface="Podkova Bold" pitchFamily="34" charset="0"/>
                <a:ea typeface="Podkova Bold" pitchFamily="34" charset="-122"/>
                <a:cs typeface="Podkova Bold" pitchFamily="34" charset="-120"/>
              </a:rPr>
              <a:t>Threats</a:t>
            </a:r>
            <a:endParaRPr lang="en-US" sz="2000" dirty="0"/>
          </a:p>
        </p:txBody>
      </p:sp>
      <p:sp>
        <p:nvSpPr>
          <p:cNvPr id="19" name="Text 17"/>
          <p:cNvSpPr/>
          <p:nvPr/>
        </p:nvSpPr>
        <p:spPr>
          <a:xfrm>
            <a:off x="3296995" y="4595155"/>
            <a:ext cx="2651760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Limited financial resources restrict our ability to invest in new projects and expand operations.</a:t>
            </a:r>
            <a:endParaRPr lang="en-US" sz="1200" dirty="0"/>
          </a:p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Our dependency on a single supplier poses risks to our supply chain stability.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6243246" y="4595155"/>
            <a:ext cx="2651760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589"/>
              </a:spcBef>
              <a:buNone/>
            </a:pPr>
            <a:r>
              <a:rPr lang="en-US" sz="1179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The growing demand for eco-friendly products presents a chance to innovate and capture new market segments.</a:t>
            </a:r>
            <a:endParaRPr lang="en-US" sz="1179" dirty="0"/>
          </a:p>
          <a:p>
            <a:pPr algn="l" marL="0" indent="0">
              <a:lnSpc>
                <a:spcPct val="100000"/>
              </a:lnSpc>
              <a:spcBef>
                <a:spcPts val="589"/>
              </a:spcBef>
              <a:buNone/>
            </a:pPr>
            <a:r>
              <a:rPr lang="en-US" sz="1179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Expansion into emerging markets can provide significant growth opportunities for our business.</a:t>
            </a:r>
            <a:endParaRPr lang="en-US" sz="1179" dirty="0"/>
          </a:p>
        </p:txBody>
      </p:sp>
      <p:sp>
        <p:nvSpPr>
          <p:cNvPr id="21" name="Text 19"/>
          <p:cNvSpPr/>
          <p:nvPr/>
        </p:nvSpPr>
        <p:spPr>
          <a:xfrm>
            <a:off x="9189496" y="4595155"/>
            <a:ext cx="2651760" cy="128016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Intense competition in the industry could impact our market share and profitability.</a:t>
            </a:r>
            <a:endParaRPr lang="en-US" sz="1200" dirty="0"/>
          </a:p>
          <a:p>
            <a:pPr algn="l"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1200" dirty="0">
                <a:solidFill>
                  <a:srgbClr val="000000"/>
                </a:solidFill>
                <a:latin typeface="Podkova Regular" pitchFamily="34" charset="0"/>
                <a:ea typeface="Podkova Regular" pitchFamily="34" charset="-122"/>
                <a:cs typeface="Podkova Regular" pitchFamily="34" charset="-120"/>
              </a:rPr>
              <a:t>Economic uncertainties and fluctuating exchange rates pose challenges to our financial stability.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11094720" y="1"/>
            <a:ext cx="1097280" cy="1097280"/>
          </a:xfrm>
          <a:prstGeom prst="rect">
            <a:avLst/>
          </a:prstGeom>
          <a:solidFill>
            <a:srgbClr val="24947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3" name="Text 21"/>
          <p:cNvSpPr/>
          <p:nvPr/>
        </p:nvSpPr>
        <p:spPr>
          <a:xfrm>
            <a:off x="8088290" y="365791"/>
            <a:ext cx="3746870" cy="1977359"/>
          </a:xfrm>
          <a:prstGeom prst="rect">
            <a:avLst/>
          </a:prstGeom>
          <a:solidFill>
            <a:srgbClr val="249477"/>
          </a:solidFill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  <p:sp>
        <p:nvSpPr>
          <p:cNvPr id="24" name="Text 22"/>
          <p:cNvSpPr/>
          <p:nvPr/>
        </p:nvSpPr>
        <p:spPr>
          <a:xfrm>
            <a:off x="356841" y="457200"/>
            <a:ext cx="548640" cy="548640"/>
          </a:xfrm>
          <a:prstGeom prst="rect">
            <a:avLst/>
          </a:prstGeom>
          <a:noFill/>
          <a:ln/>
        </p:spPr>
        <p:txBody>
          <a:bodyPr wrap="square" lIns="0" tIns="0" rIns="0" bIns="0" rtlCol="0" anchor="ctr"/>
          <a:lstStyle/>
          <a:p>
            <a:pPr indent="0" marL="0"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Slide 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SlideSpeak</cp:lastModifiedBy>
  <cp:revision>1</cp:revision>
  <dcterms:created xsi:type="dcterms:W3CDTF">2025-07-11T16:12:42Z</dcterms:created>
  <dcterms:modified xsi:type="dcterms:W3CDTF">2025-07-11T16:12:42Z</dcterms:modified>
</cp:coreProperties>
</file>