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-1" y="6200512"/>
            <a:ext cx="12191999" cy="657488"/>
          </a:xfrm>
          <a:prstGeom prst="rect">
            <a:avLst/>
          </a:prstGeom>
          <a:gradFill>
            <a:gsLst>
              <a:gs pos="0">
                <a:srgbClr val="d3e6ff">
                  <a:alpha val="50000"/>
                </a:srgbClr>
              </a:gs>
              <a:gs pos="100000">
                <a:srgbClr val="fff1ef">
                  <a:alpha val="40000"/>
                </a:srgbClr>
              </a:gs>
            </a:gsLst>
            <a:lin ang="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89999" y="6247312"/>
            <a:ext cx="12011999" cy="56388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60</a:t>
            </a: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0722957" y="6217920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838200" y="6355080"/>
            <a:ext cx="561571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SWOT Analysis of Our Company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554643" y="6355080"/>
            <a:ext cx="2743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  <p:sp>
        <p:nvSpPr>
          <p:cNvPr id="8" name="Text 6"/>
          <p:cNvSpPr/>
          <p:nvPr/>
        </p:nvSpPr>
        <p:spPr>
          <a:xfrm>
            <a:off x="548640" y="1384680"/>
            <a:ext cx="2590800" cy="4599432"/>
          </a:xfrm>
          <a:custGeom>
            <a:avLst/>
            <a:gdLst/>
            <a:ahLst/>
            <a:cxnLst/>
            <a:rect l="l" t="t" r="r" b="b"/>
            <a:pathLst>
              <a:path w="2590800" h="4599432">
                <a:moveTo>
                  <a:pt x="72672" y="4599432"/>
                </a:moveTo>
                <a:cubicBezTo>
                  <a:pt x="32540" y="4599432"/>
                  <a:pt x="0" y="4566914"/>
                  <a:pt x="0" y="4526761"/>
                </a:cubicBezTo>
                <a:lnTo>
                  <a:pt x="0" y="72671"/>
                </a:lnTo>
                <a:cubicBezTo>
                  <a:pt x="0" y="32518"/>
                  <a:pt x="32540" y="0"/>
                  <a:pt x="72672" y="0"/>
                </a:cubicBezTo>
                <a:lnTo>
                  <a:pt x="2518128" y="0"/>
                </a:lnTo>
                <a:cubicBezTo>
                  <a:pt x="2558260" y="0"/>
                  <a:pt x="2590800" y="32518"/>
                  <a:pt x="2590800" y="72671"/>
                </a:cubicBezTo>
                <a:lnTo>
                  <a:pt x="2590800" y="4526761"/>
                </a:lnTo>
                <a:cubicBezTo>
                  <a:pt x="2590800" y="4566914"/>
                  <a:pt x="2558260" y="4599432"/>
                  <a:pt x="2518128" y="4599432"/>
                </a:cubicBezTo>
                <a:lnTo>
                  <a:pt x="72672" y="4599432"/>
                </a:lnTo>
              </a:path>
            </a:pathLst>
          </a:custGeom>
          <a:solidFill>
            <a:srgbClr val="F8F9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368040" y="1384680"/>
            <a:ext cx="2590800" cy="4599432"/>
          </a:xfrm>
          <a:custGeom>
            <a:avLst/>
            <a:gdLst/>
            <a:ahLst/>
            <a:cxnLst/>
            <a:rect l="l" t="t" r="r" b="b"/>
            <a:pathLst>
              <a:path w="2590800" h="4599432">
                <a:moveTo>
                  <a:pt x="72672" y="4599432"/>
                </a:moveTo>
                <a:cubicBezTo>
                  <a:pt x="32540" y="4599432"/>
                  <a:pt x="0" y="4566914"/>
                  <a:pt x="0" y="4526761"/>
                </a:cubicBezTo>
                <a:lnTo>
                  <a:pt x="0" y="72671"/>
                </a:lnTo>
                <a:cubicBezTo>
                  <a:pt x="0" y="32518"/>
                  <a:pt x="32540" y="0"/>
                  <a:pt x="72672" y="0"/>
                </a:cubicBezTo>
                <a:lnTo>
                  <a:pt x="2518128" y="0"/>
                </a:lnTo>
                <a:cubicBezTo>
                  <a:pt x="2558260" y="0"/>
                  <a:pt x="2590800" y="32518"/>
                  <a:pt x="2590800" y="72671"/>
                </a:cubicBezTo>
                <a:lnTo>
                  <a:pt x="2590800" y="4526761"/>
                </a:lnTo>
                <a:cubicBezTo>
                  <a:pt x="2590800" y="4566914"/>
                  <a:pt x="2558260" y="4599432"/>
                  <a:pt x="2518128" y="4599432"/>
                </a:cubicBezTo>
                <a:lnTo>
                  <a:pt x="72672" y="4599432"/>
                </a:lnTo>
              </a:path>
            </a:pathLst>
          </a:custGeom>
          <a:solidFill>
            <a:srgbClr val="F8F9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187440" y="1384680"/>
            <a:ext cx="2590800" cy="4599432"/>
          </a:xfrm>
          <a:custGeom>
            <a:avLst/>
            <a:gdLst/>
            <a:ahLst/>
            <a:cxnLst/>
            <a:rect l="l" t="t" r="r" b="b"/>
            <a:pathLst>
              <a:path w="2590800" h="4599432">
                <a:moveTo>
                  <a:pt x="72672" y="4599432"/>
                </a:moveTo>
                <a:cubicBezTo>
                  <a:pt x="32540" y="4599432"/>
                  <a:pt x="0" y="4566914"/>
                  <a:pt x="0" y="4526761"/>
                </a:cubicBezTo>
                <a:lnTo>
                  <a:pt x="0" y="72671"/>
                </a:lnTo>
                <a:cubicBezTo>
                  <a:pt x="0" y="32518"/>
                  <a:pt x="32540" y="0"/>
                  <a:pt x="72672" y="0"/>
                </a:cubicBezTo>
                <a:lnTo>
                  <a:pt x="2518128" y="0"/>
                </a:lnTo>
                <a:cubicBezTo>
                  <a:pt x="2558260" y="0"/>
                  <a:pt x="2590800" y="32518"/>
                  <a:pt x="2590800" y="72671"/>
                </a:cubicBezTo>
                <a:lnTo>
                  <a:pt x="2590800" y="4526761"/>
                </a:lnTo>
                <a:cubicBezTo>
                  <a:pt x="2590800" y="4566914"/>
                  <a:pt x="2558260" y="4599432"/>
                  <a:pt x="2518128" y="4599432"/>
                </a:cubicBezTo>
                <a:lnTo>
                  <a:pt x="72672" y="4599432"/>
                </a:lnTo>
              </a:path>
            </a:pathLst>
          </a:custGeom>
          <a:solidFill>
            <a:srgbClr val="F8F9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9006840" y="1384680"/>
            <a:ext cx="2590800" cy="4599432"/>
          </a:xfrm>
          <a:custGeom>
            <a:avLst/>
            <a:gdLst/>
            <a:ahLst/>
            <a:cxnLst/>
            <a:rect l="l" t="t" r="r" b="b"/>
            <a:pathLst>
              <a:path w="2590800" h="4599432">
                <a:moveTo>
                  <a:pt x="72672" y="4599432"/>
                </a:moveTo>
                <a:cubicBezTo>
                  <a:pt x="32540" y="4599432"/>
                  <a:pt x="0" y="4566914"/>
                  <a:pt x="0" y="4526761"/>
                </a:cubicBezTo>
                <a:lnTo>
                  <a:pt x="0" y="72671"/>
                </a:lnTo>
                <a:cubicBezTo>
                  <a:pt x="0" y="32518"/>
                  <a:pt x="32540" y="0"/>
                  <a:pt x="72672" y="0"/>
                </a:cubicBezTo>
                <a:lnTo>
                  <a:pt x="2518128" y="0"/>
                </a:lnTo>
                <a:cubicBezTo>
                  <a:pt x="2558260" y="0"/>
                  <a:pt x="2590800" y="32518"/>
                  <a:pt x="2590800" y="72671"/>
                </a:cubicBezTo>
                <a:lnTo>
                  <a:pt x="2590800" y="4526761"/>
                </a:lnTo>
                <a:cubicBezTo>
                  <a:pt x="2590800" y="4566914"/>
                  <a:pt x="2558260" y="4599432"/>
                  <a:pt x="2518128" y="4599432"/>
                </a:cubicBezTo>
                <a:lnTo>
                  <a:pt x="72672" y="4599432"/>
                </a:lnTo>
              </a:path>
            </a:pathLst>
          </a:custGeom>
          <a:solidFill>
            <a:srgbClr val="F8F9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4114800" y="1528852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gradFill>
            <a:gsLst>
              <a:gs pos="0">
                <a:srgbClr val="a4ccff">
                  <a:alpha val="30000"/>
                </a:srgbClr>
              </a:gs>
              <a:gs pos="100000">
                <a:srgbClr val="ffc6be">
                  <a:alpha val="30000"/>
                </a:srgbClr>
              </a:gs>
            </a:gsLst>
            <a:lin ang="162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4204800" y="1575652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</a:t>
            </a:r>
            <a:endParaRPr lang="en-US" sz="3200" dirty="0"/>
          </a:p>
        </p:txBody>
      </p:sp>
      <p:sp>
        <p:nvSpPr>
          <p:cNvPr id="14" name="Text 12"/>
          <p:cNvSpPr/>
          <p:nvPr/>
        </p:nvSpPr>
        <p:spPr>
          <a:xfrm>
            <a:off x="4206240" y="162029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noFill/>
          <a:ln w="9525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1295400" y="1528852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gradFill>
            <a:gsLst>
              <a:gs pos="0">
                <a:srgbClr val="a4ccff">
                  <a:alpha val="30000"/>
                </a:srgbClr>
              </a:gs>
              <a:gs pos="100000">
                <a:srgbClr val="ffc6be">
                  <a:alpha val="30000"/>
                </a:srgbClr>
              </a:gs>
            </a:gsLst>
            <a:lin ang="162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1385400" y="1575652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3200" dirty="0"/>
          </a:p>
        </p:txBody>
      </p:sp>
      <p:sp>
        <p:nvSpPr>
          <p:cNvPr id="17" name="Text 15"/>
          <p:cNvSpPr/>
          <p:nvPr/>
        </p:nvSpPr>
        <p:spPr>
          <a:xfrm>
            <a:off x="1386840" y="162029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noFill/>
          <a:ln w="9525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6934200" y="1528852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gradFill>
            <a:gsLst>
              <a:gs pos="0">
                <a:srgbClr val="a4ccff">
                  <a:alpha val="30000"/>
                </a:srgbClr>
              </a:gs>
              <a:gs pos="100000">
                <a:srgbClr val="ffc6be">
                  <a:alpha val="30000"/>
                </a:srgbClr>
              </a:gs>
            </a:gsLst>
            <a:lin ang="162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7024200" y="1575652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</a:t>
            </a:r>
            <a:endParaRPr lang="en-US" sz="3200" dirty="0"/>
          </a:p>
        </p:txBody>
      </p:sp>
      <p:sp>
        <p:nvSpPr>
          <p:cNvPr id="20" name="Text 18"/>
          <p:cNvSpPr/>
          <p:nvPr/>
        </p:nvSpPr>
        <p:spPr>
          <a:xfrm>
            <a:off x="7025640" y="162029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noFill/>
          <a:ln w="9525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9753600" y="1528852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gradFill>
            <a:gsLst>
              <a:gs pos="0">
                <a:srgbClr val="a4ccff">
                  <a:alpha val="30000"/>
                </a:srgbClr>
              </a:gs>
              <a:gs pos="100000">
                <a:srgbClr val="ffc6be">
                  <a:alpha val="30000"/>
                </a:srgbClr>
              </a:gs>
            </a:gsLst>
            <a:lin ang="162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9843600" y="1575652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3200" dirty="0"/>
          </a:p>
        </p:txBody>
      </p:sp>
      <p:sp>
        <p:nvSpPr>
          <p:cNvPr id="23" name="Text 21"/>
          <p:cNvSpPr/>
          <p:nvPr/>
        </p:nvSpPr>
        <p:spPr>
          <a:xfrm>
            <a:off x="9845040" y="162029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noFill/>
          <a:ln w="9525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792480" y="2818649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25" name="Text 23"/>
          <p:cNvSpPr/>
          <p:nvPr/>
        </p:nvSpPr>
        <p:spPr>
          <a:xfrm>
            <a:off x="3611880" y="2818649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26" name="Text 24"/>
          <p:cNvSpPr/>
          <p:nvPr/>
        </p:nvSpPr>
        <p:spPr>
          <a:xfrm>
            <a:off x="6431280" y="2818649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27" name="Text 25"/>
          <p:cNvSpPr/>
          <p:nvPr/>
        </p:nvSpPr>
        <p:spPr>
          <a:xfrm>
            <a:off x="9250680" y="2818649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28" name="Text 26"/>
          <p:cNvSpPr/>
          <p:nvPr/>
        </p:nvSpPr>
        <p:spPr>
          <a:xfrm>
            <a:off x="548640" y="548639"/>
            <a:ext cx="11049000" cy="5539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SWOT Analysis</a:t>
            </a:r>
            <a:endParaRPr lang="en-US" sz="2400" dirty="0"/>
          </a:p>
        </p:txBody>
      </p:sp>
      <p:sp>
        <p:nvSpPr>
          <p:cNvPr id="29" name="Text 27"/>
          <p:cNvSpPr/>
          <p:nvPr/>
        </p:nvSpPr>
        <p:spPr>
          <a:xfrm>
            <a:off x="9250680" y="3289692"/>
            <a:ext cx="2103120" cy="2468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Intense competition in the industry could impact market share.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downturns may affect consumer spending patterns.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6431280" y="3289692"/>
            <a:ext cx="2103120" cy="2468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Emerging markets offer potential for significant growth.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Technological advancements can enhance our product offerings.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3611880" y="3289692"/>
            <a:ext cx="2103120" cy="2468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Limited financial resources restrict our ability to expand.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reliance on a single supplier poses risks to operations.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792480" y="3289692"/>
            <a:ext cx="2103120" cy="2468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company has a strong brand presence in the market.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We have a highly skilled and motivated workforce.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2025-07-11T16:09:40Z</dcterms:created>
  <dcterms:modified xsi:type="dcterms:W3CDTF">2025-07-11T16:09:40Z</dcterms:modified>
</cp:coreProperties>
</file>