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-1" y="6200512"/>
            <a:ext cx="12191999" cy="657488"/>
          </a:xfrm>
          <a:prstGeom prst="rect">
            <a:avLst/>
          </a:prstGeom>
          <a:gradFill>
            <a:gsLst>
              <a:gs pos="0">
                <a:srgbClr val="d3e6ff">
                  <a:alpha val="50000"/>
                </a:srgbClr>
              </a:gs>
              <a:gs pos="100000">
                <a:srgbClr val="fff1ef">
                  <a:alpha val="40000"/>
                </a:srgbClr>
              </a:gs>
            </a:gsLst>
            <a:lin ang="0"/>
          </a:gra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89999" y="6247312"/>
            <a:ext cx="12011999" cy="563888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800" dirty="0">
                <a:solidFill>
                  <a:srgbClr val="FFFFFF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60</a:t>
            </a:r>
            <a:endParaRPr lang="en-US" sz="1800" dirty="0"/>
          </a:p>
        </p:txBody>
      </p:sp>
      <p:sp>
        <p:nvSpPr>
          <p:cNvPr id="5" name="Text 3"/>
          <p:cNvSpPr/>
          <p:nvPr/>
        </p:nvSpPr>
        <p:spPr>
          <a:xfrm>
            <a:off x="10722957" y="6217920"/>
            <a:ext cx="91440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6" name="Text 4"/>
          <p:cNvSpPr/>
          <p:nvPr/>
        </p:nvSpPr>
        <p:spPr>
          <a:xfrm>
            <a:off x="838200" y="6355080"/>
            <a:ext cx="5615710" cy="36576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0D0D0D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Comprehensive SWOT Analysis of Our Company</a:t>
            </a:r>
            <a:endParaRPr lang="en-US" sz="800" dirty="0"/>
          </a:p>
        </p:txBody>
      </p:sp>
      <p:sp>
        <p:nvSpPr>
          <p:cNvPr id="7" name="Text 5"/>
          <p:cNvSpPr/>
          <p:nvPr/>
        </p:nvSpPr>
        <p:spPr>
          <a:xfrm>
            <a:off x="554643" y="6355080"/>
            <a:ext cx="274320" cy="36576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0D0D0D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1</a:t>
            </a:r>
            <a:endParaRPr lang="en-US" sz="800" dirty="0"/>
          </a:p>
        </p:txBody>
      </p:sp>
      <p:sp>
        <p:nvSpPr>
          <p:cNvPr id="8" name="Text 6"/>
          <p:cNvSpPr/>
          <p:nvPr/>
        </p:nvSpPr>
        <p:spPr>
          <a:xfrm>
            <a:off x="548640" y="1384680"/>
            <a:ext cx="2590800" cy="4599432"/>
          </a:xfrm>
          <a:custGeom>
            <a:avLst/>
            <a:gdLst/>
            <a:ahLst/>
            <a:cxnLst/>
            <a:rect l="l" t="t" r="r" b="b"/>
            <a:pathLst>
              <a:path w="2590800" h="4599432">
                <a:moveTo>
                  <a:pt x="72672" y="4599432"/>
                </a:moveTo>
                <a:cubicBezTo>
                  <a:pt x="32540" y="4599432"/>
                  <a:pt x="0" y="4566914"/>
                  <a:pt x="0" y="4526761"/>
                </a:cubicBezTo>
                <a:lnTo>
                  <a:pt x="0" y="72671"/>
                </a:lnTo>
                <a:cubicBezTo>
                  <a:pt x="0" y="32518"/>
                  <a:pt x="32540" y="0"/>
                  <a:pt x="72672" y="0"/>
                </a:cubicBezTo>
                <a:lnTo>
                  <a:pt x="2518128" y="0"/>
                </a:lnTo>
                <a:cubicBezTo>
                  <a:pt x="2558260" y="0"/>
                  <a:pt x="2590800" y="32518"/>
                  <a:pt x="2590800" y="72671"/>
                </a:cubicBezTo>
                <a:lnTo>
                  <a:pt x="2590800" y="4526761"/>
                </a:lnTo>
                <a:cubicBezTo>
                  <a:pt x="2590800" y="4566914"/>
                  <a:pt x="2558260" y="4599432"/>
                  <a:pt x="2518128" y="4599432"/>
                </a:cubicBezTo>
                <a:lnTo>
                  <a:pt x="72672" y="4599432"/>
                </a:lnTo>
              </a:path>
            </a:pathLst>
          </a:custGeom>
          <a:solidFill>
            <a:srgbClr val="F8F9FC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9" name="Text 7"/>
          <p:cNvSpPr/>
          <p:nvPr/>
        </p:nvSpPr>
        <p:spPr>
          <a:xfrm>
            <a:off x="3368040" y="1384680"/>
            <a:ext cx="2590800" cy="4599432"/>
          </a:xfrm>
          <a:custGeom>
            <a:avLst/>
            <a:gdLst/>
            <a:ahLst/>
            <a:cxnLst/>
            <a:rect l="l" t="t" r="r" b="b"/>
            <a:pathLst>
              <a:path w="2590800" h="4599432">
                <a:moveTo>
                  <a:pt x="72672" y="4599432"/>
                </a:moveTo>
                <a:cubicBezTo>
                  <a:pt x="32540" y="4599432"/>
                  <a:pt x="0" y="4566914"/>
                  <a:pt x="0" y="4526761"/>
                </a:cubicBezTo>
                <a:lnTo>
                  <a:pt x="0" y="72671"/>
                </a:lnTo>
                <a:cubicBezTo>
                  <a:pt x="0" y="32518"/>
                  <a:pt x="32540" y="0"/>
                  <a:pt x="72672" y="0"/>
                </a:cubicBezTo>
                <a:lnTo>
                  <a:pt x="2518128" y="0"/>
                </a:lnTo>
                <a:cubicBezTo>
                  <a:pt x="2558260" y="0"/>
                  <a:pt x="2590800" y="32518"/>
                  <a:pt x="2590800" y="72671"/>
                </a:cubicBezTo>
                <a:lnTo>
                  <a:pt x="2590800" y="4526761"/>
                </a:lnTo>
                <a:cubicBezTo>
                  <a:pt x="2590800" y="4566914"/>
                  <a:pt x="2558260" y="4599432"/>
                  <a:pt x="2518128" y="4599432"/>
                </a:cubicBezTo>
                <a:lnTo>
                  <a:pt x="72672" y="4599432"/>
                </a:lnTo>
              </a:path>
            </a:pathLst>
          </a:custGeom>
          <a:solidFill>
            <a:srgbClr val="F8F9FC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0" name="Text 8"/>
          <p:cNvSpPr/>
          <p:nvPr/>
        </p:nvSpPr>
        <p:spPr>
          <a:xfrm>
            <a:off x="6187440" y="1384680"/>
            <a:ext cx="2590800" cy="4599432"/>
          </a:xfrm>
          <a:custGeom>
            <a:avLst/>
            <a:gdLst/>
            <a:ahLst/>
            <a:cxnLst/>
            <a:rect l="l" t="t" r="r" b="b"/>
            <a:pathLst>
              <a:path w="2590800" h="4599432">
                <a:moveTo>
                  <a:pt x="72672" y="4599432"/>
                </a:moveTo>
                <a:cubicBezTo>
                  <a:pt x="32540" y="4599432"/>
                  <a:pt x="0" y="4566914"/>
                  <a:pt x="0" y="4526761"/>
                </a:cubicBezTo>
                <a:lnTo>
                  <a:pt x="0" y="72671"/>
                </a:lnTo>
                <a:cubicBezTo>
                  <a:pt x="0" y="32518"/>
                  <a:pt x="32540" y="0"/>
                  <a:pt x="72672" y="0"/>
                </a:cubicBezTo>
                <a:lnTo>
                  <a:pt x="2518128" y="0"/>
                </a:lnTo>
                <a:cubicBezTo>
                  <a:pt x="2558260" y="0"/>
                  <a:pt x="2590800" y="32518"/>
                  <a:pt x="2590800" y="72671"/>
                </a:cubicBezTo>
                <a:lnTo>
                  <a:pt x="2590800" y="4526761"/>
                </a:lnTo>
                <a:cubicBezTo>
                  <a:pt x="2590800" y="4566914"/>
                  <a:pt x="2558260" y="4599432"/>
                  <a:pt x="2518128" y="4599432"/>
                </a:cubicBezTo>
                <a:lnTo>
                  <a:pt x="72672" y="4599432"/>
                </a:lnTo>
              </a:path>
            </a:pathLst>
          </a:custGeom>
          <a:solidFill>
            <a:srgbClr val="F8F9FC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1" name="Text 9"/>
          <p:cNvSpPr/>
          <p:nvPr/>
        </p:nvSpPr>
        <p:spPr>
          <a:xfrm>
            <a:off x="9006840" y="1384680"/>
            <a:ext cx="2590800" cy="4599432"/>
          </a:xfrm>
          <a:custGeom>
            <a:avLst/>
            <a:gdLst/>
            <a:ahLst/>
            <a:cxnLst/>
            <a:rect l="l" t="t" r="r" b="b"/>
            <a:pathLst>
              <a:path w="2590800" h="4599432">
                <a:moveTo>
                  <a:pt x="72672" y="4599432"/>
                </a:moveTo>
                <a:cubicBezTo>
                  <a:pt x="32540" y="4599432"/>
                  <a:pt x="0" y="4566914"/>
                  <a:pt x="0" y="4526761"/>
                </a:cubicBezTo>
                <a:lnTo>
                  <a:pt x="0" y="72671"/>
                </a:lnTo>
                <a:cubicBezTo>
                  <a:pt x="0" y="32518"/>
                  <a:pt x="32540" y="0"/>
                  <a:pt x="72672" y="0"/>
                </a:cubicBezTo>
                <a:lnTo>
                  <a:pt x="2518128" y="0"/>
                </a:lnTo>
                <a:cubicBezTo>
                  <a:pt x="2558260" y="0"/>
                  <a:pt x="2590800" y="32518"/>
                  <a:pt x="2590800" y="72671"/>
                </a:cubicBezTo>
                <a:lnTo>
                  <a:pt x="2590800" y="4526761"/>
                </a:lnTo>
                <a:cubicBezTo>
                  <a:pt x="2590800" y="4566914"/>
                  <a:pt x="2558260" y="4599432"/>
                  <a:pt x="2518128" y="4599432"/>
                </a:cubicBezTo>
                <a:lnTo>
                  <a:pt x="72672" y="4599432"/>
                </a:lnTo>
              </a:path>
            </a:pathLst>
          </a:custGeom>
          <a:solidFill>
            <a:srgbClr val="F8F9FC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2" name="Text 10"/>
          <p:cNvSpPr/>
          <p:nvPr/>
        </p:nvSpPr>
        <p:spPr>
          <a:xfrm>
            <a:off x="4114800" y="1528852"/>
            <a:ext cx="1097280" cy="1097280"/>
          </a:xfrm>
          <a:custGeom>
            <a:avLst/>
            <a:gdLst/>
            <a:ahLst/>
            <a:cxnLst/>
            <a:rect l="l" t="t" r="r" b="b"/>
            <a:pathLst>
              <a:path w="1097280" h="1097280">
                <a:moveTo>
                  <a:pt x="0" y="548640"/>
                </a:moveTo>
                <a:cubicBezTo>
                  <a:pt x="0" y="245637"/>
                  <a:pt x="245637" y="0"/>
                  <a:pt x="548640" y="0"/>
                </a:cubicBezTo>
                <a:cubicBezTo>
                  <a:pt x="851643" y="0"/>
                  <a:pt x="1097280" y="245637"/>
                  <a:pt x="1097280" y="548640"/>
                </a:cubicBezTo>
                <a:cubicBezTo>
                  <a:pt x="1097280" y="851643"/>
                  <a:pt x="851643" y="1097280"/>
                  <a:pt x="548640" y="1097280"/>
                </a:cubicBezTo>
                <a:cubicBezTo>
                  <a:pt x="245637" y="1097280"/>
                  <a:pt x="0" y="851643"/>
                  <a:pt x="0" y="548640"/>
                </a:cubicBezTo>
              </a:path>
            </a:pathLst>
          </a:custGeom>
          <a:gradFill>
            <a:gsLst>
              <a:gs pos="0">
                <a:srgbClr val="a4ccff">
                  <a:alpha val="30000"/>
                </a:srgbClr>
              </a:gs>
              <a:gs pos="100000">
                <a:srgbClr val="ffc6be">
                  <a:alpha val="30000"/>
                </a:srgbClr>
              </a:gs>
            </a:gsLst>
            <a:lin ang="16200000"/>
          </a:gra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3" name="Text 11"/>
          <p:cNvSpPr/>
          <p:nvPr/>
        </p:nvSpPr>
        <p:spPr>
          <a:xfrm>
            <a:off x="4204800" y="1575652"/>
            <a:ext cx="917280" cy="100368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3200" dirty="0">
                <a:solidFill>
                  <a:srgbClr val="000000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W</a:t>
            </a:r>
            <a:endParaRPr lang="en-US" sz="3200" dirty="0"/>
          </a:p>
        </p:txBody>
      </p:sp>
      <p:sp>
        <p:nvSpPr>
          <p:cNvPr id="14" name="Text 12"/>
          <p:cNvSpPr/>
          <p:nvPr/>
        </p:nvSpPr>
        <p:spPr>
          <a:xfrm>
            <a:off x="4206240" y="1620292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457200"/>
                </a:moveTo>
                <a:cubicBezTo>
                  <a:pt x="0" y="204698"/>
                  <a:pt x="204698" y="0"/>
                  <a:pt x="457200" y="0"/>
                </a:cubicBezTo>
                <a:cubicBezTo>
                  <a:pt x="709702" y="0"/>
                  <a:pt x="914400" y="204698"/>
                  <a:pt x="914400" y="457200"/>
                </a:cubicBezTo>
                <a:cubicBezTo>
                  <a:pt x="914400" y="709702"/>
                  <a:pt x="709702" y="914400"/>
                  <a:pt x="457200" y="914400"/>
                </a:cubicBezTo>
                <a:cubicBezTo>
                  <a:pt x="204698" y="914400"/>
                  <a:pt x="0" y="709702"/>
                  <a:pt x="0" y="457200"/>
                </a:cubicBezTo>
              </a:path>
            </a:pathLst>
          </a:custGeom>
          <a:noFill/>
          <a:ln w="9525">
            <a:solidFill>
              <a:srgbClr val="FFFFFF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5" name="Text 13"/>
          <p:cNvSpPr/>
          <p:nvPr/>
        </p:nvSpPr>
        <p:spPr>
          <a:xfrm>
            <a:off x="1295400" y="1528852"/>
            <a:ext cx="1097280" cy="1097280"/>
          </a:xfrm>
          <a:custGeom>
            <a:avLst/>
            <a:gdLst/>
            <a:ahLst/>
            <a:cxnLst/>
            <a:rect l="l" t="t" r="r" b="b"/>
            <a:pathLst>
              <a:path w="1097280" h="1097280">
                <a:moveTo>
                  <a:pt x="0" y="548640"/>
                </a:moveTo>
                <a:cubicBezTo>
                  <a:pt x="0" y="245637"/>
                  <a:pt x="245637" y="0"/>
                  <a:pt x="548640" y="0"/>
                </a:cubicBezTo>
                <a:cubicBezTo>
                  <a:pt x="851643" y="0"/>
                  <a:pt x="1097280" y="245637"/>
                  <a:pt x="1097280" y="548640"/>
                </a:cubicBezTo>
                <a:cubicBezTo>
                  <a:pt x="1097280" y="851643"/>
                  <a:pt x="851643" y="1097280"/>
                  <a:pt x="548640" y="1097280"/>
                </a:cubicBezTo>
                <a:cubicBezTo>
                  <a:pt x="245637" y="1097280"/>
                  <a:pt x="0" y="851643"/>
                  <a:pt x="0" y="548640"/>
                </a:cubicBezTo>
              </a:path>
            </a:pathLst>
          </a:custGeom>
          <a:gradFill>
            <a:gsLst>
              <a:gs pos="0">
                <a:srgbClr val="a4ccff">
                  <a:alpha val="30000"/>
                </a:srgbClr>
              </a:gs>
              <a:gs pos="100000">
                <a:srgbClr val="ffc6be">
                  <a:alpha val="30000"/>
                </a:srgbClr>
              </a:gs>
            </a:gsLst>
            <a:lin ang="16200000"/>
          </a:gra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6" name="Text 14"/>
          <p:cNvSpPr/>
          <p:nvPr/>
        </p:nvSpPr>
        <p:spPr>
          <a:xfrm>
            <a:off x="1385400" y="1575652"/>
            <a:ext cx="917280" cy="100368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3200" dirty="0">
                <a:solidFill>
                  <a:srgbClr val="000000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S</a:t>
            </a:r>
            <a:endParaRPr lang="en-US" sz="3200" dirty="0"/>
          </a:p>
        </p:txBody>
      </p:sp>
      <p:sp>
        <p:nvSpPr>
          <p:cNvPr id="17" name="Text 15"/>
          <p:cNvSpPr/>
          <p:nvPr/>
        </p:nvSpPr>
        <p:spPr>
          <a:xfrm>
            <a:off x="1386840" y="1620292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457200"/>
                </a:moveTo>
                <a:cubicBezTo>
                  <a:pt x="0" y="204698"/>
                  <a:pt x="204698" y="0"/>
                  <a:pt x="457200" y="0"/>
                </a:cubicBezTo>
                <a:cubicBezTo>
                  <a:pt x="709702" y="0"/>
                  <a:pt x="914400" y="204698"/>
                  <a:pt x="914400" y="457200"/>
                </a:cubicBezTo>
                <a:cubicBezTo>
                  <a:pt x="914400" y="709702"/>
                  <a:pt x="709702" y="914400"/>
                  <a:pt x="457200" y="914400"/>
                </a:cubicBezTo>
                <a:cubicBezTo>
                  <a:pt x="204698" y="914400"/>
                  <a:pt x="0" y="709702"/>
                  <a:pt x="0" y="457200"/>
                </a:cubicBezTo>
              </a:path>
            </a:pathLst>
          </a:custGeom>
          <a:noFill/>
          <a:ln w="9525">
            <a:solidFill>
              <a:srgbClr val="FFFFFF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8" name="Text 16"/>
          <p:cNvSpPr/>
          <p:nvPr/>
        </p:nvSpPr>
        <p:spPr>
          <a:xfrm>
            <a:off x="6934200" y="1528852"/>
            <a:ext cx="1097280" cy="1097280"/>
          </a:xfrm>
          <a:custGeom>
            <a:avLst/>
            <a:gdLst/>
            <a:ahLst/>
            <a:cxnLst/>
            <a:rect l="l" t="t" r="r" b="b"/>
            <a:pathLst>
              <a:path w="1097280" h="1097280">
                <a:moveTo>
                  <a:pt x="0" y="548640"/>
                </a:moveTo>
                <a:cubicBezTo>
                  <a:pt x="0" y="245637"/>
                  <a:pt x="245637" y="0"/>
                  <a:pt x="548640" y="0"/>
                </a:cubicBezTo>
                <a:cubicBezTo>
                  <a:pt x="851643" y="0"/>
                  <a:pt x="1097280" y="245637"/>
                  <a:pt x="1097280" y="548640"/>
                </a:cubicBezTo>
                <a:cubicBezTo>
                  <a:pt x="1097280" y="851643"/>
                  <a:pt x="851643" y="1097280"/>
                  <a:pt x="548640" y="1097280"/>
                </a:cubicBezTo>
                <a:cubicBezTo>
                  <a:pt x="245637" y="1097280"/>
                  <a:pt x="0" y="851643"/>
                  <a:pt x="0" y="548640"/>
                </a:cubicBezTo>
              </a:path>
            </a:pathLst>
          </a:custGeom>
          <a:gradFill>
            <a:gsLst>
              <a:gs pos="0">
                <a:srgbClr val="a4ccff">
                  <a:alpha val="30000"/>
                </a:srgbClr>
              </a:gs>
              <a:gs pos="100000">
                <a:srgbClr val="ffc6be">
                  <a:alpha val="30000"/>
                </a:srgbClr>
              </a:gs>
            </a:gsLst>
            <a:lin ang="16200000"/>
          </a:gra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9" name="Text 17"/>
          <p:cNvSpPr/>
          <p:nvPr/>
        </p:nvSpPr>
        <p:spPr>
          <a:xfrm>
            <a:off x="7024200" y="1575652"/>
            <a:ext cx="917280" cy="100368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3200" dirty="0">
                <a:solidFill>
                  <a:srgbClr val="000000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O</a:t>
            </a:r>
            <a:endParaRPr lang="en-US" sz="3200" dirty="0"/>
          </a:p>
        </p:txBody>
      </p:sp>
      <p:sp>
        <p:nvSpPr>
          <p:cNvPr id="20" name="Text 18"/>
          <p:cNvSpPr/>
          <p:nvPr/>
        </p:nvSpPr>
        <p:spPr>
          <a:xfrm>
            <a:off x="7025640" y="1620292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457200"/>
                </a:moveTo>
                <a:cubicBezTo>
                  <a:pt x="0" y="204698"/>
                  <a:pt x="204698" y="0"/>
                  <a:pt x="457200" y="0"/>
                </a:cubicBezTo>
                <a:cubicBezTo>
                  <a:pt x="709702" y="0"/>
                  <a:pt x="914400" y="204698"/>
                  <a:pt x="914400" y="457200"/>
                </a:cubicBezTo>
                <a:cubicBezTo>
                  <a:pt x="914400" y="709702"/>
                  <a:pt x="709702" y="914400"/>
                  <a:pt x="457200" y="914400"/>
                </a:cubicBezTo>
                <a:cubicBezTo>
                  <a:pt x="204698" y="914400"/>
                  <a:pt x="0" y="709702"/>
                  <a:pt x="0" y="457200"/>
                </a:cubicBezTo>
              </a:path>
            </a:pathLst>
          </a:custGeom>
          <a:noFill/>
          <a:ln w="9525">
            <a:solidFill>
              <a:srgbClr val="FFFFFF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1" name="Text 19"/>
          <p:cNvSpPr/>
          <p:nvPr/>
        </p:nvSpPr>
        <p:spPr>
          <a:xfrm>
            <a:off x="9753600" y="1528852"/>
            <a:ext cx="1097280" cy="1097280"/>
          </a:xfrm>
          <a:custGeom>
            <a:avLst/>
            <a:gdLst/>
            <a:ahLst/>
            <a:cxnLst/>
            <a:rect l="l" t="t" r="r" b="b"/>
            <a:pathLst>
              <a:path w="1097280" h="1097280">
                <a:moveTo>
                  <a:pt x="0" y="548640"/>
                </a:moveTo>
                <a:cubicBezTo>
                  <a:pt x="0" y="245637"/>
                  <a:pt x="245637" y="0"/>
                  <a:pt x="548640" y="0"/>
                </a:cubicBezTo>
                <a:cubicBezTo>
                  <a:pt x="851643" y="0"/>
                  <a:pt x="1097280" y="245637"/>
                  <a:pt x="1097280" y="548640"/>
                </a:cubicBezTo>
                <a:cubicBezTo>
                  <a:pt x="1097280" y="851643"/>
                  <a:pt x="851643" y="1097280"/>
                  <a:pt x="548640" y="1097280"/>
                </a:cubicBezTo>
                <a:cubicBezTo>
                  <a:pt x="245637" y="1097280"/>
                  <a:pt x="0" y="851643"/>
                  <a:pt x="0" y="548640"/>
                </a:cubicBezTo>
              </a:path>
            </a:pathLst>
          </a:custGeom>
          <a:gradFill>
            <a:gsLst>
              <a:gs pos="0">
                <a:srgbClr val="a4ccff">
                  <a:alpha val="30000"/>
                </a:srgbClr>
              </a:gs>
              <a:gs pos="100000">
                <a:srgbClr val="ffc6be">
                  <a:alpha val="30000"/>
                </a:srgbClr>
              </a:gs>
            </a:gsLst>
            <a:lin ang="16200000"/>
          </a:gra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2" name="Text 20"/>
          <p:cNvSpPr/>
          <p:nvPr/>
        </p:nvSpPr>
        <p:spPr>
          <a:xfrm>
            <a:off x="9843600" y="1575652"/>
            <a:ext cx="917280" cy="100368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3200" dirty="0">
                <a:solidFill>
                  <a:srgbClr val="000000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T</a:t>
            </a:r>
            <a:endParaRPr lang="en-US" sz="3200" dirty="0"/>
          </a:p>
        </p:txBody>
      </p:sp>
      <p:sp>
        <p:nvSpPr>
          <p:cNvPr id="23" name="Text 21"/>
          <p:cNvSpPr/>
          <p:nvPr/>
        </p:nvSpPr>
        <p:spPr>
          <a:xfrm>
            <a:off x="9845040" y="1620292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457200"/>
                </a:moveTo>
                <a:cubicBezTo>
                  <a:pt x="0" y="204698"/>
                  <a:pt x="204698" y="0"/>
                  <a:pt x="457200" y="0"/>
                </a:cubicBezTo>
                <a:cubicBezTo>
                  <a:pt x="709702" y="0"/>
                  <a:pt x="914400" y="204698"/>
                  <a:pt x="914400" y="457200"/>
                </a:cubicBezTo>
                <a:cubicBezTo>
                  <a:pt x="914400" y="709702"/>
                  <a:pt x="709702" y="914400"/>
                  <a:pt x="457200" y="914400"/>
                </a:cubicBezTo>
                <a:cubicBezTo>
                  <a:pt x="204698" y="914400"/>
                  <a:pt x="0" y="709702"/>
                  <a:pt x="0" y="457200"/>
                </a:cubicBezTo>
              </a:path>
            </a:pathLst>
          </a:custGeom>
          <a:noFill/>
          <a:ln w="9525">
            <a:solidFill>
              <a:srgbClr val="FFFFFF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4" name="Text 22"/>
          <p:cNvSpPr/>
          <p:nvPr/>
        </p:nvSpPr>
        <p:spPr>
          <a:xfrm>
            <a:off x="792480" y="2818649"/>
            <a:ext cx="2103120" cy="24622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000000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Strengths</a:t>
            </a:r>
            <a:endParaRPr lang="en-US" sz="1600" dirty="0"/>
          </a:p>
        </p:txBody>
      </p:sp>
      <p:sp>
        <p:nvSpPr>
          <p:cNvPr id="25" name="Text 23"/>
          <p:cNvSpPr/>
          <p:nvPr/>
        </p:nvSpPr>
        <p:spPr>
          <a:xfrm>
            <a:off x="3611880" y="2818649"/>
            <a:ext cx="2103120" cy="24622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000000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Weaknesses</a:t>
            </a:r>
            <a:endParaRPr lang="en-US" sz="1600" dirty="0"/>
          </a:p>
        </p:txBody>
      </p:sp>
      <p:sp>
        <p:nvSpPr>
          <p:cNvPr id="26" name="Text 24"/>
          <p:cNvSpPr/>
          <p:nvPr/>
        </p:nvSpPr>
        <p:spPr>
          <a:xfrm>
            <a:off x="6431280" y="2818649"/>
            <a:ext cx="2103120" cy="24622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000000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Opportunities</a:t>
            </a:r>
            <a:endParaRPr lang="en-US" sz="1600" dirty="0"/>
          </a:p>
        </p:txBody>
      </p:sp>
      <p:sp>
        <p:nvSpPr>
          <p:cNvPr id="27" name="Text 25"/>
          <p:cNvSpPr/>
          <p:nvPr/>
        </p:nvSpPr>
        <p:spPr>
          <a:xfrm>
            <a:off x="9250680" y="2818649"/>
            <a:ext cx="2103120" cy="24622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000000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Threats</a:t>
            </a:r>
            <a:endParaRPr lang="en-US" sz="1600" dirty="0"/>
          </a:p>
        </p:txBody>
      </p:sp>
      <p:sp>
        <p:nvSpPr>
          <p:cNvPr id="28" name="Text 26"/>
          <p:cNvSpPr/>
          <p:nvPr/>
        </p:nvSpPr>
        <p:spPr>
          <a:xfrm>
            <a:off x="548640" y="548639"/>
            <a:ext cx="11049000" cy="553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SWOT Analysis</a:t>
            </a:r>
            <a:endParaRPr lang="en-US" sz="2400" dirty="0"/>
          </a:p>
        </p:txBody>
      </p:sp>
      <p:sp>
        <p:nvSpPr>
          <p:cNvPr id="29" name="Text 27"/>
          <p:cNvSpPr/>
          <p:nvPr/>
        </p:nvSpPr>
        <p:spPr>
          <a:xfrm>
            <a:off x="9250680" y="3289692"/>
            <a:ext cx="2103120" cy="246888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sz="1200" dirty="0">
                <a:solidFill>
                  <a:srgbClr val="0D0D0D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Intense competition in the industry could impact market share.</a:t>
            </a:r>
            <a:endParaRPr lang="en-US" sz="1200" dirty="0"/>
          </a:p>
          <a:p>
            <a:pPr algn="ctr"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sz="1200" dirty="0">
                <a:solidFill>
                  <a:srgbClr val="0D0D0D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Economic downturns may affect consumer spending patterns.</a:t>
            </a:r>
            <a:endParaRPr lang="en-US" sz="1200" dirty="0"/>
          </a:p>
        </p:txBody>
      </p:sp>
      <p:sp>
        <p:nvSpPr>
          <p:cNvPr id="30" name="Text 28"/>
          <p:cNvSpPr/>
          <p:nvPr/>
        </p:nvSpPr>
        <p:spPr>
          <a:xfrm>
            <a:off x="6431280" y="3289692"/>
            <a:ext cx="2103120" cy="246888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sz="1200" dirty="0">
                <a:solidFill>
                  <a:srgbClr val="0D0D0D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Emerging markets offer potential for significant growth.</a:t>
            </a:r>
            <a:endParaRPr lang="en-US" sz="1200" dirty="0"/>
          </a:p>
          <a:p>
            <a:pPr algn="ctr"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sz="1200" dirty="0">
                <a:solidFill>
                  <a:srgbClr val="0D0D0D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Technological advancements can enhance our product offerings.</a:t>
            </a:r>
            <a:endParaRPr lang="en-US" sz="1200" dirty="0"/>
          </a:p>
        </p:txBody>
      </p:sp>
      <p:sp>
        <p:nvSpPr>
          <p:cNvPr id="31" name="Text 29"/>
          <p:cNvSpPr/>
          <p:nvPr/>
        </p:nvSpPr>
        <p:spPr>
          <a:xfrm>
            <a:off x="3611880" y="3289692"/>
            <a:ext cx="2103120" cy="246888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sz="1200" dirty="0">
                <a:solidFill>
                  <a:srgbClr val="0D0D0D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Limited financial resources restrict our ability to expand.</a:t>
            </a:r>
            <a:endParaRPr lang="en-US" sz="1200" dirty="0"/>
          </a:p>
          <a:p>
            <a:pPr algn="ctr"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sz="1200" dirty="0">
                <a:solidFill>
                  <a:srgbClr val="0D0D0D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Our reliance on a single supplier poses risks to operations.</a:t>
            </a:r>
            <a:endParaRPr lang="en-US" sz="1200" dirty="0"/>
          </a:p>
        </p:txBody>
      </p:sp>
      <p:sp>
        <p:nvSpPr>
          <p:cNvPr id="32" name="Text 30"/>
          <p:cNvSpPr/>
          <p:nvPr/>
        </p:nvSpPr>
        <p:spPr>
          <a:xfrm>
            <a:off x="792480" y="3289692"/>
            <a:ext cx="2103120" cy="246888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sz="1200" dirty="0">
                <a:solidFill>
                  <a:srgbClr val="0D0D0D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Our company has a strong brand presence in the market.</a:t>
            </a:r>
            <a:endParaRPr lang="en-US" sz="1200" dirty="0"/>
          </a:p>
          <a:p>
            <a:pPr algn="ctr"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sz="1200" dirty="0">
                <a:solidFill>
                  <a:srgbClr val="0D0D0D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We have a highly skilled and motivated workforce.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SlideSpeak</cp:lastModifiedBy>
  <cp:revision>1</cp:revision>
  <dcterms:created xsi:type="dcterms:W3CDTF">2025-07-11T16:09:40Z</dcterms:created>
  <dcterms:modified xsi:type="dcterms:W3CDTF">2025-07-11T16:09:40Z</dcterms:modified>
</cp:coreProperties>
</file>