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5b4081c502e79917c38e347c1277c06e36cf85fd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31313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11042650" y="6400800"/>
            <a:ext cx="710116" cy="1828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r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ED5E29"/>
                </a:solidFill>
                <a:latin typeface="Plus Jakarta Sans Regular" pitchFamily="34" charset="0"/>
                <a:ea typeface="Plus Jakarta Sans Regular" pitchFamily="34" charset="-122"/>
                <a:cs typeface="Plus Jakarta Sans Regular" pitchFamily="34" charset="-120"/>
              </a:rPr>
              <a:t>1</a:t>
            </a:r>
            <a:endParaRPr lang="en-US" sz="800" dirty="0"/>
          </a:p>
        </p:txBody>
      </p:sp>
      <p:sp>
        <p:nvSpPr>
          <p:cNvPr id="4" name="Text 2"/>
          <p:cNvSpPr/>
          <p:nvPr/>
        </p:nvSpPr>
        <p:spPr>
          <a:xfrm>
            <a:off x="444500" y="6400800"/>
            <a:ext cx="5760720" cy="1828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F4F3F1"/>
                </a:solidFill>
                <a:latin typeface="Plus Jakarta Sans Regular" pitchFamily="34" charset="0"/>
                <a:ea typeface="Plus Jakarta Sans Regular" pitchFamily="34" charset="-122"/>
                <a:cs typeface="Plus Jakarta Sans Regular" pitchFamily="34" charset="-120"/>
              </a:rPr>
              <a:t>Comprehensive SWOT Analysis for Strategic Business Growth</a:t>
            </a:r>
            <a:endParaRPr lang="en-US" sz="800" dirty="0"/>
          </a:p>
        </p:txBody>
      </p:sp>
      <p:sp>
        <p:nvSpPr>
          <p:cNvPr id="5" name="Text 3"/>
          <p:cNvSpPr/>
          <p:nvPr/>
        </p:nvSpPr>
        <p:spPr>
          <a:xfrm>
            <a:off x="9722906" y="0"/>
            <a:ext cx="2469094" cy="2469094"/>
          </a:xfrm>
          <a:prstGeom prst="rect">
            <a:avLst/>
          </a:prstGeom>
          <a:blipFill>
            <a:blip r:embed="rId1"/>
            <a:srcRect l="0" t="0" r="0" b="0"/>
            <a:stretch>
              <a:fillRect l="0" t="0" r="0" b="0"/>
            </a:stretch>
          </a:blip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1447800" y="3340455"/>
            <a:ext cx="8204200" cy="2234845"/>
          </a:xfrm>
          <a:custGeom>
            <a:avLst/>
            <a:gdLst/>
            <a:ahLst/>
            <a:cxnLst/>
            <a:rect l="l" t="t" r="r" b="b"/>
            <a:pathLst>
              <a:path w="8204200" h="2234845">
                <a:moveTo>
                  <a:pt x="0" y="0"/>
                </a:moveTo>
                <a:cubicBezTo>
                  <a:pt x="576263" y="119385"/>
                  <a:pt x="1609664" y="323449"/>
                  <a:pt x="2504168" y="627209"/>
                </a:cubicBezTo>
                <a:cubicBezTo>
                  <a:pt x="3398672" y="930992"/>
                  <a:pt x="4347159" y="1535674"/>
                  <a:pt x="5367024" y="1822650"/>
                </a:cubicBezTo>
                <a:cubicBezTo>
                  <a:pt x="6386888" y="2109649"/>
                  <a:pt x="7947080" y="2180181"/>
                  <a:pt x="8204118" y="2234845"/>
                </a:cubicBezTo>
              </a:path>
            </a:pathLst>
          </a:custGeom>
          <a:noFill/>
          <a:ln w="254000">
            <a:solidFill>
              <a:srgbClr val="A19580">
                <a:alpha val="26000"/>
              </a:srgbClr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502919" y="2640371"/>
            <a:ext cx="1280160" cy="1280160"/>
          </a:xfrm>
          <a:custGeom>
            <a:avLst/>
            <a:gdLst/>
            <a:ahLst/>
            <a:cxnLst/>
            <a:rect l="l" t="t" r="r" b="b"/>
            <a:pathLst>
              <a:path w="1280160" h="1280160">
                <a:moveTo>
                  <a:pt x="0" y="640080"/>
                </a:moveTo>
                <a:cubicBezTo>
                  <a:pt x="0" y="286577"/>
                  <a:pt x="286577" y="0"/>
                  <a:pt x="640080" y="0"/>
                </a:cubicBezTo>
                <a:cubicBezTo>
                  <a:pt x="993583" y="0"/>
                  <a:pt x="1280160" y="286577"/>
                  <a:pt x="1280160" y="640080"/>
                </a:cubicBezTo>
                <a:cubicBezTo>
                  <a:pt x="1280160" y="993583"/>
                  <a:pt x="993583" y="1280160"/>
                  <a:pt x="640080" y="1280160"/>
                </a:cubicBezTo>
                <a:cubicBezTo>
                  <a:pt x="286577" y="1280160"/>
                  <a:pt x="0" y="993583"/>
                  <a:pt x="0" y="640080"/>
                </a:cubicBezTo>
              </a:path>
            </a:pathLst>
          </a:custGeom>
          <a:solidFill>
            <a:srgbClr val="ED5E29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594344" y="2731796"/>
            <a:ext cx="1097310" cy="109731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  <a:latin typeface="Plus Jakarta Sans Bold" pitchFamily="34" charset="0"/>
                <a:ea typeface="Plus Jakarta Sans Bold" pitchFamily="34" charset="-122"/>
                <a:cs typeface="Plus Jakarta Sans Bold" pitchFamily="34" charset="-120"/>
              </a:rPr>
              <a:t>S</a:t>
            </a:r>
            <a:endParaRPr lang="en-US" sz="4000" dirty="0"/>
          </a:p>
        </p:txBody>
      </p:sp>
      <p:sp>
        <p:nvSpPr>
          <p:cNvPr id="9" name="Text 7"/>
          <p:cNvSpPr/>
          <p:nvPr/>
        </p:nvSpPr>
        <p:spPr>
          <a:xfrm>
            <a:off x="3360653" y="3340455"/>
            <a:ext cx="1280160" cy="1280160"/>
          </a:xfrm>
          <a:custGeom>
            <a:avLst/>
            <a:gdLst/>
            <a:ahLst/>
            <a:cxnLst/>
            <a:rect l="l" t="t" r="r" b="b"/>
            <a:pathLst>
              <a:path w="1280160" h="1280160">
                <a:moveTo>
                  <a:pt x="0" y="640080"/>
                </a:moveTo>
                <a:cubicBezTo>
                  <a:pt x="0" y="286577"/>
                  <a:pt x="286577" y="0"/>
                  <a:pt x="640080" y="0"/>
                </a:cubicBezTo>
                <a:cubicBezTo>
                  <a:pt x="993583" y="0"/>
                  <a:pt x="1280160" y="286577"/>
                  <a:pt x="1280160" y="640080"/>
                </a:cubicBezTo>
                <a:cubicBezTo>
                  <a:pt x="1280160" y="993583"/>
                  <a:pt x="993583" y="1280160"/>
                  <a:pt x="640080" y="1280160"/>
                </a:cubicBezTo>
                <a:cubicBezTo>
                  <a:pt x="286577" y="1280160"/>
                  <a:pt x="0" y="993583"/>
                  <a:pt x="0" y="640080"/>
                </a:cubicBezTo>
              </a:path>
            </a:pathLst>
          </a:custGeom>
          <a:solidFill>
            <a:srgbClr val="6F6452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3452078" y="3431880"/>
            <a:ext cx="1097310" cy="109731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  <a:latin typeface="Plus Jakarta Sans Bold" pitchFamily="34" charset="0"/>
                <a:ea typeface="Plus Jakarta Sans Bold" pitchFamily="34" charset="-122"/>
                <a:cs typeface="Plus Jakarta Sans Bold" pitchFamily="34" charset="-120"/>
              </a:rPr>
              <a:t>W</a:t>
            </a:r>
            <a:endParaRPr lang="en-US" sz="4000" dirty="0"/>
          </a:p>
        </p:txBody>
      </p:sp>
      <p:sp>
        <p:nvSpPr>
          <p:cNvPr id="11" name="Text 9"/>
          <p:cNvSpPr/>
          <p:nvPr/>
        </p:nvSpPr>
        <p:spPr>
          <a:xfrm>
            <a:off x="6218387" y="4547906"/>
            <a:ext cx="1280160" cy="1280160"/>
          </a:xfrm>
          <a:custGeom>
            <a:avLst/>
            <a:gdLst/>
            <a:ahLst/>
            <a:cxnLst/>
            <a:rect l="l" t="t" r="r" b="b"/>
            <a:pathLst>
              <a:path w="1280160" h="1280160">
                <a:moveTo>
                  <a:pt x="0" y="640080"/>
                </a:moveTo>
                <a:cubicBezTo>
                  <a:pt x="0" y="286577"/>
                  <a:pt x="286577" y="0"/>
                  <a:pt x="640080" y="0"/>
                </a:cubicBezTo>
                <a:cubicBezTo>
                  <a:pt x="993583" y="0"/>
                  <a:pt x="1280160" y="286577"/>
                  <a:pt x="1280160" y="640080"/>
                </a:cubicBezTo>
                <a:cubicBezTo>
                  <a:pt x="1280160" y="993583"/>
                  <a:pt x="993583" y="1280160"/>
                  <a:pt x="640080" y="1280160"/>
                </a:cubicBezTo>
                <a:cubicBezTo>
                  <a:pt x="286577" y="1280160"/>
                  <a:pt x="0" y="993583"/>
                  <a:pt x="0" y="640080"/>
                </a:cubicBezTo>
              </a:path>
            </a:pathLst>
          </a:custGeom>
          <a:solidFill>
            <a:srgbClr val="ED5E29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6309812" y="4639331"/>
            <a:ext cx="1097310" cy="109731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  <a:latin typeface="Plus Jakarta Sans Bold" pitchFamily="34" charset="0"/>
                <a:ea typeface="Plus Jakarta Sans Bold" pitchFamily="34" charset="-122"/>
                <a:cs typeface="Plus Jakarta Sans Bold" pitchFamily="34" charset="-120"/>
              </a:rPr>
              <a:t>O</a:t>
            </a:r>
            <a:endParaRPr lang="en-US" sz="4000" dirty="0"/>
          </a:p>
        </p:txBody>
      </p:sp>
      <p:sp>
        <p:nvSpPr>
          <p:cNvPr id="13" name="Text 11"/>
          <p:cNvSpPr/>
          <p:nvPr/>
        </p:nvSpPr>
        <p:spPr>
          <a:xfrm>
            <a:off x="9076120" y="4963242"/>
            <a:ext cx="1280160" cy="1280160"/>
          </a:xfrm>
          <a:custGeom>
            <a:avLst/>
            <a:gdLst/>
            <a:ahLst/>
            <a:cxnLst/>
            <a:rect l="l" t="t" r="r" b="b"/>
            <a:pathLst>
              <a:path w="1280160" h="1280160">
                <a:moveTo>
                  <a:pt x="0" y="640080"/>
                </a:moveTo>
                <a:cubicBezTo>
                  <a:pt x="0" y="286577"/>
                  <a:pt x="286577" y="0"/>
                  <a:pt x="640080" y="0"/>
                </a:cubicBezTo>
                <a:cubicBezTo>
                  <a:pt x="993583" y="0"/>
                  <a:pt x="1280160" y="286577"/>
                  <a:pt x="1280160" y="640080"/>
                </a:cubicBezTo>
                <a:cubicBezTo>
                  <a:pt x="1280160" y="993583"/>
                  <a:pt x="993583" y="1280160"/>
                  <a:pt x="640080" y="1280160"/>
                </a:cubicBezTo>
                <a:cubicBezTo>
                  <a:pt x="286577" y="1280160"/>
                  <a:pt x="0" y="993583"/>
                  <a:pt x="0" y="640080"/>
                </a:cubicBezTo>
              </a:path>
            </a:pathLst>
          </a:custGeom>
          <a:solidFill>
            <a:srgbClr val="6F6452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9167545" y="5054667"/>
            <a:ext cx="1097310" cy="109731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  <a:latin typeface="Plus Jakarta Sans Bold" pitchFamily="34" charset="0"/>
                <a:ea typeface="Plus Jakarta Sans Bold" pitchFamily="34" charset="-122"/>
                <a:cs typeface="Plus Jakarta Sans Bold" pitchFamily="34" charset="-120"/>
              </a:rPr>
              <a:t>T</a:t>
            </a:r>
            <a:endParaRPr lang="en-US" sz="4000" dirty="0"/>
          </a:p>
        </p:txBody>
      </p:sp>
      <p:sp>
        <p:nvSpPr>
          <p:cNvPr id="15" name="Text 13"/>
          <p:cNvSpPr/>
          <p:nvPr/>
        </p:nvSpPr>
        <p:spPr>
          <a:xfrm>
            <a:off x="502919" y="4098331"/>
            <a:ext cx="2286000" cy="164592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82880" indent="-182880">
              <a:lnSpc>
                <a:spcPct val="100000"/>
              </a:lnSpc>
              <a:spcBef>
                <a:spcPts val="598"/>
              </a:spcBef>
              <a:buSzPct val="120000"/>
              <a:buFont typeface="Arial"/>
              <a:buChar char="•"/>
            </a:pPr>
            <a:r>
              <a:rPr lang="en-US" sz="1197" dirty="0">
                <a:solidFill>
                  <a:srgbClr val="F4F3F1"/>
                </a:solidFill>
                <a:latin typeface="Plus Jakarta Sans Regular" pitchFamily="34" charset="0"/>
                <a:ea typeface="Plus Jakarta Sans Regular" pitchFamily="34" charset="-122"/>
                <a:cs typeface="Plus Jakarta Sans Regular" pitchFamily="34" charset="-120"/>
              </a:rPr>
              <a:t>Our company has a strong brand reputation, recognized globally for quality and innovation.</a:t>
            </a:r>
            <a:endParaRPr lang="en-US" sz="1197" dirty="0"/>
          </a:p>
          <a:p>
            <a:pPr algn="l" marL="182880" indent="-182880">
              <a:lnSpc>
                <a:spcPct val="100000"/>
              </a:lnSpc>
              <a:spcBef>
                <a:spcPts val="598"/>
              </a:spcBef>
              <a:buSzPct val="120000"/>
              <a:buFont typeface="Arial"/>
              <a:buChar char="•"/>
            </a:pPr>
            <a:r>
              <a:rPr lang="en-US" sz="1197" dirty="0">
                <a:solidFill>
                  <a:srgbClr val="F4F3F1"/>
                </a:solidFill>
                <a:latin typeface="Plus Jakarta Sans Regular" pitchFamily="34" charset="0"/>
                <a:ea typeface="Plus Jakarta Sans Regular" pitchFamily="34" charset="-122"/>
                <a:cs typeface="Plus Jakarta Sans Regular" pitchFamily="34" charset="-120"/>
              </a:rPr>
              <a:t>We possess a highly skilled workforce, ensuring excellence in product development and customer service.</a:t>
            </a:r>
            <a:endParaRPr lang="en-US" sz="1197" dirty="0"/>
          </a:p>
        </p:txBody>
      </p:sp>
      <p:sp>
        <p:nvSpPr>
          <p:cNvPr id="16" name="Text 14"/>
          <p:cNvSpPr/>
          <p:nvPr/>
        </p:nvSpPr>
        <p:spPr>
          <a:xfrm>
            <a:off x="3321093" y="4798415"/>
            <a:ext cx="2286000" cy="164592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82880" indent="-18288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4F3F1"/>
                </a:solidFill>
                <a:latin typeface="Plus Jakarta Sans Regular" pitchFamily="34" charset="0"/>
                <a:ea typeface="Plus Jakarta Sans Regular" pitchFamily="34" charset="-122"/>
                <a:cs typeface="Plus Jakarta Sans Regular" pitchFamily="34" charset="-120"/>
              </a:rPr>
              <a:t>Limited market penetration in emerging economies restricts growth opportunities.</a:t>
            </a:r>
            <a:endParaRPr lang="en-US" sz="1200" dirty="0"/>
          </a:p>
          <a:p>
            <a:pPr algn="l" marL="182880" indent="-18288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4F3F1"/>
                </a:solidFill>
                <a:latin typeface="Plus Jakarta Sans Regular" pitchFamily="34" charset="0"/>
                <a:ea typeface="Plus Jakarta Sans Regular" pitchFamily="34" charset="-122"/>
                <a:cs typeface="Plus Jakarta Sans Regular" pitchFamily="34" charset="-120"/>
              </a:rPr>
              <a:t>Dependence on a single supplier for key components poses risks to supply chain stability.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6218387" y="2640371"/>
            <a:ext cx="2286000" cy="164592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182880" indent="-18288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4F3F1"/>
                </a:solidFill>
                <a:latin typeface="Plus Jakarta Sans Regular" pitchFamily="34" charset="0"/>
                <a:ea typeface="Plus Jakarta Sans Regular" pitchFamily="34" charset="-122"/>
                <a:cs typeface="Plus Jakarta Sans Regular" pitchFamily="34" charset="-120"/>
              </a:rPr>
              <a:t>Expanding into untapped markets offers significant potential for revenue growth.</a:t>
            </a:r>
            <a:endParaRPr lang="en-US" sz="1200" dirty="0"/>
          </a:p>
          <a:p>
            <a:pPr algn="l" marL="182880" indent="-18288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4F3F1"/>
                </a:solidFill>
                <a:latin typeface="Plus Jakarta Sans Regular" pitchFamily="34" charset="0"/>
                <a:ea typeface="Plus Jakarta Sans Regular" pitchFamily="34" charset="-122"/>
                <a:cs typeface="Plus Jakarta Sans Regular" pitchFamily="34" charset="-120"/>
              </a:rPr>
              <a:t>Advancements in technology provide avenues for product diversification and innovation.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9076120" y="3084876"/>
            <a:ext cx="2103120" cy="164592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182880" indent="-18288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4F3F1"/>
                </a:solidFill>
                <a:latin typeface="Plus Jakarta Sans Regular" pitchFamily="34" charset="0"/>
                <a:ea typeface="Plus Jakarta Sans Regular" pitchFamily="34" charset="-122"/>
                <a:cs typeface="Plus Jakarta Sans Regular" pitchFamily="34" charset="-120"/>
              </a:rPr>
              <a:t>Intense competition in the industry could impact market share and profitability.</a:t>
            </a:r>
            <a:endParaRPr lang="en-US" sz="1200" dirty="0"/>
          </a:p>
          <a:p>
            <a:pPr algn="l" marL="182880" indent="-18288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4F3F1"/>
                </a:solidFill>
                <a:latin typeface="Plus Jakarta Sans Regular" pitchFamily="34" charset="0"/>
                <a:ea typeface="Plus Jakarta Sans Regular" pitchFamily="34" charset="-122"/>
                <a:cs typeface="Plus Jakarta Sans Regular" pitchFamily="34" charset="-120"/>
              </a:rPr>
              <a:t>Economic uncertainties and fluctuating exchange rates may affect financial stability.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44496" y="1332457"/>
            <a:ext cx="11303008" cy="109728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4800" dirty="0">
                <a:solidFill>
                  <a:srgbClr val="F4F3F1"/>
                </a:solidFill>
                <a:latin typeface="Cal Sans Regular" pitchFamily="34" charset="0"/>
                <a:ea typeface="Cal Sans Regular" pitchFamily="34" charset="-122"/>
                <a:cs typeface="Cal Sans Regular" pitchFamily="34" charset="-120"/>
              </a:rPr>
              <a:t>SWOT Analysis</a:t>
            </a:r>
            <a:endParaRPr lang="en-US" sz="4800" dirty="0"/>
          </a:p>
        </p:txBody>
      </p:sp>
      <p:sp>
        <p:nvSpPr>
          <p:cNvPr id="20" name="Text 18"/>
          <p:cNvSpPr/>
          <p:nvPr/>
        </p:nvSpPr>
        <p:spPr>
          <a:xfrm>
            <a:off x="1767268" y="3188118"/>
            <a:ext cx="1151277" cy="274320"/>
          </a:xfrm>
          <a:prstGeom prst="rect">
            <a:avLst/>
          </a:prstGeom>
          <a:solidFill>
            <a:srgbClr val="ED5E29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1" name="Text 19"/>
          <p:cNvSpPr/>
          <p:nvPr/>
        </p:nvSpPr>
        <p:spPr>
          <a:xfrm>
            <a:off x="1858708" y="3188118"/>
            <a:ext cx="968397" cy="2743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100" dirty="0">
                <a:solidFill>
                  <a:srgbClr val="F4F3F1"/>
                </a:solidFill>
                <a:latin typeface="Plus Jakarta Sans Bold" pitchFamily="34" charset="0"/>
                <a:ea typeface="Plus Jakarta Sans Bold" pitchFamily="34" charset="-122"/>
                <a:cs typeface="Plus Jakarta Sans Bold" pitchFamily="34" charset="-120"/>
              </a:rPr>
              <a:t>STRENGTHS</a:t>
            </a:r>
            <a:endParaRPr lang="en-US" sz="1100" dirty="0"/>
          </a:p>
        </p:txBody>
      </p:sp>
      <p:sp>
        <p:nvSpPr>
          <p:cNvPr id="22" name="Text 20"/>
          <p:cNvSpPr/>
          <p:nvPr/>
        </p:nvSpPr>
        <p:spPr>
          <a:xfrm>
            <a:off x="4626524" y="3888202"/>
            <a:ext cx="1305165" cy="274320"/>
          </a:xfrm>
          <a:prstGeom prst="rect">
            <a:avLst/>
          </a:prstGeom>
          <a:solidFill>
            <a:srgbClr val="6F6452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3" name="Text 21"/>
          <p:cNvSpPr/>
          <p:nvPr/>
        </p:nvSpPr>
        <p:spPr>
          <a:xfrm>
            <a:off x="4717964" y="3888202"/>
            <a:ext cx="1122285" cy="2743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100" dirty="0">
                <a:solidFill>
                  <a:srgbClr val="F4F3F1"/>
                </a:solidFill>
                <a:latin typeface="Plus Jakarta Sans Bold" pitchFamily="34" charset="0"/>
                <a:ea typeface="Plus Jakarta Sans Bold" pitchFamily="34" charset="-122"/>
                <a:cs typeface="Plus Jakarta Sans Bold" pitchFamily="34" charset="-120"/>
              </a:rPr>
              <a:t>WEAKNESSES</a:t>
            </a:r>
            <a:endParaRPr lang="en-US" sz="1100" dirty="0"/>
          </a:p>
        </p:txBody>
      </p:sp>
      <p:sp>
        <p:nvSpPr>
          <p:cNvPr id="24" name="Text 22"/>
          <p:cNvSpPr/>
          <p:nvPr/>
        </p:nvSpPr>
        <p:spPr>
          <a:xfrm>
            <a:off x="7479497" y="5104675"/>
            <a:ext cx="1505540" cy="274320"/>
          </a:xfrm>
          <a:prstGeom prst="rect">
            <a:avLst/>
          </a:prstGeom>
          <a:solidFill>
            <a:srgbClr val="ED5E29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5" name="Text 23"/>
          <p:cNvSpPr/>
          <p:nvPr/>
        </p:nvSpPr>
        <p:spPr>
          <a:xfrm>
            <a:off x="7570937" y="5104675"/>
            <a:ext cx="1322660" cy="2743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100" dirty="0">
                <a:solidFill>
                  <a:srgbClr val="F4F3F1"/>
                </a:solidFill>
                <a:latin typeface="Plus Jakarta Sans Bold" pitchFamily="34" charset="0"/>
                <a:ea typeface="Plus Jakarta Sans Bold" pitchFamily="34" charset="-122"/>
                <a:cs typeface="Plus Jakarta Sans Bold" pitchFamily="34" charset="-120"/>
              </a:rPr>
              <a:t>OPPORTUNITIES</a:t>
            </a:r>
            <a:endParaRPr lang="en-US" sz="1100" dirty="0"/>
          </a:p>
        </p:txBody>
      </p:sp>
      <p:sp>
        <p:nvSpPr>
          <p:cNvPr id="26" name="Text 24"/>
          <p:cNvSpPr/>
          <p:nvPr/>
        </p:nvSpPr>
        <p:spPr>
          <a:xfrm>
            <a:off x="10339613" y="5510989"/>
            <a:ext cx="942887" cy="274320"/>
          </a:xfrm>
          <a:prstGeom prst="rect">
            <a:avLst/>
          </a:prstGeom>
          <a:solidFill>
            <a:srgbClr val="6F6452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7" name="Text 25"/>
          <p:cNvSpPr/>
          <p:nvPr/>
        </p:nvSpPr>
        <p:spPr>
          <a:xfrm>
            <a:off x="10431053" y="5510989"/>
            <a:ext cx="760007" cy="2743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100" dirty="0">
                <a:solidFill>
                  <a:srgbClr val="F4F3F1"/>
                </a:solidFill>
                <a:latin typeface="Plus Jakarta Sans Bold" pitchFamily="34" charset="0"/>
                <a:ea typeface="Plus Jakarta Sans Bold" pitchFamily="34" charset="-122"/>
                <a:cs typeface="Plus Jakarta Sans Bold" pitchFamily="34" charset="-120"/>
              </a:rPr>
              <a:t>THREATS </a:t>
            </a:r>
            <a:endParaRPr lang="en-US" sz="1100" dirty="0"/>
          </a:p>
        </p:txBody>
      </p:sp>
      <p:sp>
        <p:nvSpPr>
          <p:cNvPr id="28" name="Text 26"/>
          <p:cNvSpPr/>
          <p:nvPr/>
        </p:nvSpPr>
        <p:spPr>
          <a:xfrm>
            <a:off x="444500" y="444500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2025-07-11T16:10:19Z</dcterms:created>
  <dcterms:modified xsi:type="dcterms:W3CDTF">2025-07-11T16:10:19Z</dcterms:modified>
</cp:coreProperties>
</file>