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4b437c2b440ade928d3f8b582878f54b4b253dff.png"/><Relationship Id="rId2" Type="http://schemas.openxmlformats.org/officeDocument/2006/relationships/image" Target="../media/4b437c2b440ade928d3f8b582878f54b4b253dff.png"/><Relationship Id="rId3" Type="http://schemas.openxmlformats.org/officeDocument/2006/relationships/image" Target="../media/4b437c2b440ade928d3f8b582878f54b4b253dff.png"/><Relationship Id="rId4" Type="http://schemas.openxmlformats.org/officeDocument/2006/relationships/image" Target="../media/4b437c2b440ade928d3f8b582878f54b4b253dff.png"/><Relationship Id="rId5" Type="http://schemas.openxmlformats.org/officeDocument/2006/relationships/image" Target="../media/38787e968ebba0ee46ea809ec4b8ba4d99685899.png"/><Relationship Id="rId6" Type="http://schemas.openxmlformats.org/officeDocument/2006/relationships/image" Target="../media/2615a07a3fd3c8bca519871f287ce8348b8f2785.png"/><Relationship Id="rId7" Type="http://schemas.openxmlformats.org/officeDocument/2006/relationships/image" Target="../media/b2439c678d5e0d1c6b68bbd9dd9e6adf5940f71f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-446592" y="577523"/>
            <a:ext cx="6589152" cy="6377771"/>
          </a:xfrm>
          <a:custGeom>
            <a:avLst/>
            <a:gdLst/>
            <a:ahLst/>
            <a:cxnLst/>
            <a:rect l="l" t="t" r="r" b="b"/>
            <a:pathLst>
              <a:path w="6589152" h="6377771">
                <a:moveTo>
                  <a:pt x="6543753" y="4551943"/>
                </a:moveTo>
                <a:cubicBezTo>
                  <a:pt x="6422644" y="3861549"/>
                  <a:pt x="6095756" y="3146728"/>
                  <a:pt x="5954551" y="2560165"/>
                </a:cubicBezTo>
                <a:cubicBezTo>
                  <a:pt x="5809260" y="1961420"/>
                  <a:pt x="6336788" y="1113623"/>
                  <a:pt x="5401589" y="754745"/>
                </a:cubicBezTo>
                <a:cubicBezTo>
                  <a:pt x="4466391" y="395868"/>
                  <a:pt x="1153102" y="-530184"/>
                  <a:pt x="343361" y="406966"/>
                </a:cubicBezTo>
                <a:cubicBezTo>
                  <a:pt x="-113333" y="2127943"/>
                  <a:pt x="-178237" y="5302479"/>
                  <a:pt x="542880" y="6377771"/>
                </a:cubicBezTo>
                <a:cubicBezTo>
                  <a:pt x="2032160" y="6307552"/>
                  <a:pt x="5906384" y="6374455"/>
                  <a:pt x="5958570" y="6372605"/>
                </a:cubicBezTo>
                <a:cubicBezTo>
                  <a:pt x="6580125" y="5874629"/>
                  <a:pt x="6660842" y="5223968"/>
                  <a:pt x="6543753" y="4551879"/>
                </a:cubicBezTo>
                <a:lnTo>
                  <a:pt x="6543753" y="4551943"/>
                </a:lnTo>
              </a:path>
            </a:pathLst>
          </a:custGeom>
          <a:solidFill>
            <a:srgbClr val="01A05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350255" y="4520407"/>
            <a:ext cx="1001955" cy="777875"/>
          </a:xfrm>
          <a:custGeom>
            <a:avLst/>
            <a:gdLst/>
            <a:ahLst/>
            <a:cxnLst/>
            <a:rect l="l" t="t" r="r" b="b"/>
            <a:pathLst>
              <a:path w="1001955" h="777875">
                <a:moveTo>
                  <a:pt x="486800" y="148"/>
                </a:moveTo>
                <a:cubicBezTo>
                  <a:pt x="-62773" y="10532"/>
                  <a:pt x="-12935" y="557651"/>
                  <a:pt x="15841" y="728013"/>
                </a:cubicBezTo>
                <a:cubicBezTo>
                  <a:pt x="20750" y="757098"/>
                  <a:pt x="46721" y="777875"/>
                  <a:pt x="76199" y="777875"/>
                </a:cubicBezTo>
                <a:lnTo>
                  <a:pt x="935295" y="761252"/>
                </a:lnTo>
                <a:cubicBezTo>
                  <a:pt x="965474" y="760560"/>
                  <a:pt x="990743" y="738398"/>
                  <a:pt x="994250" y="708621"/>
                </a:cubicBezTo>
                <a:cubicBezTo>
                  <a:pt x="1014609" y="536174"/>
                  <a:pt x="1034959" y="-10245"/>
                  <a:pt x="486790" y="148"/>
                </a:cubicBezTo>
                <a:lnTo>
                  <a:pt x="486800" y="148"/>
                </a:lnTo>
                <a:moveTo>
                  <a:pt x="822996" y="653220"/>
                </a:moveTo>
                <a:lnTo>
                  <a:pt x="202535" y="664990"/>
                </a:lnTo>
                <a:cubicBezTo>
                  <a:pt x="172356" y="665682"/>
                  <a:pt x="146386" y="644213"/>
                  <a:pt x="142177" y="615128"/>
                </a:cubicBezTo>
                <a:cubicBezTo>
                  <a:pt x="119714" y="478004"/>
                  <a:pt x="97260" y="111648"/>
                  <a:pt x="495226" y="104025"/>
                </a:cubicBezTo>
                <a:cubicBezTo>
                  <a:pt x="891790" y="96410"/>
                  <a:pt x="895297" y="460689"/>
                  <a:pt x="881961" y="599197"/>
                </a:cubicBezTo>
                <a:cubicBezTo>
                  <a:pt x="879155" y="629667"/>
                  <a:pt x="853886" y="652521"/>
                  <a:pt x="823006" y="653213"/>
                </a:cubicBezTo>
                <a:lnTo>
                  <a:pt x="822996" y="65322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1024183" y="1605468"/>
            <a:ext cx="4785775" cy="2322777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046497" y="1605468"/>
            <a:ext cx="4785775" cy="2322777"/>
          </a:xfrm>
          <a:prstGeom prst="rect">
            <a:avLst/>
          </a:prstGeom>
          <a:blipFill>
            <a:blip r:embed="rId2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24183" y="4062222"/>
            <a:ext cx="4785775" cy="2322777"/>
          </a:xfrm>
          <a:prstGeom prst="rect">
            <a:avLst/>
          </a:prstGeom>
          <a:blipFill>
            <a:blip r:embed="rId3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046497" y="4062222"/>
            <a:ext cx="4785775" cy="2322777"/>
          </a:xfrm>
          <a:prstGeom prst="rect">
            <a:avLst/>
          </a:prstGeom>
          <a:blipFill>
            <a:blip r:embed="rId4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1390860" y="4968813"/>
            <a:ext cx="1130670" cy="1186411"/>
          </a:xfrm>
          <a:prstGeom prst="rect">
            <a:avLst/>
          </a:prstGeom>
          <a:blipFill>
            <a:blip r:embed="rId5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1213731" y="90747"/>
            <a:ext cx="1130670" cy="1571391"/>
          </a:xfrm>
          <a:prstGeom prst="rect">
            <a:avLst/>
          </a:prstGeom>
          <a:blipFill>
            <a:blip r:embed="rId6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1876136" y="408958"/>
            <a:ext cx="438741" cy="723486"/>
          </a:xfrm>
          <a:prstGeom prst="rect">
            <a:avLst/>
          </a:prstGeom>
          <a:blipFill>
            <a:blip r:embed="rId7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382465" y="4381908"/>
            <a:ext cx="4114800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80808"/>
                </a:solidFill>
                <a:latin typeface="DynaPuff Medium" pitchFamily="34" charset="0"/>
                <a:ea typeface="DynaPuff Medium" pitchFamily="34" charset="-122"/>
                <a:cs typeface="DynaPuff Medium" pitchFamily="34" charset="-120"/>
              </a:rPr>
              <a:t>Threats</a:t>
            </a: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1356785" y="4381908"/>
            <a:ext cx="4114800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80808"/>
                </a:solidFill>
                <a:latin typeface="DynaPuff Medium" pitchFamily="34" charset="0"/>
                <a:ea typeface="DynaPuff Medium" pitchFamily="34" charset="-122"/>
                <a:cs typeface="DynaPuff Medium" pitchFamily="34" charset="-120"/>
              </a:rPr>
              <a:t>Opportunities</a:t>
            </a: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1356786" y="1961269"/>
            <a:ext cx="4114799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80808"/>
                </a:solidFill>
                <a:latin typeface="DynaPuff Medium" pitchFamily="34" charset="0"/>
                <a:ea typeface="DynaPuff Medium" pitchFamily="34" charset="-122"/>
                <a:cs typeface="DynaPuff Medium" pitchFamily="34" charset="-120"/>
              </a:rPr>
              <a:t>Strengths</a:t>
            </a: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>
            <a:off x="6345937" y="1961269"/>
            <a:ext cx="4151328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rgbClr val="080808"/>
                </a:solidFill>
                <a:latin typeface="DynaPuff Medium" pitchFamily="34" charset="0"/>
                <a:ea typeface="DynaPuff Medium" pitchFamily="34" charset="-122"/>
                <a:cs typeface="DynaPuff Medium" pitchFamily="34" charset="-120"/>
              </a:rPr>
              <a:t>Weaknesses</a:t>
            </a: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>
            <a:off x="1356786" y="2379340"/>
            <a:ext cx="411480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Our company has a strong brand presence in the market, which attracts loyal customers.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We have a highly skilled workforce that drives innovation and efficiency.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6382465" y="4836577"/>
            <a:ext cx="411480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Economic uncertainties and regulatory changes may pose challenges to our business operations.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1360151" y="4836577"/>
            <a:ext cx="411480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Emerging markets provide a chance to increase our customer base and revenue.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Technological advancements can be leveraged to improve product offerings and operational efficiency.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6382465" y="2379340"/>
            <a:ext cx="411480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Limited financial resources restrict our ability to expand operations.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80808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Our dependency on a single supplier poses risks to our supply chain stability.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10591800" y="611149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685800" y="6427832"/>
            <a:ext cx="2743200" cy="99054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812"/>
              </a:spcBef>
              <a:buNone/>
            </a:pPr>
            <a:r>
              <a:rPr lang="en-US" sz="650" dirty="0">
                <a:solidFill>
                  <a:srgbClr val="FFFFFF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1</a:t>
            </a:r>
            <a:endParaRPr lang="en-US" sz="650" dirty="0"/>
          </a:p>
        </p:txBody>
      </p:sp>
      <p:sp>
        <p:nvSpPr>
          <p:cNvPr id="22" name="Text 20"/>
          <p:cNvSpPr/>
          <p:nvPr/>
        </p:nvSpPr>
        <p:spPr>
          <a:xfrm>
            <a:off x="685800" y="6567120"/>
            <a:ext cx="6309360" cy="99054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812"/>
              </a:spcBef>
              <a:buNone/>
            </a:pPr>
            <a:r>
              <a:rPr lang="en-US" sz="650" dirty="0">
                <a:solidFill>
                  <a:srgbClr val="FFFFFF"/>
                </a:solidFill>
                <a:latin typeface="Fredoka Regular" pitchFamily="34" charset="0"/>
                <a:ea typeface="Fredoka Regular" pitchFamily="34" charset="-122"/>
                <a:cs typeface="Fredoka Regular" pitchFamily="34" charset="-120"/>
              </a:rPr>
              <a:t>Comprehensive SWOT Analysis for Strategic Business Planning</a:t>
            </a:r>
            <a:endParaRPr lang="en-US" sz="650" dirty="0"/>
          </a:p>
        </p:txBody>
      </p:sp>
      <p:sp>
        <p:nvSpPr>
          <p:cNvPr id="23" name="Text 21"/>
          <p:cNvSpPr/>
          <p:nvPr/>
        </p:nvSpPr>
        <p:spPr>
          <a:xfrm>
            <a:off x="1024182" y="462963"/>
            <a:ext cx="9808089" cy="79012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800" dirty="0">
                <a:solidFill>
                  <a:srgbClr val="080808"/>
                </a:solidFill>
                <a:latin typeface="DynaPuff Medium" pitchFamily="34" charset="0"/>
                <a:ea typeface="DynaPuff Medium" pitchFamily="34" charset="-122"/>
                <a:cs typeface="DynaPuff Medium" pitchFamily="34" charset="-120"/>
              </a:rPr>
              <a:t>SWOT Analysis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2025-07-11T16:13:30Z</dcterms:created>
  <dcterms:modified xsi:type="dcterms:W3CDTF">2025-07-11T16:13:30Z</dcterms:modified>
</cp:coreProperties>
</file>