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23" d="100"/>
          <a:sy n="123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44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0E231C">
              <a:alpha val="9804"/>
            </a:srgbClr>
          </a:solidFill>
          <a:ln w="9525">
            <a:solidFill>
              <a:srgbClr val="020806">
                <a:alpha val="10196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457200" y="1774390"/>
            <a:ext cx="2651759" cy="4572000"/>
          </a:xfrm>
          <a:custGeom>
            <a:avLst/>
            <a:gdLst/>
            <a:ahLst/>
            <a:cxnLst/>
            <a:rect l="l" t="t" r="r" b="b"/>
            <a:pathLst>
              <a:path w="2651759" h="4572000">
                <a:moveTo>
                  <a:pt x="124235" y="4572000"/>
                </a:moveTo>
                <a:cubicBezTo>
                  <a:pt x="55622" y="4572000"/>
                  <a:pt x="0" y="4516378"/>
                  <a:pt x="0" y="4447765"/>
                </a:cubicBezTo>
                <a:lnTo>
                  <a:pt x="0" y="124235"/>
                </a:lnTo>
                <a:cubicBezTo>
                  <a:pt x="0" y="55622"/>
                  <a:pt x="55622" y="0"/>
                  <a:pt x="124235" y="0"/>
                </a:cubicBezTo>
                <a:lnTo>
                  <a:pt x="2527524" y="0"/>
                </a:lnTo>
                <a:cubicBezTo>
                  <a:pt x="2596137" y="0"/>
                  <a:pt x="2651759" y="55622"/>
                  <a:pt x="2651759" y="124235"/>
                </a:cubicBezTo>
                <a:lnTo>
                  <a:pt x="2651759" y="4447765"/>
                </a:lnTo>
                <a:cubicBezTo>
                  <a:pt x="2651759" y="4516378"/>
                  <a:pt x="2596137" y="4572000"/>
                  <a:pt x="2527524" y="4572000"/>
                </a:cubicBezTo>
                <a:lnTo>
                  <a:pt x="124235" y="4572000"/>
                </a:lnTo>
              </a:path>
            </a:pathLst>
          </a:custGeom>
          <a:solidFill>
            <a:srgbClr val="000000">
              <a:alpha val="30196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457200" y="505205"/>
            <a:ext cx="11247120" cy="6349"/>
          </a:xfrm>
          <a:custGeom>
            <a:avLst/>
            <a:gdLst/>
            <a:ahLst/>
            <a:cxnLst/>
            <a:rect l="l" t="t" r="r" b="b"/>
            <a:pathLst>
              <a:path w="11247120" h="6349">
                <a:moveTo>
                  <a:pt x="0" y="0"/>
                </a:moveTo>
                <a:lnTo>
                  <a:pt x="11247120" y="0"/>
                </a:lnTo>
              </a:path>
            </a:pathLst>
          </a:custGeom>
          <a:noFill/>
          <a:ln w="6348">
            <a:solidFill>
              <a:srgbClr val="DAF6ED">
                <a:alpha val="20000"/>
              </a:srgbClr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10867275" y="2176907"/>
            <a:ext cx="866775" cy="866775"/>
          </a:xfrm>
          <a:custGeom>
            <a:avLst/>
            <a:gdLst/>
            <a:ahLst/>
            <a:cxnLst/>
            <a:rect l="l" t="t" r="r" b="b"/>
            <a:pathLst>
              <a:path w="866775" h="866775">
                <a:moveTo>
                  <a:pt x="0" y="433388"/>
                </a:moveTo>
                <a:cubicBezTo>
                  <a:pt x="0" y="194034"/>
                  <a:pt x="194034" y="0"/>
                  <a:pt x="433388" y="0"/>
                </a:cubicBezTo>
                <a:cubicBezTo>
                  <a:pt x="672741" y="0"/>
                  <a:pt x="866775" y="194034"/>
                  <a:pt x="866775" y="433388"/>
                </a:cubicBezTo>
                <a:cubicBezTo>
                  <a:pt x="866775" y="672741"/>
                  <a:pt x="672741" y="866775"/>
                  <a:pt x="433388" y="866775"/>
                </a:cubicBezTo>
                <a:cubicBezTo>
                  <a:pt x="194034" y="866775"/>
                  <a:pt x="0" y="672741"/>
                  <a:pt x="0" y="433388"/>
                </a:cubicBezTo>
              </a:path>
            </a:pathLst>
          </a:custGeom>
          <a:solidFill>
            <a:srgbClr val="B0DCCA">
              <a:alpha val="5098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3252624" y="1774390"/>
            <a:ext cx="2651759" cy="4572000"/>
          </a:xfrm>
          <a:custGeom>
            <a:avLst/>
            <a:gdLst/>
            <a:ahLst/>
            <a:cxnLst/>
            <a:rect l="l" t="t" r="r" b="b"/>
            <a:pathLst>
              <a:path w="2651759" h="4572000">
                <a:moveTo>
                  <a:pt x="124235" y="4572000"/>
                </a:moveTo>
                <a:cubicBezTo>
                  <a:pt x="55622" y="4572000"/>
                  <a:pt x="0" y="4516378"/>
                  <a:pt x="0" y="4447765"/>
                </a:cubicBezTo>
                <a:lnTo>
                  <a:pt x="0" y="124235"/>
                </a:lnTo>
                <a:cubicBezTo>
                  <a:pt x="0" y="55622"/>
                  <a:pt x="55622" y="0"/>
                  <a:pt x="124235" y="0"/>
                </a:cubicBezTo>
                <a:lnTo>
                  <a:pt x="2527524" y="0"/>
                </a:lnTo>
                <a:cubicBezTo>
                  <a:pt x="2596137" y="0"/>
                  <a:pt x="2651759" y="55622"/>
                  <a:pt x="2651759" y="124235"/>
                </a:cubicBezTo>
                <a:lnTo>
                  <a:pt x="2651759" y="4447765"/>
                </a:lnTo>
                <a:cubicBezTo>
                  <a:pt x="2651759" y="4516378"/>
                  <a:pt x="2596137" y="4572000"/>
                  <a:pt x="2527524" y="4572000"/>
                </a:cubicBezTo>
                <a:lnTo>
                  <a:pt x="124235" y="4572000"/>
                </a:lnTo>
              </a:path>
            </a:pathLst>
          </a:custGeom>
          <a:solidFill>
            <a:srgbClr val="000000">
              <a:alpha val="30196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6048048" y="1774390"/>
            <a:ext cx="2651759" cy="4572000"/>
          </a:xfrm>
          <a:custGeom>
            <a:avLst/>
            <a:gdLst/>
            <a:ahLst/>
            <a:cxnLst/>
            <a:rect l="l" t="t" r="r" b="b"/>
            <a:pathLst>
              <a:path w="2651759" h="4572000">
                <a:moveTo>
                  <a:pt x="124235" y="4572000"/>
                </a:moveTo>
                <a:cubicBezTo>
                  <a:pt x="55622" y="4572000"/>
                  <a:pt x="0" y="4516378"/>
                  <a:pt x="0" y="4447765"/>
                </a:cubicBezTo>
                <a:lnTo>
                  <a:pt x="0" y="124235"/>
                </a:lnTo>
                <a:cubicBezTo>
                  <a:pt x="0" y="55622"/>
                  <a:pt x="55622" y="0"/>
                  <a:pt x="124235" y="0"/>
                </a:cubicBezTo>
                <a:lnTo>
                  <a:pt x="2527524" y="0"/>
                </a:lnTo>
                <a:cubicBezTo>
                  <a:pt x="2596137" y="0"/>
                  <a:pt x="2651759" y="55622"/>
                  <a:pt x="2651759" y="124235"/>
                </a:cubicBezTo>
                <a:lnTo>
                  <a:pt x="2651759" y="4447765"/>
                </a:lnTo>
                <a:cubicBezTo>
                  <a:pt x="2651759" y="4516378"/>
                  <a:pt x="2596137" y="4572000"/>
                  <a:pt x="2527524" y="4572000"/>
                </a:cubicBezTo>
                <a:lnTo>
                  <a:pt x="124235" y="4572000"/>
                </a:lnTo>
              </a:path>
            </a:pathLst>
          </a:custGeom>
          <a:solidFill>
            <a:srgbClr val="000000">
              <a:alpha val="30196"/>
            </a:srgbClr>
          </a:solidFill>
          <a:ln/>
        </p:spPr>
        <p:txBody>
          <a:bodyPr wrap="square" lIns="90000" tIns="46800" rIns="90000" bIns="46800" rtlCol="0" anchor="ctr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457200" y="843915"/>
            <a:ext cx="11276849" cy="731520"/>
          </a:xfrm>
          <a:custGeom>
            <a:avLst/>
            <a:gdLst/>
            <a:ahLst/>
            <a:cxnLst/>
            <a:rect l="l" t="t" r="r" b="b"/>
            <a:pathLst>
              <a:path w="11276849" h="731520">
                <a:moveTo>
                  <a:pt x="0" y="731520"/>
                </a:moveTo>
                <a:lnTo>
                  <a:pt x="0" y="0"/>
                </a:lnTo>
                <a:lnTo>
                  <a:pt x="11276849" y="0"/>
                </a:lnTo>
                <a:lnTo>
                  <a:pt x="11276849" y="731520"/>
                </a:lnTo>
                <a:lnTo>
                  <a:pt x="0" y="73152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Global M&amp;A Market Trends in 2024</a:t>
            </a:r>
            <a:endParaRPr lang="en-US" sz="2400" dirty="0"/>
          </a:p>
        </p:txBody>
      </p:sp>
      <p:sp>
        <p:nvSpPr>
          <p:cNvPr id="11" name="Text 9"/>
          <p:cNvSpPr/>
          <p:nvPr/>
        </p:nvSpPr>
        <p:spPr>
          <a:xfrm>
            <a:off x="457200" y="137160"/>
            <a:ext cx="7363463" cy="182880"/>
          </a:xfrm>
          <a:custGeom>
            <a:avLst/>
            <a:gdLst/>
            <a:ahLst/>
            <a:cxnLst/>
            <a:rect l="l" t="t" r="r" b="b"/>
            <a:pathLst>
              <a:path w="7363463" h="182880">
                <a:moveTo>
                  <a:pt x="0" y="182880"/>
                </a:moveTo>
                <a:lnTo>
                  <a:pt x="0" y="0"/>
                </a:lnTo>
                <a:lnTo>
                  <a:pt x="7363463" y="0"/>
                </a:lnTo>
                <a:lnTo>
                  <a:pt x="7363463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D9D9D9"/>
                </a:solidFill>
                <a:latin typeface="Jost" pitchFamily="34" charset="0"/>
                <a:ea typeface="Jost" pitchFamily="34" charset="-122"/>
                <a:cs typeface="Jost" pitchFamily="34" charset="-120"/>
              </a:rPr>
              <a:t>Insights into M&amp;A Trends in 2024</a:t>
            </a:r>
            <a:endParaRPr lang="en-US" sz="800" dirty="0"/>
          </a:p>
        </p:txBody>
      </p:sp>
      <p:sp>
        <p:nvSpPr>
          <p:cNvPr id="12" name="Text 10"/>
          <p:cNvSpPr/>
          <p:nvPr/>
        </p:nvSpPr>
        <p:spPr>
          <a:xfrm>
            <a:off x="8933152" y="1796559"/>
            <a:ext cx="2800897" cy="4217526"/>
          </a:xfrm>
          <a:custGeom>
            <a:avLst/>
            <a:gdLst/>
            <a:ahLst/>
            <a:cxnLst/>
            <a:rect l="l" t="t" r="r" b="b"/>
            <a:pathLst>
              <a:path w="2800897" h="4217526">
                <a:moveTo>
                  <a:pt x="0" y="1529574"/>
                </a:moveTo>
                <a:cubicBezTo>
                  <a:pt x="0" y="684814"/>
                  <a:pt x="627002" y="0"/>
                  <a:pt x="1400448" y="0"/>
                </a:cubicBezTo>
                <a:lnTo>
                  <a:pt x="1400448" y="0"/>
                </a:lnTo>
                <a:cubicBezTo>
                  <a:pt x="2173895" y="0"/>
                  <a:pt x="2800897" y="684814"/>
                  <a:pt x="2800897" y="1529574"/>
                </a:cubicBezTo>
                <a:lnTo>
                  <a:pt x="2800897" y="2687952"/>
                </a:lnTo>
                <a:cubicBezTo>
                  <a:pt x="2800897" y="3532712"/>
                  <a:pt x="2173895" y="4217526"/>
                  <a:pt x="1400448" y="4217526"/>
                </a:cubicBezTo>
                <a:lnTo>
                  <a:pt x="1400448" y="4217526"/>
                </a:lnTo>
                <a:cubicBezTo>
                  <a:pt x="627002" y="4217526"/>
                  <a:pt x="0" y="3532712"/>
                  <a:pt x="0" y="2687952"/>
                </a:cubicBezTo>
                <a:lnTo>
                  <a:pt x="0" y="1529574"/>
                </a:lnTo>
              </a:path>
            </a:pathLst>
          </a:custGeom>
          <a:blipFill>
            <a:blip r:embed="rId3"/>
            <a:srcRect l="7066" r="7066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10883150" y="136525"/>
            <a:ext cx="850900" cy="192088"/>
          </a:xfrm>
          <a:custGeom>
            <a:avLst/>
            <a:gdLst/>
            <a:ahLst/>
            <a:cxnLst/>
            <a:rect l="l" t="t" r="r" b="b"/>
            <a:pathLst>
              <a:path w="850900" h="192088">
                <a:moveTo>
                  <a:pt x="0" y="192088"/>
                </a:moveTo>
                <a:lnTo>
                  <a:pt x="0" y="0"/>
                </a:lnTo>
                <a:lnTo>
                  <a:pt x="850900" y="0"/>
                </a:lnTo>
                <a:lnTo>
                  <a:pt x="850900" y="192088"/>
                </a:lnTo>
                <a:lnTo>
                  <a:pt x="0" y="192088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t"/>
          <a:lstStyle/>
          <a:p>
            <a:pPr marL="0" indent="0" algn="r">
              <a:lnSpc>
                <a:spcPct val="90000"/>
              </a:lnSpc>
              <a:spcBef>
                <a:spcPts val="898"/>
              </a:spcBef>
              <a:buNone/>
            </a:pPr>
            <a:r>
              <a:rPr lang="en-US" sz="718" dirty="0">
                <a:solidFill>
                  <a:srgbClr val="FFFFFF"/>
                </a:solidFill>
                <a:latin typeface="Jost" pitchFamily="34" charset="0"/>
                <a:ea typeface="Jost" pitchFamily="34" charset="-122"/>
                <a:cs typeface="Jost" pitchFamily="34" charset="-120"/>
              </a:rPr>
              <a:t>1</a:t>
            </a:r>
            <a:endParaRPr lang="en-US" sz="718" dirty="0"/>
          </a:p>
        </p:txBody>
      </p:sp>
      <p:sp>
        <p:nvSpPr>
          <p:cNvPr id="14" name="Text 12"/>
          <p:cNvSpPr/>
          <p:nvPr/>
        </p:nvSpPr>
        <p:spPr>
          <a:xfrm>
            <a:off x="628891" y="1938675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22860" y="34290"/>
                </a:moveTo>
                <a:cubicBezTo>
                  <a:pt x="22860" y="28004"/>
                  <a:pt x="17717" y="22860"/>
                  <a:pt x="11430" y="22860"/>
                </a:cubicBezTo>
                <a:cubicBezTo>
                  <a:pt x="5143" y="22860"/>
                  <a:pt x="0" y="28004"/>
                  <a:pt x="0" y="34290"/>
                </a:cubicBezTo>
                <a:lnTo>
                  <a:pt x="0" y="285750"/>
                </a:lnTo>
                <a:cubicBezTo>
                  <a:pt x="0" y="317325"/>
                  <a:pt x="25575" y="342900"/>
                  <a:pt x="57150" y="342900"/>
                </a:cubicBezTo>
                <a:lnTo>
                  <a:pt x="354330" y="342900"/>
                </a:lnTo>
                <a:cubicBezTo>
                  <a:pt x="360617" y="342900"/>
                  <a:pt x="365760" y="337757"/>
                  <a:pt x="365760" y="331470"/>
                </a:cubicBezTo>
                <a:cubicBezTo>
                  <a:pt x="365760" y="325184"/>
                  <a:pt x="360617" y="320040"/>
                  <a:pt x="354330" y="320040"/>
                </a:cubicBezTo>
                <a:lnTo>
                  <a:pt x="57150" y="320040"/>
                </a:lnTo>
                <a:cubicBezTo>
                  <a:pt x="38219" y="320040"/>
                  <a:pt x="22860" y="304681"/>
                  <a:pt x="22860" y="285750"/>
                </a:cubicBezTo>
                <a:lnTo>
                  <a:pt x="22860" y="34290"/>
                </a:lnTo>
                <a:moveTo>
                  <a:pt x="262890" y="68580"/>
                </a:moveTo>
                <a:lnTo>
                  <a:pt x="303895" y="68580"/>
                </a:lnTo>
                <a:lnTo>
                  <a:pt x="205740" y="166735"/>
                </a:lnTo>
                <a:lnTo>
                  <a:pt x="156662" y="117658"/>
                </a:lnTo>
                <a:cubicBezTo>
                  <a:pt x="154519" y="115514"/>
                  <a:pt x="151590" y="114300"/>
                  <a:pt x="148590" y="114300"/>
                </a:cubicBezTo>
                <a:cubicBezTo>
                  <a:pt x="145590" y="114300"/>
                  <a:pt x="142661" y="115514"/>
                  <a:pt x="140518" y="117658"/>
                </a:cubicBezTo>
                <a:lnTo>
                  <a:pt x="71938" y="186238"/>
                </a:lnTo>
                <a:cubicBezTo>
                  <a:pt x="67508" y="190667"/>
                  <a:pt x="67508" y="197953"/>
                  <a:pt x="71938" y="202382"/>
                </a:cubicBezTo>
                <a:cubicBezTo>
                  <a:pt x="76367" y="206812"/>
                  <a:pt x="83653" y="206812"/>
                  <a:pt x="88082" y="202382"/>
                </a:cubicBezTo>
                <a:lnTo>
                  <a:pt x="148590" y="141875"/>
                </a:lnTo>
                <a:lnTo>
                  <a:pt x="197668" y="190952"/>
                </a:lnTo>
                <a:cubicBezTo>
                  <a:pt x="202097" y="195382"/>
                  <a:pt x="209383" y="195382"/>
                  <a:pt x="213812" y="190952"/>
                </a:cubicBezTo>
                <a:lnTo>
                  <a:pt x="320040" y="84725"/>
                </a:lnTo>
                <a:lnTo>
                  <a:pt x="320040" y="125730"/>
                </a:lnTo>
                <a:cubicBezTo>
                  <a:pt x="320040" y="132017"/>
                  <a:pt x="325184" y="137160"/>
                  <a:pt x="331470" y="137160"/>
                </a:cubicBezTo>
                <a:cubicBezTo>
                  <a:pt x="337757" y="137160"/>
                  <a:pt x="342900" y="132017"/>
                  <a:pt x="342900" y="125730"/>
                </a:cubicBezTo>
                <a:lnTo>
                  <a:pt x="342900" y="57150"/>
                </a:lnTo>
                <a:cubicBezTo>
                  <a:pt x="342900" y="50863"/>
                  <a:pt x="337757" y="45720"/>
                  <a:pt x="331470" y="45720"/>
                </a:cubicBezTo>
                <a:lnTo>
                  <a:pt x="262890" y="45720"/>
                </a:lnTo>
                <a:cubicBezTo>
                  <a:pt x="256604" y="45720"/>
                  <a:pt x="251460" y="50863"/>
                  <a:pt x="251460" y="57150"/>
                </a:cubicBezTo>
                <a:cubicBezTo>
                  <a:pt x="251460" y="63436"/>
                  <a:pt x="256604" y="68580"/>
                  <a:pt x="262890" y="68580"/>
                </a:cubicBezTo>
                <a:lnTo>
                  <a:pt x="262890" y="68580"/>
                </a:lnTo>
                <a:moveTo>
                  <a:pt x="262890" y="274320"/>
                </a:moveTo>
                <a:lnTo>
                  <a:pt x="331470" y="274320"/>
                </a:lnTo>
                <a:cubicBezTo>
                  <a:pt x="337757" y="274320"/>
                  <a:pt x="342900" y="269177"/>
                  <a:pt x="342900" y="262890"/>
                </a:cubicBezTo>
                <a:lnTo>
                  <a:pt x="342900" y="194310"/>
                </a:lnTo>
                <a:cubicBezTo>
                  <a:pt x="342900" y="188024"/>
                  <a:pt x="337757" y="182880"/>
                  <a:pt x="331470" y="182880"/>
                </a:cubicBezTo>
                <a:cubicBezTo>
                  <a:pt x="325184" y="182880"/>
                  <a:pt x="320040" y="188024"/>
                  <a:pt x="320040" y="194310"/>
                </a:cubicBezTo>
                <a:lnTo>
                  <a:pt x="320040" y="235315"/>
                </a:lnTo>
                <a:lnTo>
                  <a:pt x="270962" y="186238"/>
                </a:lnTo>
                <a:lnTo>
                  <a:pt x="254818" y="202382"/>
                </a:lnTo>
                <a:lnTo>
                  <a:pt x="303895" y="251460"/>
                </a:lnTo>
                <a:lnTo>
                  <a:pt x="262890" y="251460"/>
                </a:lnTo>
                <a:cubicBezTo>
                  <a:pt x="256604" y="251460"/>
                  <a:pt x="251460" y="256604"/>
                  <a:pt x="251460" y="262890"/>
                </a:cubicBezTo>
                <a:cubicBezTo>
                  <a:pt x="251460" y="269177"/>
                  <a:pt x="256604" y="274320"/>
                  <a:pt x="262890" y="274320"/>
                </a:cubicBez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3411144" y="1938675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342900" y="182880"/>
                </a:moveTo>
                <a:cubicBezTo>
                  <a:pt x="342900" y="94503"/>
                  <a:pt x="271257" y="22860"/>
                  <a:pt x="182880" y="22860"/>
                </a:cubicBezTo>
                <a:cubicBezTo>
                  <a:pt x="94503" y="22860"/>
                  <a:pt x="22860" y="94503"/>
                  <a:pt x="22860" y="182880"/>
                </a:cubicBezTo>
                <a:cubicBezTo>
                  <a:pt x="22860" y="271257"/>
                  <a:pt x="94503" y="342900"/>
                  <a:pt x="182880" y="342900"/>
                </a:cubicBezTo>
                <a:cubicBezTo>
                  <a:pt x="271257" y="342900"/>
                  <a:pt x="342900" y="271257"/>
                  <a:pt x="342900" y="182880"/>
                </a:cubicBezTo>
                <a:moveTo>
                  <a:pt x="0" y="182880"/>
                </a:moveTo>
                <a:cubicBezTo>
                  <a:pt x="0" y="81878"/>
                  <a:pt x="81878" y="0"/>
                  <a:pt x="182880" y="0"/>
                </a:cubicBezTo>
                <a:cubicBezTo>
                  <a:pt x="283882" y="0"/>
                  <a:pt x="365760" y="81878"/>
                  <a:pt x="365760" y="182880"/>
                </a:cubicBezTo>
                <a:cubicBezTo>
                  <a:pt x="365760" y="283882"/>
                  <a:pt x="283882" y="365760"/>
                  <a:pt x="182880" y="365760"/>
                </a:cubicBezTo>
                <a:cubicBezTo>
                  <a:pt x="81878" y="365760"/>
                  <a:pt x="0" y="283882"/>
                  <a:pt x="0" y="182880"/>
                </a:cubicBezTo>
                <a:moveTo>
                  <a:pt x="182880" y="274320"/>
                </a:moveTo>
                <a:cubicBezTo>
                  <a:pt x="233381" y="274320"/>
                  <a:pt x="274320" y="233381"/>
                  <a:pt x="274320" y="182880"/>
                </a:cubicBezTo>
                <a:cubicBezTo>
                  <a:pt x="274320" y="132379"/>
                  <a:pt x="233381" y="91440"/>
                  <a:pt x="182880" y="91440"/>
                </a:cubicBezTo>
                <a:cubicBezTo>
                  <a:pt x="132379" y="91440"/>
                  <a:pt x="91440" y="132379"/>
                  <a:pt x="91440" y="182880"/>
                </a:cubicBezTo>
                <a:cubicBezTo>
                  <a:pt x="91440" y="233381"/>
                  <a:pt x="132379" y="274320"/>
                  <a:pt x="182880" y="274320"/>
                </a:cubicBezTo>
                <a:lnTo>
                  <a:pt x="182880" y="274320"/>
                </a:lnTo>
                <a:moveTo>
                  <a:pt x="182880" y="68580"/>
                </a:moveTo>
                <a:cubicBezTo>
                  <a:pt x="246006" y="68580"/>
                  <a:pt x="297180" y="119754"/>
                  <a:pt x="297180" y="182880"/>
                </a:cubicBezTo>
                <a:cubicBezTo>
                  <a:pt x="297180" y="246006"/>
                  <a:pt x="246006" y="297180"/>
                  <a:pt x="182880" y="297180"/>
                </a:cubicBezTo>
                <a:cubicBezTo>
                  <a:pt x="119754" y="297180"/>
                  <a:pt x="68580" y="246006"/>
                  <a:pt x="68580" y="182880"/>
                </a:cubicBezTo>
                <a:cubicBezTo>
                  <a:pt x="68580" y="119754"/>
                  <a:pt x="119754" y="68580"/>
                  <a:pt x="182880" y="68580"/>
                </a:cubicBezTo>
                <a:lnTo>
                  <a:pt x="182880" y="68580"/>
                </a:lnTo>
                <a:moveTo>
                  <a:pt x="182880" y="205740"/>
                </a:moveTo>
                <a:cubicBezTo>
                  <a:pt x="195505" y="205740"/>
                  <a:pt x="205740" y="195505"/>
                  <a:pt x="205740" y="182880"/>
                </a:cubicBezTo>
                <a:cubicBezTo>
                  <a:pt x="205740" y="170255"/>
                  <a:pt x="195505" y="160020"/>
                  <a:pt x="182880" y="160020"/>
                </a:cubicBezTo>
                <a:cubicBezTo>
                  <a:pt x="170255" y="160020"/>
                  <a:pt x="160020" y="170255"/>
                  <a:pt x="160020" y="182880"/>
                </a:cubicBezTo>
                <a:cubicBezTo>
                  <a:pt x="160020" y="195505"/>
                  <a:pt x="170255" y="205740"/>
                  <a:pt x="182880" y="205740"/>
                </a:cubicBezTo>
                <a:moveTo>
                  <a:pt x="182880" y="137160"/>
                </a:moveTo>
                <a:cubicBezTo>
                  <a:pt x="208130" y="137160"/>
                  <a:pt x="228600" y="157630"/>
                  <a:pt x="228600" y="182880"/>
                </a:cubicBezTo>
                <a:cubicBezTo>
                  <a:pt x="228600" y="208130"/>
                  <a:pt x="208130" y="228600"/>
                  <a:pt x="182880" y="228600"/>
                </a:cubicBezTo>
                <a:cubicBezTo>
                  <a:pt x="157630" y="228600"/>
                  <a:pt x="137160" y="208130"/>
                  <a:pt x="137160" y="182880"/>
                </a:cubicBezTo>
                <a:cubicBezTo>
                  <a:pt x="137160" y="157630"/>
                  <a:pt x="157630" y="137160"/>
                  <a:pt x="182880" y="137160"/>
                </a:cubicBezTo>
                <a:lnTo>
                  <a:pt x="182880" y="137160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6221422" y="1938675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82880" y="342900"/>
                </a:moveTo>
                <a:cubicBezTo>
                  <a:pt x="271248" y="342900"/>
                  <a:pt x="342900" y="271248"/>
                  <a:pt x="342900" y="182880"/>
                </a:cubicBezTo>
                <a:cubicBezTo>
                  <a:pt x="342900" y="94512"/>
                  <a:pt x="271248" y="22860"/>
                  <a:pt x="182880" y="22860"/>
                </a:cubicBezTo>
                <a:cubicBezTo>
                  <a:pt x="94512" y="22860"/>
                  <a:pt x="22860" y="94512"/>
                  <a:pt x="22860" y="182880"/>
                </a:cubicBezTo>
                <a:cubicBezTo>
                  <a:pt x="22860" y="190310"/>
                  <a:pt x="23360" y="197596"/>
                  <a:pt x="24360" y="204740"/>
                </a:cubicBezTo>
                <a:lnTo>
                  <a:pt x="17502" y="207240"/>
                </a:lnTo>
                <a:cubicBezTo>
                  <a:pt x="11930" y="209312"/>
                  <a:pt x="7001" y="212741"/>
                  <a:pt x="3286" y="217170"/>
                </a:cubicBezTo>
                <a:cubicBezTo>
                  <a:pt x="1072" y="206097"/>
                  <a:pt x="0" y="194596"/>
                  <a:pt x="0" y="182880"/>
                </a:cubicBezTo>
                <a:cubicBezTo>
                  <a:pt x="0" y="81867"/>
                  <a:pt x="81867" y="0"/>
                  <a:pt x="182880" y="0"/>
                </a:cubicBezTo>
                <a:cubicBezTo>
                  <a:pt x="283893" y="0"/>
                  <a:pt x="365760" y="81867"/>
                  <a:pt x="365760" y="182880"/>
                </a:cubicBezTo>
                <a:cubicBezTo>
                  <a:pt x="365760" y="283893"/>
                  <a:pt x="283893" y="365760"/>
                  <a:pt x="182880" y="365760"/>
                </a:cubicBezTo>
                <a:cubicBezTo>
                  <a:pt x="171164" y="365760"/>
                  <a:pt x="159663" y="364688"/>
                  <a:pt x="148519" y="362545"/>
                </a:cubicBezTo>
                <a:cubicBezTo>
                  <a:pt x="152948" y="358759"/>
                  <a:pt x="156377" y="353901"/>
                  <a:pt x="158448" y="348329"/>
                </a:cubicBezTo>
                <a:lnTo>
                  <a:pt x="160949" y="341471"/>
                </a:lnTo>
                <a:cubicBezTo>
                  <a:pt x="168092" y="342471"/>
                  <a:pt x="175379" y="342971"/>
                  <a:pt x="182809" y="342971"/>
                </a:cubicBezTo>
                <a:lnTo>
                  <a:pt x="182880" y="342900"/>
                </a:lnTo>
                <a:moveTo>
                  <a:pt x="177379" y="297037"/>
                </a:moveTo>
                <a:lnTo>
                  <a:pt x="185738" y="274249"/>
                </a:lnTo>
                <a:cubicBezTo>
                  <a:pt x="234887" y="272748"/>
                  <a:pt x="274320" y="232386"/>
                  <a:pt x="274320" y="182880"/>
                </a:cubicBezTo>
                <a:cubicBezTo>
                  <a:pt x="274320" y="132374"/>
                  <a:pt x="233386" y="91440"/>
                  <a:pt x="182880" y="91440"/>
                </a:cubicBezTo>
                <a:cubicBezTo>
                  <a:pt x="133374" y="91440"/>
                  <a:pt x="93012" y="130802"/>
                  <a:pt x="91511" y="180023"/>
                </a:cubicBezTo>
                <a:lnTo>
                  <a:pt x="68723" y="188381"/>
                </a:lnTo>
                <a:cubicBezTo>
                  <a:pt x="68651" y="186523"/>
                  <a:pt x="68580" y="184737"/>
                  <a:pt x="68580" y="182880"/>
                </a:cubicBezTo>
                <a:cubicBezTo>
                  <a:pt x="68580" y="119729"/>
                  <a:pt x="119729" y="68580"/>
                  <a:pt x="182880" y="68580"/>
                </a:cubicBezTo>
                <a:cubicBezTo>
                  <a:pt x="246031" y="68580"/>
                  <a:pt x="297180" y="119729"/>
                  <a:pt x="297180" y="182880"/>
                </a:cubicBezTo>
                <a:cubicBezTo>
                  <a:pt x="297180" y="246031"/>
                  <a:pt x="246031" y="297180"/>
                  <a:pt x="182880" y="297180"/>
                </a:cubicBezTo>
                <a:cubicBezTo>
                  <a:pt x="181023" y="297180"/>
                  <a:pt x="179165" y="297109"/>
                  <a:pt x="177379" y="297037"/>
                </a:cubicBezTo>
                <a:lnTo>
                  <a:pt x="177379" y="297037"/>
                </a:lnTo>
                <a:moveTo>
                  <a:pt x="193596" y="186809"/>
                </a:moveTo>
                <a:lnTo>
                  <a:pt x="137017" y="340400"/>
                </a:lnTo>
                <a:cubicBezTo>
                  <a:pt x="135374" y="344829"/>
                  <a:pt x="131231" y="347758"/>
                  <a:pt x="126516" y="347901"/>
                </a:cubicBezTo>
                <a:cubicBezTo>
                  <a:pt x="121801" y="348044"/>
                  <a:pt x="117515" y="345186"/>
                  <a:pt x="115729" y="340828"/>
                </a:cubicBezTo>
                <a:lnTo>
                  <a:pt x="93940" y="287965"/>
                </a:lnTo>
                <a:lnTo>
                  <a:pt x="19502" y="362402"/>
                </a:lnTo>
                <a:cubicBezTo>
                  <a:pt x="15073" y="366832"/>
                  <a:pt x="7787" y="366832"/>
                  <a:pt x="3358" y="362402"/>
                </a:cubicBezTo>
                <a:cubicBezTo>
                  <a:pt x="-1072" y="357973"/>
                  <a:pt x="-1072" y="350687"/>
                  <a:pt x="3358" y="346258"/>
                </a:cubicBezTo>
                <a:lnTo>
                  <a:pt x="77795" y="271820"/>
                </a:lnTo>
                <a:lnTo>
                  <a:pt x="24932" y="250031"/>
                </a:lnTo>
                <a:cubicBezTo>
                  <a:pt x="20574" y="248245"/>
                  <a:pt x="17788" y="243959"/>
                  <a:pt x="17859" y="239244"/>
                </a:cubicBezTo>
                <a:cubicBezTo>
                  <a:pt x="17931" y="234529"/>
                  <a:pt x="20931" y="230386"/>
                  <a:pt x="25360" y="228743"/>
                </a:cubicBezTo>
                <a:lnTo>
                  <a:pt x="178951" y="172164"/>
                </a:lnTo>
                <a:cubicBezTo>
                  <a:pt x="183166" y="170593"/>
                  <a:pt x="187809" y="171664"/>
                  <a:pt x="190952" y="174808"/>
                </a:cubicBezTo>
                <a:cubicBezTo>
                  <a:pt x="194096" y="177951"/>
                  <a:pt x="195167" y="182666"/>
                  <a:pt x="193596" y="186809"/>
                </a:cubicBezTo>
                <a:lnTo>
                  <a:pt x="193596" y="186809"/>
                </a:lnTo>
                <a:moveTo>
                  <a:pt x="102370" y="257175"/>
                </a:moveTo>
                <a:cubicBezTo>
                  <a:pt x="105156" y="258318"/>
                  <a:pt x="107442" y="260604"/>
                  <a:pt x="108585" y="263390"/>
                </a:cubicBezTo>
                <a:lnTo>
                  <a:pt x="125730" y="304967"/>
                </a:lnTo>
                <a:lnTo>
                  <a:pt x="163592" y="202168"/>
                </a:lnTo>
                <a:lnTo>
                  <a:pt x="60793" y="240030"/>
                </a:lnTo>
                <a:lnTo>
                  <a:pt x="102370" y="257175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628890" y="2433434"/>
            <a:ext cx="2339760" cy="444534"/>
          </a:xfrm>
          <a:custGeom>
            <a:avLst/>
            <a:gdLst/>
            <a:ahLst/>
            <a:cxnLst/>
            <a:rect l="l" t="t" r="r" b="b"/>
            <a:pathLst>
              <a:path w="2339760" h="444534">
                <a:moveTo>
                  <a:pt x="0" y="444534"/>
                </a:moveTo>
                <a:lnTo>
                  <a:pt x="0" y="0"/>
                </a:lnTo>
                <a:lnTo>
                  <a:pt x="2339760" y="0"/>
                </a:lnTo>
                <a:lnTo>
                  <a:pt x="2339760" y="444534"/>
                </a:lnTo>
                <a:lnTo>
                  <a:pt x="0" y="444534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3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Increased Focus on Cross-Selling Strategies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628891" y="2992882"/>
            <a:ext cx="2339759" cy="3200400"/>
          </a:xfrm>
          <a:custGeom>
            <a:avLst/>
            <a:gdLst/>
            <a:ahLst/>
            <a:cxnLst/>
            <a:rect l="l" t="t" r="r" b="b"/>
            <a:pathLst>
              <a:path w="2339759" h="3200400">
                <a:moveTo>
                  <a:pt x="0" y="3200400"/>
                </a:moveTo>
                <a:lnTo>
                  <a:pt x="0" y="0"/>
                </a:lnTo>
                <a:lnTo>
                  <a:pt x="2339759" y="0"/>
                </a:lnTo>
                <a:lnTo>
                  <a:pt x="2339759" y="3200400"/>
                </a:lnTo>
                <a:lnTo>
                  <a:pt x="0" y="32004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FFFFFF"/>
                </a:solidFill>
                <a:latin typeface="Jost" pitchFamily="34" charset="0"/>
                <a:ea typeface="Jost" pitchFamily="34" charset="-122"/>
                <a:cs typeface="Jost" pitchFamily="34" charset="-120"/>
              </a:rPr>
              <a:t>Companies are expected to expand within existing product categories or geographies with a heightened emphasis on cross-selling opportunities.</a:t>
            </a:r>
            <a:endParaRPr lang="en-US" sz="1100" dirty="0"/>
          </a:p>
        </p:txBody>
      </p:sp>
      <p:sp>
        <p:nvSpPr>
          <p:cNvPr id="19" name="Text 17"/>
          <p:cNvSpPr/>
          <p:nvPr/>
        </p:nvSpPr>
        <p:spPr>
          <a:xfrm>
            <a:off x="3424314" y="2433434"/>
            <a:ext cx="2339760" cy="444534"/>
          </a:xfrm>
          <a:custGeom>
            <a:avLst/>
            <a:gdLst/>
            <a:ahLst/>
            <a:cxnLst/>
            <a:rect l="l" t="t" r="r" b="b"/>
            <a:pathLst>
              <a:path w="2339760" h="444534">
                <a:moveTo>
                  <a:pt x="0" y="444534"/>
                </a:moveTo>
                <a:lnTo>
                  <a:pt x="0" y="0"/>
                </a:lnTo>
                <a:lnTo>
                  <a:pt x="2339760" y="0"/>
                </a:lnTo>
                <a:lnTo>
                  <a:pt x="2339760" y="444534"/>
                </a:lnTo>
                <a:lnTo>
                  <a:pt x="0" y="444534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3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Programmatic M&amp;A Approaches in Media Sector</a:t>
            </a:r>
            <a:endParaRPr lang="en-US" sz="1300" dirty="0"/>
          </a:p>
        </p:txBody>
      </p:sp>
      <p:sp>
        <p:nvSpPr>
          <p:cNvPr id="20" name="Text 18"/>
          <p:cNvSpPr/>
          <p:nvPr/>
        </p:nvSpPr>
        <p:spPr>
          <a:xfrm>
            <a:off x="3424315" y="2992882"/>
            <a:ext cx="2339759" cy="3200400"/>
          </a:xfrm>
          <a:custGeom>
            <a:avLst/>
            <a:gdLst/>
            <a:ahLst/>
            <a:cxnLst/>
            <a:rect l="l" t="t" r="r" b="b"/>
            <a:pathLst>
              <a:path w="2339759" h="3200400">
                <a:moveTo>
                  <a:pt x="0" y="3200400"/>
                </a:moveTo>
                <a:lnTo>
                  <a:pt x="0" y="0"/>
                </a:lnTo>
                <a:lnTo>
                  <a:pt x="2339759" y="0"/>
                </a:lnTo>
                <a:lnTo>
                  <a:pt x="2339759" y="3200400"/>
                </a:lnTo>
                <a:lnTo>
                  <a:pt x="0" y="32004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FFFFFF"/>
                </a:solidFill>
                <a:latin typeface="Jost" pitchFamily="34" charset="0"/>
                <a:ea typeface="Jost" pitchFamily="34" charset="-122"/>
                <a:cs typeface="Jost" pitchFamily="34" charset="-120"/>
              </a:rPr>
              <a:t>Media companies are leaning towards programmatic M&amp;A strategies, which have historically outperformed megadeals, delivering an excess TSR of 5.9%.</a:t>
            </a:r>
            <a:endParaRPr lang="en-US" sz="1100" dirty="0"/>
          </a:p>
        </p:txBody>
      </p:sp>
      <p:sp>
        <p:nvSpPr>
          <p:cNvPr id="21" name="Text 19"/>
          <p:cNvSpPr/>
          <p:nvPr/>
        </p:nvSpPr>
        <p:spPr>
          <a:xfrm>
            <a:off x="6219738" y="2433434"/>
            <a:ext cx="2339760" cy="444534"/>
          </a:xfrm>
          <a:custGeom>
            <a:avLst/>
            <a:gdLst/>
            <a:ahLst/>
            <a:cxnLst/>
            <a:rect l="l" t="t" r="r" b="b"/>
            <a:pathLst>
              <a:path w="2339760" h="444534">
                <a:moveTo>
                  <a:pt x="0" y="444534"/>
                </a:moveTo>
                <a:lnTo>
                  <a:pt x="0" y="0"/>
                </a:lnTo>
                <a:lnTo>
                  <a:pt x="2339760" y="0"/>
                </a:lnTo>
                <a:lnTo>
                  <a:pt x="2339760" y="444534"/>
                </a:lnTo>
                <a:lnTo>
                  <a:pt x="0" y="444534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300" dirty="0">
                <a:solidFill>
                  <a:srgbClr val="FFFFFF"/>
                </a:solidFill>
                <a:latin typeface="Jost SemiBold" pitchFamily="34" charset="0"/>
                <a:ea typeface="Jost SemiBold" pitchFamily="34" charset="-122"/>
                <a:cs typeface="Jost SemiBold" pitchFamily="34" charset="-120"/>
              </a:rPr>
              <a:t>Emphasis on Portfolio Reconfiguration</a:t>
            </a:r>
            <a:endParaRPr lang="en-US" sz="1300" dirty="0"/>
          </a:p>
        </p:txBody>
      </p:sp>
      <p:sp>
        <p:nvSpPr>
          <p:cNvPr id="22" name="Text 20"/>
          <p:cNvSpPr/>
          <p:nvPr/>
        </p:nvSpPr>
        <p:spPr>
          <a:xfrm>
            <a:off x="6219739" y="2992882"/>
            <a:ext cx="2339759" cy="3200400"/>
          </a:xfrm>
          <a:custGeom>
            <a:avLst/>
            <a:gdLst/>
            <a:ahLst/>
            <a:cxnLst/>
            <a:rect l="l" t="t" r="r" b="b"/>
            <a:pathLst>
              <a:path w="2339759" h="3200400">
                <a:moveTo>
                  <a:pt x="0" y="3200400"/>
                </a:moveTo>
                <a:lnTo>
                  <a:pt x="0" y="0"/>
                </a:lnTo>
                <a:lnTo>
                  <a:pt x="2339759" y="0"/>
                </a:lnTo>
                <a:lnTo>
                  <a:pt x="2339759" y="3200400"/>
                </a:lnTo>
                <a:lnTo>
                  <a:pt x="0" y="32004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FFFFFF"/>
                </a:solidFill>
                <a:latin typeface="Jost" pitchFamily="34" charset="0"/>
                <a:ea typeface="Jost" pitchFamily="34" charset="-122"/>
                <a:cs typeface="Jost" pitchFamily="34" charset="-120"/>
              </a:rPr>
              <a:t>Top players are reevaluating their portfolios to identify the most relevant and profitable segments, potentially leading to divestments and asset swaps for strategic focus.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Jost</vt:lpstr>
      <vt:lpstr>Jost SemiBold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2024-12-05T22:03:59Z</dcterms:created>
  <dcterms:modified xsi:type="dcterms:W3CDTF">2024-12-05T22:05:20Z</dcterms:modified>
</cp:coreProperties>
</file>