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123" d="100"/>
          <a:sy n="123" d="100"/>
        </p:scale>
        <p:origin x="6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1125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</a:path>
            </a:pathLst>
          </a:custGeom>
          <a:solidFill>
            <a:srgbClr val="F1F0F5"/>
          </a:solid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 rot="5400000">
            <a:off x="392051" y="1023629"/>
            <a:ext cx="5416846" cy="6239327"/>
          </a:xfrm>
          <a:custGeom>
            <a:avLst/>
            <a:gdLst/>
            <a:ahLst/>
            <a:cxnLst/>
            <a:rect l="l" t="t" r="r" b="b"/>
            <a:pathLst>
              <a:path w="5416846" h="6239327">
                <a:moveTo>
                  <a:pt x="0" y="6239327"/>
                </a:moveTo>
                <a:lnTo>
                  <a:pt x="0" y="0"/>
                </a:lnTo>
                <a:lnTo>
                  <a:pt x="5416846" y="0"/>
                </a:lnTo>
                <a:lnTo>
                  <a:pt x="5416846" y="6239327"/>
                </a:lnTo>
                <a:lnTo>
                  <a:pt x="0" y="6239327"/>
                </a:lnTo>
              </a:path>
            </a:pathLst>
          </a:custGeom>
          <a:blipFill>
            <a:blip r:embed="rId3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548639" y="3950289"/>
            <a:ext cx="4499611" cy="2348634"/>
          </a:xfrm>
          <a:custGeom>
            <a:avLst/>
            <a:gdLst/>
            <a:ahLst/>
            <a:cxnLst/>
            <a:rect l="l" t="t" r="r" b="b"/>
            <a:pathLst>
              <a:path w="4499611" h="2348634">
                <a:moveTo>
                  <a:pt x="54230" y="2348634"/>
                </a:moveTo>
                <a:cubicBezTo>
                  <a:pt x="24280" y="2348634"/>
                  <a:pt x="0" y="2324354"/>
                  <a:pt x="0" y="2294404"/>
                </a:cubicBezTo>
                <a:lnTo>
                  <a:pt x="0" y="54230"/>
                </a:lnTo>
                <a:cubicBezTo>
                  <a:pt x="0" y="24280"/>
                  <a:pt x="24280" y="0"/>
                  <a:pt x="54230" y="0"/>
                </a:cubicBezTo>
                <a:lnTo>
                  <a:pt x="4445381" y="0"/>
                </a:lnTo>
                <a:cubicBezTo>
                  <a:pt x="4475331" y="0"/>
                  <a:pt x="4499611" y="24280"/>
                  <a:pt x="4499611" y="54230"/>
                </a:cubicBezTo>
                <a:lnTo>
                  <a:pt x="4499611" y="2294404"/>
                </a:lnTo>
                <a:cubicBezTo>
                  <a:pt x="4499611" y="2324355"/>
                  <a:pt x="4475331" y="2348634"/>
                  <a:pt x="4445381" y="2348634"/>
                </a:cubicBezTo>
                <a:lnTo>
                  <a:pt x="54230" y="2348634"/>
                </a:ln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>
            <a:off x="548639" y="1434868"/>
            <a:ext cx="4499611" cy="2348634"/>
          </a:xfrm>
          <a:custGeom>
            <a:avLst/>
            <a:gdLst/>
            <a:ahLst/>
            <a:cxnLst/>
            <a:rect l="l" t="t" r="r" b="b"/>
            <a:pathLst>
              <a:path w="4499611" h="2348634">
                <a:moveTo>
                  <a:pt x="54230" y="2348634"/>
                </a:moveTo>
                <a:cubicBezTo>
                  <a:pt x="24280" y="2348634"/>
                  <a:pt x="0" y="2324354"/>
                  <a:pt x="0" y="2294404"/>
                </a:cubicBezTo>
                <a:lnTo>
                  <a:pt x="0" y="54230"/>
                </a:lnTo>
                <a:cubicBezTo>
                  <a:pt x="0" y="24280"/>
                  <a:pt x="24280" y="0"/>
                  <a:pt x="54230" y="0"/>
                </a:cubicBezTo>
                <a:lnTo>
                  <a:pt x="4445381" y="0"/>
                </a:lnTo>
                <a:cubicBezTo>
                  <a:pt x="4475331" y="0"/>
                  <a:pt x="4499611" y="24280"/>
                  <a:pt x="4499611" y="54230"/>
                </a:cubicBezTo>
                <a:lnTo>
                  <a:pt x="4499611" y="2294404"/>
                </a:lnTo>
                <a:cubicBezTo>
                  <a:pt x="4499611" y="2324355"/>
                  <a:pt x="4475331" y="2348634"/>
                  <a:pt x="4445381" y="2348634"/>
                </a:cubicBezTo>
                <a:lnTo>
                  <a:pt x="54230" y="2348634"/>
                </a:ln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>
            <a:off x="5246294" y="3950289"/>
            <a:ext cx="4499611" cy="2348634"/>
          </a:xfrm>
          <a:custGeom>
            <a:avLst/>
            <a:gdLst/>
            <a:ahLst/>
            <a:cxnLst/>
            <a:rect l="l" t="t" r="r" b="b"/>
            <a:pathLst>
              <a:path w="4499611" h="2348634">
                <a:moveTo>
                  <a:pt x="54230" y="2348634"/>
                </a:moveTo>
                <a:cubicBezTo>
                  <a:pt x="24280" y="2348634"/>
                  <a:pt x="0" y="2324354"/>
                  <a:pt x="0" y="2294404"/>
                </a:cubicBezTo>
                <a:lnTo>
                  <a:pt x="0" y="54230"/>
                </a:lnTo>
                <a:cubicBezTo>
                  <a:pt x="0" y="24280"/>
                  <a:pt x="24280" y="0"/>
                  <a:pt x="54230" y="0"/>
                </a:cubicBezTo>
                <a:lnTo>
                  <a:pt x="4445381" y="0"/>
                </a:lnTo>
                <a:cubicBezTo>
                  <a:pt x="4475331" y="0"/>
                  <a:pt x="4499611" y="24280"/>
                  <a:pt x="4499611" y="54230"/>
                </a:cubicBezTo>
                <a:lnTo>
                  <a:pt x="4499611" y="2294404"/>
                </a:lnTo>
                <a:cubicBezTo>
                  <a:pt x="4499611" y="2324355"/>
                  <a:pt x="4475331" y="2348634"/>
                  <a:pt x="4445381" y="2348634"/>
                </a:cubicBezTo>
                <a:lnTo>
                  <a:pt x="54230" y="2348634"/>
                </a:ln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7" name="Text 5"/>
          <p:cNvSpPr/>
          <p:nvPr/>
        </p:nvSpPr>
        <p:spPr>
          <a:xfrm>
            <a:off x="5246294" y="1434868"/>
            <a:ext cx="4499611" cy="2348634"/>
          </a:xfrm>
          <a:custGeom>
            <a:avLst/>
            <a:gdLst/>
            <a:ahLst/>
            <a:cxnLst/>
            <a:rect l="l" t="t" r="r" b="b"/>
            <a:pathLst>
              <a:path w="4499611" h="2348634">
                <a:moveTo>
                  <a:pt x="54230" y="2348634"/>
                </a:moveTo>
                <a:cubicBezTo>
                  <a:pt x="24280" y="2348634"/>
                  <a:pt x="0" y="2324354"/>
                  <a:pt x="0" y="2294404"/>
                </a:cubicBezTo>
                <a:lnTo>
                  <a:pt x="0" y="54230"/>
                </a:lnTo>
                <a:cubicBezTo>
                  <a:pt x="0" y="24280"/>
                  <a:pt x="24280" y="0"/>
                  <a:pt x="54230" y="0"/>
                </a:cubicBezTo>
                <a:lnTo>
                  <a:pt x="4445381" y="0"/>
                </a:lnTo>
                <a:cubicBezTo>
                  <a:pt x="4475331" y="0"/>
                  <a:pt x="4499611" y="24280"/>
                  <a:pt x="4499611" y="54230"/>
                </a:cubicBezTo>
                <a:lnTo>
                  <a:pt x="4499611" y="2294404"/>
                </a:lnTo>
                <a:cubicBezTo>
                  <a:pt x="4499611" y="2324355"/>
                  <a:pt x="4475331" y="2348634"/>
                  <a:pt x="4445381" y="2348634"/>
                </a:cubicBezTo>
                <a:lnTo>
                  <a:pt x="54230" y="2348634"/>
                </a:lnTo>
              </a:path>
            </a:pathLst>
          </a:custGeom>
          <a:solidFill>
            <a:srgbClr val="FFFFFF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8" name="Text 6"/>
          <p:cNvSpPr/>
          <p:nvPr/>
        </p:nvSpPr>
        <p:spPr>
          <a:xfrm>
            <a:off x="548640" y="1153655"/>
            <a:ext cx="1879591" cy="61837"/>
          </a:xfrm>
          <a:custGeom>
            <a:avLst/>
            <a:gdLst/>
            <a:ahLst/>
            <a:cxnLst/>
            <a:rect l="l" t="t" r="r" b="b"/>
            <a:pathLst>
              <a:path w="1879591" h="61837">
                <a:moveTo>
                  <a:pt x="0" y="61837"/>
                </a:moveTo>
                <a:lnTo>
                  <a:pt x="0" y="0"/>
                </a:lnTo>
                <a:lnTo>
                  <a:pt x="1879591" y="0"/>
                </a:lnTo>
                <a:lnTo>
                  <a:pt x="1879591" y="61837"/>
                </a:lnTo>
                <a:lnTo>
                  <a:pt x="0" y="61837"/>
                </a:lnTo>
              </a:path>
            </a:pathLst>
          </a:custGeom>
          <a:solidFill>
            <a:srgbClr val="7748FF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9" name="Text 7"/>
          <p:cNvSpPr/>
          <p:nvPr/>
        </p:nvSpPr>
        <p:spPr>
          <a:xfrm>
            <a:off x="548640" y="6495651"/>
            <a:ext cx="6207291" cy="182880"/>
          </a:xfrm>
          <a:custGeom>
            <a:avLst/>
            <a:gdLst/>
            <a:ahLst/>
            <a:cxnLst/>
            <a:rect l="l" t="t" r="r" b="b"/>
            <a:pathLst>
              <a:path w="6207291" h="182880">
                <a:moveTo>
                  <a:pt x="0" y="182880"/>
                </a:moveTo>
                <a:lnTo>
                  <a:pt x="0" y="0"/>
                </a:lnTo>
                <a:lnTo>
                  <a:pt x="6207291" y="0"/>
                </a:lnTo>
                <a:lnTo>
                  <a:pt x="6207291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A6A6A6"/>
                </a:solidFill>
                <a:latin typeface="poppins" pitchFamily="34" charset="0"/>
                <a:ea typeface="poppins" pitchFamily="34" charset="-122"/>
                <a:cs typeface="poppins" pitchFamily="34" charset="-120"/>
              </a:rPr>
              <a:t>Revolutionizing the Global Food Supply Chain</a:t>
            </a:r>
            <a:endParaRPr lang="en-US" sz="1000" dirty="0"/>
          </a:p>
        </p:txBody>
      </p:sp>
      <p:sp>
        <p:nvSpPr>
          <p:cNvPr id="10" name="Text 8"/>
          <p:cNvSpPr/>
          <p:nvPr/>
        </p:nvSpPr>
        <p:spPr>
          <a:xfrm>
            <a:off x="9925905" y="0"/>
            <a:ext cx="2266094" cy="6858000"/>
          </a:xfrm>
          <a:custGeom>
            <a:avLst/>
            <a:gdLst/>
            <a:ahLst/>
            <a:cxnLst/>
            <a:rect l="l" t="t" r="r" b="b"/>
            <a:pathLst>
              <a:path w="2266094" h="6858000">
                <a:moveTo>
                  <a:pt x="0" y="6858000"/>
                </a:moveTo>
                <a:lnTo>
                  <a:pt x="0" y="0"/>
                </a:lnTo>
                <a:lnTo>
                  <a:pt x="2266094" y="0"/>
                </a:lnTo>
                <a:lnTo>
                  <a:pt x="2266094" y="6858000"/>
                </a:lnTo>
                <a:lnTo>
                  <a:pt x="0" y="6858000"/>
                </a:lnTo>
              </a:path>
            </a:pathLst>
          </a:custGeom>
          <a:blipFill>
            <a:blip r:embed="rId4"/>
            <a:srcRect l="39158" r="39158"/>
            <a:stretch/>
          </a:blip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1" name="Text 9"/>
          <p:cNvSpPr/>
          <p:nvPr/>
        </p:nvSpPr>
        <p:spPr>
          <a:xfrm>
            <a:off x="548640" y="0"/>
            <a:ext cx="9197265" cy="1130599"/>
          </a:xfrm>
          <a:custGeom>
            <a:avLst/>
            <a:gdLst/>
            <a:ahLst/>
            <a:cxnLst/>
            <a:rect l="l" t="t" r="r" b="b"/>
            <a:pathLst>
              <a:path w="9197265" h="1130599">
                <a:moveTo>
                  <a:pt x="0" y="1130599"/>
                </a:moveTo>
                <a:lnTo>
                  <a:pt x="0" y="0"/>
                </a:lnTo>
                <a:lnTo>
                  <a:pt x="9197265" y="0"/>
                </a:lnTo>
                <a:lnTo>
                  <a:pt x="9197265" y="1130599"/>
                </a:lnTo>
                <a:lnTo>
                  <a:pt x="0" y="1130599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2800" b="1" dirty="0">
                <a:solidFill>
                  <a:srgbClr val="000000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Challenges in Supply Chain Management</a:t>
            </a:r>
            <a:endParaRPr lang="en-US" sz="2800" dirty="0"/>
          </a:p>
        </p:txBody>
      </p:sp>
      <p:sp>
        <p:nvSpPr>
          <p:cNvPr id="12" name="Text 10"/>
          <p:cNvSpPr/>
          <p:nvPr/>
        </p:nvSpPr>
        <p:spPr>
          <a:xfrm>
            <a:off x="5426294" y="4582629"/>
            <a:ext cx="4140000" cy="1591025"/>
          </a:xfrm>
          <a:custGeom>
            <a:avLst/>
            <a:gdLst/>
            <a:ahLst/>
            <a:cxnLst/>
            <a:rect l="l" t="t" r="r" b="b"/>
            <a:pathLst>
              <a:path w="4140000" h="1591025">
                <a:moveTo>
                  <a:pt x="0" y="1591025"/>
                </a:moveTo>
                <a:lnTo>
                  <a:pt x="0" y="0"/>
                </a:lnTo>
                <a:lnTo>
                  <a:pt x="4140000" y="0"/>
                </a:lnTo>
                <a:lnTo>
                  <a:pt x="4140000" y="1591025"/>
                </a:lnTo>
                <a:lnTo>
                  <a:pt x="0" y="1591025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poppins" pitchFamily="34" charset="0"/>
                <a:ea typeface="poppins" pitchFamily="34" charset="-122"/>
                <a:cs typeface="poppins" pitchFamily="34" charset="-120"/>
              </a:rPr>
              <a:t>Natural disasters, political unrest, and pandemics.</a:t>
            </a:r>
            <a:endParaRPr lang="en-US" sz="1100" dirty="0"/>
          </a:p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poppins" pitchFamily="34" charset="0"/>
                <a:ea typeface="poppins" pitchFamily="34" charset="-122"/>
                <a:cs typeface="poppins" pitchFamily="34" charset="-120"/>
              </a:rPr>
              <a:t>Impact on production, transportation, and overall supply chain resilience.</a:t>
            </a:r>
            <a:endParaRPr lang="en-US" sz="1100" dirty="0"/>
          </a:p>
        </p:txBody>
      </p:sp>
      <p:sp>
        <p:nvSpPr>
          <p:cNvPr id="13" name="Text 11"/>
          <p:cNvSpPr/>
          <p:nvPr/>
        </p:nvSpPr>
        <p:spPr>
          <a:xfrm>
            <a:off x="5426294" y="4083579"/>
            <a:ext cx="4140000" cy="365760"/>
          </a:xfrm>
          <a:custGeom>
            <a:avLst/>
            <a:gdLst/>
            <a:ahLst/>
            <a:cxnLst/>
            <a:rect l="l" t="t" r="r" b="b"/>
            <a:pathLst>
              <a:path w="4140000" h="365760">
                <a:moveTo>
                  <a:pt x="0" y="365760"/>
                </a:moveTo>
                <a:lnTo>
                  <a:pt x="0" y="0"/>
                </a:lnTo>
                <a:lnTo>
                  <a:pt x="4140000" y="0"/>
                </a:lnTo>
                <a:lnTo>
                  <a:pt x="4140000" y="365760"/>
                </a:lnTo>
                <a:lnTo>
                  <a:pt x="0" y="36576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1300" b="1" dirty="0">
                <a:solidFill>
                  <a:srgbClr val="7748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Supply Chain Disruptions</a:t>
            </a:r>
            <a:endParaRPr lang="en-US" sz="1300" dirty="0"/>
          </a:p>
        </p:txBody>
      </p:sp>
      <p:sp>
        <p:nvSpPr>
          <p:cNvPr id="14" name="Text 12"/>
          <p:cNvSpPr/>
          <p:nvPr/>
        </p:nvSpPr>
        <p:spPr>
          <a:xfrm>
            <a:off x="728639" y="4582629"/>
            <a:ext cx="4140000" cy="1591025"/>
          </a:xfrm>
          <a:custGeom>
            <a:avLst/>
            <a:gdLst/>
            <a:ahLst/>
            <a:cxnLst/>
            <a:rect l="l" t="t" r="r" b="b"/>
            <a:pathLst>
              <a:path w="4140000" h="1591025">
                <a:moveTo>
                  <a:pt x="0" y="1591025"/>
                </a:moveTo>
                <a:lnTo>
                  <a:pt x="0" y="0"/>
                </a:lnTo>
                <a:lnTo>
                  <a:pt x="4140000" y="0"/>
                </a:lnTo>
                <a:lnTo>
                  <a:pt x="4140000" y="1591025"/>
                </a:lnTo>
                <a:lnTo>
                  <a:pt x="0" y="1591025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poppins" pitchFamily="34" charset="0"/>
                <a:ea typeface="poppins" pitchFamily="34" charset="-122"/>
                <a:cs typeface="poppins" pitchFamily="34" charset="-120"/>
              </a:rPr>
              <a:t>Balancing environmental concerns with operational efficiency.</a:t>
            </a:r>
            <a:endParaRPr lang="en-US" sz="1100" dirty="0"/>
          </a:p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poppins" pitchFamily="34" charset="0"/>
                <a:ea typeface="poppins" pitchFamily="34" charset="-122"/>
                <a:cs typeface="poppins" pitchFamily="34" charset="-120"/>
              </a:rPr>
              <a:t>Pressure to reduce carbon footprint and waste throughout the supply chain.</a:t>
            </a:r>
            <a:endParaRPr lang="en-US" sz="1100" dirty="0"/>
          </a:p>
        </p:txBody>
      </p:sp>
      <p:sp>
        <p:nvSpPr>
          <p:cNvPr id="15" name="Text 13"/>
          <p:cNvSpPr/>
          <p:nvPr/>
        </p:nvSpPr>
        <p:spPr>
          <a:xfrm>
            <a:off x="728639" y="4083579"/>
            <a:ext cx="4140000" cy="365760"/>
          </a:xfrm>
          <a:custGeom>
            <a:avLst/>
            <a:gdLst/>
            <a:ahLst/>
            <a:cxnLst/>
            <a:rect l="l" t="t" r="r" b="b"/>
            <a:pathLst>
              <a:path w="4140000" h="365760">
                <a:moveTo>
                  <a:pt x="0" y="365760"/>
                </a:moveTo>
                <a:lnTo>
                  <a:pt x="0" y="0"/>
                </a:lnTo>
                <a:lnTo>
                  <a:pt x="4140000" y="0"/>
                </a:lnTo>
                <a:lnTo>
                  <a:pt x="4140000" y="365760"/>
                </a:lnTo>
                <a:lnTo>
                  <a:pt x="0" y="36576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1300" b="1" dirty="0">
                <a:solidFill>
                  <a:srgbClr val="7748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Sustainability</a:t>
            </a:r>
            <a:endParaRPr lang="en-US" sz="1300" dirty="0"/>
          </a:p>
        </p:txBody>
      </p:sp>
      <p:sp>
        <p:nvSpPr>
          <p:cNvPr id="16" name="Text 14"/>
          <p:cNvSpPr/>
          <p:nvPr/>
        </p:nvSpPr>
        <p:spPr>
          <a:xfrm>
            <a:off x="5426294" y="2067208"/>
            <a:ext cx="4140000" cy="1591025"/>
          </a:xfrm>
          <a:custGeom>
            <a:avLst/>
            <a:gdLst/>
            <a:ahLst/>
            <a:cxnLst/>
            <a:rect l="l" t="t" r="r" b="b"/>
            <a:pathLst>
              <a:path w="4140000" h="1591025">
                <a:moveTo>
                  <a:pt x="0" y="1591025"/>
                </a:moveTo>
                <a:lnTo>
                  <a:pt x="0" y="0"/>
                </a:lnTo>
                <a:lnTo>
                  <a:pt x="4140000" y="0"/>
                </a:lnTo>
                <a:lnTo>
                  <a:pt x="4140000" y="1591025"/>
                </a:lnTo>
                <a:lnTo>
                  <a:pt x="0" y="1591025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poppins" pitchFamily="34" charset="0"/>
                <a:ea typeface="poppins" pitchFamily="34" charset="-122"/>
                <a:cs typeface="poppins" pitchFamily="34" charset="-120"/>
              </a:rPr>
              <a:t>Fluctuating consumer preferences and market trends.</a:t>
            </a:r>
            <a:endParaRPr lang="en-US" sz="1100" dirty="0"/>
          </a:p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poppins" pitchFamily="34" charset="0"/>
                <a:ea typeface="poppins" pitchFamily="34" charset="-122"/>
                <a:cs typeface="poppins" pitchFamily="34" charset="-120"/>
              </a:rPr>
              <a:t>Strain on forecasting accuracy and inventory management.</a:t>
            </a:r>
            <a:endParaRPr lang="en-US" sz="1100" dirty="0"/>
          </a:p>
        </p:txBody>
      </p:sp>
      <p:sp>
        <p:nvSpPr>
          <p:cNvPr id="17" name="Text 15"/>
          <p:cNvSpPr/>
          <p:nvPr/>
        </p:nvSpPr>
        <p:spPr>
          <a:xfrm>
            <a:off x="5426294" y="1568158"/>
            <a:ext cx="4140000" cy="365760"/>
          </a:xfrm>
          <a:custGeom>
            <a:avLst/>
            <a:gdLst/>
            <a:ahLst/>
            <a:cxnLst/>
            <a:rect l="l" t="t" r="r" b="b"/>
            <a:pathLst>
              <a:path w="4140000" h="365760">
                <a:moveTo>
                  <a:pt x="0" y="365760"/>
                </a:moveTo>
                <a:lnTo>
                  <a:pt x="0" y="0"/>
                </a:lnTo>
                <a:lnTo>
                  <a:pt x="4140000" y="0"/>
                </a:lnTo>
                <a:lnTo>
                  <a:pt x="4140000" y="365760"/>
                </a:lnTo>
                <a:lnTo>
                  <a:pt x="0" y="36576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1300" b="1" dirty="0">
                <a:solidFill>
                  <a:srgbClr val="7748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Demand Volatility</a:t>
            </a:r>
            <a:endParaRPr lang="en-US" sz="1300" dirty="0"/>
          </a:p>
        </p:txBody>
      </p:sp>
      <p:sp>
        <p:nvSpPr>
          <p:cNvPr id="18" name="Text 16"/>
          <p:cNvSpPr/>
          <p:nvPr/>
        </p:nvSpPr>
        <p:spPr>
          <a:xfrm>
            <a:off x="728640" y="2067208"/>
            <a:ext cx="4140000" cy="1591025"/>
          </a:xfrm>
          <a:custGeom>
            <a:avLst/>
            <a:gdLst/>
            <a:ahLst/>
            <a:cxnLst/>
            <a:rect l="l" t="t" r="r" b="b"/>
            <a:pathLst>
              <a:path w="4140000" h="1591025">
                <a:moveTo>
                  <a:pt x="0" y="1591025"/>
                </a:moveTo>
                <a:lnTo>
                  <a:pt x="0" y="0"/>
                </a:lnTo>
                <a:lnTo>
                  <a:pt x="4140000" y="0"/>
                </a:lnTo>
                <a:lnTo>
                  <a:pt x="4140000" y="1591025"/>
                </a:lnTo>
                <a:lnTo>
                  <a:pt x="0" y="1591025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poppins" pitchFamily="34" charset="0"/>
                <a:ea typeface="poppins" pitchFamily="34" charset="-122"/>
                <a:cs typeface="poppins" pitchFamily="34" charset="-120"/>
              </a:rPr>
              <a:t>Managing diverse regulations and customs across borders.</a:t>
            </a:r>
            <a:endParaRPr lang="en-US" sz="1100" dirty="0"/>
          </a:p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poppins" pitchFamily="34" charset="0"/>
                <a:ea typeface="poppins" pitchFamily="34" charset="-122"/>
                <a:cs typeface="poppins" pitchFamily="34" charset="-120"/>
              </a:rPr>
              <a:t>Increased complexity in logistics and documentation.</a:t>
            </a:r>
            <a:endParaRPr lang="en-US" sz="1100" dirty="0"/>
          </a:p>
        </p:txBody>
      </p:sp>
      <p:sp>
        <p:nvSpPr>
          <p:cNvPr id="19" name="Text 17"/>
          <p:cNvSpPr/>
          <p:nvPr/>
        </p:nvSpPr>
        <p:spPr>
          <a:xfrm>
            <a:off x="728639" y="1568158"/>
            <a:ext cx="4140000" cy="365760"/>
          </a:xfrm>
          <a:custGeom>
            <a:avLst/>
            <a:gdLst/>
            <a:ahLst/>
            <a:cxnLst/>
            <a:rect l="l" t="t" r="r" b="b"/>
            <a:pathLst>
              <a:path w="4140000" h="365760">
                <a:moveTo>
                  <a:pt x="0" y="365760"/>
                </a:moveTo>
                <a:lnTo>
                  <a:pt x="0" y="0"/>
                </a:lnTo>
                <a:lnTo>
                  <a:pt x="4140000" y="0"/>
                </a:lnTo>
                <a:lnTo>
                  <a:pt x="4140000" y="365760"/>
                </a:lnTo>
                <a:lnTo>
                  <a:pt x="0" y="36576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1300" b="1" dirty="0">
                <a:solidFill>
                  <a:srgbClr val="7748FF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Globalization</a:t>
            </a:r>
            <a:endParaRPr lang="en-US" sz="13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Macintosh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poppins</vt:lpstr>
      <vt:lpstr>Poppins Semibold</vt:lpstr>
      <vt:lpstr>Office Theme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Kevin Gödecke</cp:lastModifiedBy>
  <cp:revision>2</cp:revision>
  <dcterms:created xsi:type="dcterms:W3CDTF">2024-12-05T21:40:13Z</dcterms:created>
  <dcterms:modified xsi:type="dcterms:W3CDTF">2024-12-05T21:43:13Z</dcterms:modified>
</cp:coreProperties>
</file>