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123" d="100"/>
          <a:sy n="123" d="100"/>
        </p:scale>
        <p:origin x="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9515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38125" y="447"/>
            <a:ext cx="1866890" cy="2333321"/>
          </a:xfrm>
          <a:custGeom>
            <a:avLst/>
            <a:gdLst/>
            <a:ahLst/>
            <a:cxnLst/>
            <a:rect l="l" t="t" r="r" b="b"/>
            <a:pathLst>
              <a:path w="1866890" h="2333321">
                <a:moveTo>
                  <a:pt x="0" y="2333321"/>
                </a:moveTo>
                <a:lnTo>
                  <a:pt x="0" y="0"/>
                </a:lnTo>
                <a:lnTo>
                  <a:pt x="1866890" y="0"/>
                </a:lnTo>
                <a:lnTo>
                  <a:pt x="1866890" y="2333321"/>
                </a:lnTo>
                <a:lnTo>
                  <a:pt x="0" y="2333321"/>
                </a:lnTo>
              </a:path>
            </a:pathLst>
          </a:custGeom>
          <a:blipFill>
            <a:blip r:embed="rId3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11428664" y="2299306"/>
            <a:ext cx="761673" cy="761442"/>
          </a:xfrm>
          <a:custGeom>
            <a:avLst/>
            <a:gdLst/>
            <a:ahLst/>
            <a:cxnLst/>
            <a:rect l="l" t="t" r="r" b="b"/>
            <a:pathLst>
              <a:path w="761673" h="761442">
                <a:moveTo>
                  <a:pt x="0" y="761442"/>
                </a:moveTo>
                <a:lnTo>
                  <a:pt x="0" y="0"/>
                </a:lnTo>
                <a:lnTo>
                  <a:pt x="761673" y="0"/>
                </a:lnTo>
                <a:lnTo>
                  <a:pt x="761673" y="761442"/>
                </a:lnTo>
                <a:lnTo>
                  <a:pt x="0" y="761442"/>
                </a:lnTo>
              </a:path>
            </a:pathLst>
          </a:custGeom>
          <a:blipFill>
            <a:blip r:embed="rId4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9905626" y="905"/>
            <a:ext cx="761673" cy="761442"/>
          </a:xfrm>
          <a:custGeom>
            <a:avLst/>
            <a:gdLst/>
            <a:ahLst/>
            <a:cxnLst/>
            <a:rect l="l" t="t" r="r" b="b"/>
            <a:pathLst>
              <a:path w="761673" h="761442">
                <a:moveTo>
                  <a:pt x="0" y="761442"/>
                </a:moveTo>
                <a:lnTo>
                  <a:pt x="0" y="0"/>
                </a:lnTo>
                <a:lnTo>
                  <a:pt x="761673" y="0"/>
                </a:lnTo>
                <a:lnTo>
                  <a:pt x="761673" y="761442"/>
                </a:lnTo>
                <a:lnTo>
                  <a:pt x="0" y="761442"/>
                </a:lnTo>
              </a:path>
            </a:pathLst>
          </a:custGeom>
          <a:blipFill>
            <a:blip r:embed="rId5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9143953" y="905"/>
            <a:ext cx="761673" cy="761442"/>
          </a:xfrm>
          <a:custGeom>
            <a:avLst/>
            <a:gdLst/>
            <a:ahLst/>
            <a:cxnLst/>
            <a:rect l="l" t="t" r="r" b="b"/>
            <a:pathLst>
              <a:path w="761673" h="761442">
                <a:moveTo>
                  <a:pt x="0" y="761442"/>
                </a:moveTo>
                <a:lnTo>
                  <a:pt x="0" y="0"/>
                </a:lnTo>
                <a:lnTo>
                  <a:pt x="761673" y="0"/>
                </a:lnTo>
                <a:lnTo>
                  <a:pt x="761673" y="761442"/>
                </a:lnTo>
                <a:lnTo>
                  <a:pt x="0" y="761442"/>
                </a:lnTo>
              </a:path>
            </a:pathLst>
          </a:custGeom>
          <a:blipFill>
            <a:blip r:embed="rId6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11424806" y="1530443"/>
            <a:ext cx="767131" cy="769158"/>
          </a:xfrm>
          <a:custGeom>
            <a:avLst/>
            <a:gdLst/>
            <a:ahLst/>
            <a:cxnLst/>
            <a:rect l="l" t="t" r="r" b="b"/>
            <a:pathLst>
              <a:path w="767131" h="769158">
                <a:moveTo>
                  <a:pt x="0" y="769158"/>
                </a:moveTo>
                <a:lnTo>
                  <a:pt x="0" y="0"/>
                </a:lnTo>
                <a:lnTo>
                  <a:pt x="767131" y="0"/>
                </a:lnTo>
                <a:lnTo>
                  <a:pt x="767131" y="769158"/>
                </a:lnTo>
                <a:lnTo>
                  <a:pt x="0" y="769158"/>
                </a:lnTo>
              </a:path>
            </a:pathLst>
          </a:custGeom>
          <a:blipFill>
            <a:blip r:embed="rId7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10667300" y="446"/>
            <a:ext cx="761673" cy="1521988"/>
          </a:xfrm>
          <a:custGeom>
            <a:avLst/>
            <a:gdLst/>
            <a:ahLst/>
            <a:cxnLst/>
            <a:rect l="l" t="t" r="r" b="b"/>
            <a:pathLst>
              <a:path w="761673" h="1521988">
                <a:moveTo>
                  <a:pt x="0" y="1521988"/>
                </a:moveTo>
                <a:lnTo>
                  <a:pt x="0" y="0"/>
                </a:lnTo>
                <a:lnTo>
                  <a:pt x="761673" y="0"/>
                </a:lnTo>
                <a:lnTo>
                  <a:pt x="761673" y="1521988"/>
                </a:lnTo>
                <a:lnTo>
                  <a:pt x="0" y="1521988"/>
                </a:lnTo>
              </a:path>
            </a:pathLst>
          </a:custGeom>
          <a:blipFill>
            <a:blip r:embed="rId8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11428664" y="446"/>
            <a:ext cx="761673" cy="1522286"/>
          </a:xfrm>
          <a:custGeom>
            <a:avLst/>
            <a:gdLst/>
            <a:ahLst/>
            <a:cxnLst/>
            <a:rect l="l" t="t" r="r" b="b"/>
            <a:pathLst>
              <a:path w="761673" h="1522286">
                <a:moveTo>
                  <a:pt x="0" y="1522286"/>
                </a:moveTo>
                <a:lnTo>
                  <a:pt x="0" y="0"/>
                </a:lnTo>
                <a:lnTo>
                  <a:pt x="761673" y="0"/>
                </a:lnTo>
                <a:lnTo>
                  <a:pt x="761673" y="1522286"/>
                </a:lnTo>
                <a:lnTo>
                  <a:pt x="0" y="1522286"/>
                </a:lnTo>
              </a:path>
            </a:pathLst>
          </a:custGeom>
          <a:blipFill>
            <a:blip r:embed="rId9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1" y="3797252"/>
            <a:ext cx="3050241" cy="3060302"/>
          </a:xfrm>
          <a:custGeom>
            <a:avLst/>
            <a:gdLst/>
            <a:ahLst/>
            <a:cxnLst/>
            <a:rect l="l" t="t" r="r" b="b"/>
            <a:pathLst>
              <a:path w="3050241" h="3060302">
                <a:moveTo>
                  <a:pt x="0" y="3060302"/>
                </a:moveTo>
                <a:lnTo>
                  <a:pt x="0" y="0"/>
                </a:lnTo>
                <a:lnTo>
                  <a:pt x="3050241" y="0"/>
                </a:lnTo>
                <a:lnTo>
                  <a:pt x="3050241" y="3060302"/>
                </a:lnTo>
                <a:lnTo>
                  <a:pt x="0" y="3060302"/>
                </a:lnTo>
              </a:path>
            </a:pathLst>
          </a:custGeom>
          <a:blipFill>
            <a:blip r:embed="rId10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10798125" y="5159122"/>
            <a:ext cx="1393812" cy="1698432"/>
          </a:xfrm>
          <a:custGeom>
            <a:avLst/>
            <a:gdLst/>
            <a:ahLst/>
            <a:cxnLst/>
            <a:rect l="l" t="t" r="r" b="b"/>
            <a:pathLst>
              <a:path w="1393812" h="1698432">
                <a:moveTo>
                  <a:pt x="0" y="1698432"/>
                </a:moveTo>
                <a:lnTo>
                  <a:pt x="0" y="0"/>
                </a:lnTo>
                <a:lnTo>
                  <a:pt x="1393812" y="0"/>
                </a:lnTo>
                <a:lnTo>
                  <a:pt x="1393812" y="1698432"/>
                </a:lnTo>
                <a:lnTo>
                  <a:pt x="0" y="1698432"/>
                </a:lnTo>
              </a:path>
            </a:pathLst>
          </a:custGeom>
          <a:blipFill>
            <a:blip r:embed="rId11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1" name="Text 9"/>
          <p:cNvSpPr/>
          <p:nvPr/>
        </p:nvSpPr>
        <p:spPr>
          <a:xfrm>
            <a:off x="11344216" y="5736925"/>
            <a:ext cx="812796" cy="1120629"/>
          </a:xfrm>
          <a:custGeom>
            <a:avLst/>
            <a:gdLst/>
            <a:ahLst/>
            <a:cxnLst/>
            <a:rect l="l" t="t" r="r" b="b"/>
            <a:pathLst>
              <a:path w="812796" h="1120629">
                <a:moveTo>
                  <a:pt x="0" y="1120629"/>
                </a:moveTo>
                <a:lnTo>
                  <a:pt x="0" y="0"/>
                </a:lnTo>
                <a:lnTo>
                  <a:pt x="812796" y="0"/>
                </a:lnTo>
                <a:lnTo>
                  <a:pt x="812796" y="1120629"/>
                </a:lnTo>
                <a:lnTo>
                  <a:pt x="0" y="1120629"/>
                </a:lnTo>
              </a:path>
            </a:pathLst>
          </a:custGeom>
          <a:blipFill>
            <a:blip r:embed="rId12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8975679" y="6225811"/>
            <a:ext cx="1917690" cy="631743"/>
          </a:xfrm>
          <a:custGeom>
            <a:avLst/>
            <a:gdLst/>
            <a:ahLst/>
            <a:cxnLst/>
            <a:rect l="l" t="t" r="r" b="b"/>
            <a:pathLst>
              <a:path w="1917690" h="631743">
                <a:moveTo>
                  <a:pt x="0" y="631743"/>
                </a:moveTo>
                <a:lnTo>
                  <a:pt x="0" y="0"/>
                </a:lnTo>
                <a:lnTo>
                  <a:pt x="1917690" y="0"/>
                </a:lnTo>
                <a:lnTo>
                  <a:pt x="1917690" y="631743"/>
                </a:lnTo>
                <a:lnTo>
                  <a:pt x="0" y="631743"/>
                </a:lnTo>
              </a:path>
            </a:pathLst>
          </a:custGeom>
          <a:blipFill>
            <a:blip r:embed="rId13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9420176" y="5159150"/>
            <a:ext cx="1009645" cy="1346025"/>
          </a:xfrm>
          <a:custGeom>
            <a:avLst/>
            <a:gdLst/>
            <a:ahLst/>
            <a:cxnLst/>
            <a:rect l="l" t="t" r="r" b="b"/>
            <a:pathLst>
              <a:path w="1009645" h="1346025">
                <a:moveTo>
                  <a:pt x="0" y="1346025"/>
                </a:moveTo>
                <a:lnTo>
                  <a:pt x="0" y="0"/>
                </a:lnTo>
                <a:lnTo>
                  <a:pt x="1009645" y="0"/>
                </a:lnTo>
                <a:lnTo>
                  <a:pt x="1009645" y="1346025"/>
                </a:lnTo>
                <a:lnTo>
                  <a:pt x="0" y="1346025"/>
                </a:lnTo>
              </a:path>
            </a:pathLst>
          </a:custGeom>
          <a:blipFill>
            <a:blip r:embed="rId14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761996" y="1550462"/>
            <a:ext cx="3108960" cy="246221"/>
          </a:xfrm>
          <a:custGeom>
            <a:avLst/>
            <a:gdLst/>
            <a:ahLst/>
            <a:cxnLst/>
            <a:rect l="l" t="t" r="r" b="b"/>
            <a:pathLst>
              <a:path w="3108960" h="246221">
                <a:moveTo>
                  <a:pt x="0" y="246221"/>
                </a:moveTo>
                <a:lnTo>
                  <a:pt x="0" y="0"/>
                </a:lnTo>
                <a:lnTo>
                  <a:pt x="3108960" y="0"/>
                </a:lnTo>
                <a:lnTo>
                  <a:pt x="3108960" y="246221"/>
                </a:lnTo>
                <a:lnTo>
                  <a:pt x="0" y="246221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r">
              <a:lnSpc>
                <a:spcPct val="83333"/>
              </a:lnSpc>
              <a:buNone/>
            </a:pPr>
            <a:r>
              <a:rPr lang="en-US" sz="1600" dirty="0">
                <a:solidFill>
                  <a:srgbClr val="1570EF"/>
                </a:solidFill>
                <a:latin typeface="Kollektif Bold" pitchFamily="34" charset="0"/>
                <a:ea typeface="Kollektif Bold" pitchFamily="34" charset="-122"/>
                <a:cs typeface="Kollektif Bold" pitchFamily="34" charset="-120"/>
              </a:rPr>
              <a:t>STRENGTHS</a:t>
            </a:r>
            <a:endParaRPr lang="en-US" sz="1600" dirty="0"/>
          </a:p>
        </p:txBody>
      </p:sp>
      <p:sp>
        <p:nvSpPr>
          <p:cNvPr id="15" name="Text 13"/>
          <p:cNvSpPr/>
          <p:nvPr/>
        </p:nvSpPr>
        <p:spPr>
          <a:xfrm>
            <a:off x="8260076" y="1550462"/>
            <a:ext cx="3108960" cy="246221"/>
          </a:xfrm>
          <a:custGeom>
            <a:avLst/>
            <a:gdLst/>
            <a:ahLst/>
            <a:cxnLst/>
            <a:rect l="l" t="t" r="r" b="b"/>
            <a:pathLst>
              <a:path w="3108960" h="246221">
                <a:moveTo>
                  <a:pt x="0" y="246221"/>
                </a:moveTo>
                <a:lnTo>
                  <a:pt x="0" y="0"/>
                </a:lnTo>
                <a:lnTo>
                  <a:pt x="3108960" y="0"/>
                </a:lnTo>
                <a:lnTo>
                  <a:pt x="3108960" y="246221"/>
                </a:lnTo>
                <a:lnTo>
                  <a:pt x="0" y="246221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83333"/>
              </a:lnSpc>
              <a:buNone/>
            </a:pPr>
            <a:r>
              <a:rPr lang="en-US" sz="1600" dirty="0">
                <a:solidFill>
                  <a:srgbClr val="1570EF"/>
                </a:solidFill>
                <a:latin typeface="Kollektif Bold" pitchFamily="34" charset="0"/>
                <a:ea typeface="Kollektif Bold" pitchFamily="34" charset="-122"/>
                <a:cs typeface="Kollektif Bold" pitchFamily="34" charset="-120"/>
              </a:rPr>
              <a:t>WEAKNESSES</a:t>
            </a:r>
            <a:endParaRPr lang="en-US" sz="1600" dirty="0"/>
          </a:p>
        </p:txBody>
      </p:sp>
      <p:sp>
        <p:nvSpPr>
          <p:cNvPr id="16" name="Text 14"/>
          <p:cNvSpPr/>
          <p:nvPr/>
        </p:nvSpPr>
        <p:spPr>
          <a:xfrm>
            <a:off x="761993" y="3953525"/>
            <a:ext cx="3108960" cy="246221"/>
          </a:xfrm>
          <a:custGeom>
            <a:avLst/>
            <a:gdLst/>
            <a:ahLst/>
            <a:cxnLst/>
            <a:rect l="l" t="t" r="r" b="b"/>
            <a:pathLst>
              <a:path w="3108960" h="246221">
                <a:moveTo>
                  <a:pt x="0" y="246221"/>
                </a:moveTo>
                <a:lnTo>
                  <a:pt x="0" y="0"/>
                </a:lnTo>
                <a:lnTo>
                  <a:pt x="3108960" y="0"/>
                </a:lnTo>
                <a:lnTo>
                  <a:pt x="3108960" y="246221"/>
                </a:lnTo>
                <a:lnTo>
                  <a:pt x="0" y="246221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r">
              <a:lnSpc>
                <a:spcPct val="83333"/>
              </a:lnSpc>
              <a:buNone/>
            </a:pPr>
            <a:r>
              <a:rPr lang="en-US" sz="1600" dirty="0">
                <a:solidFill>
                  <a:srgbClr val="1570EF"/>
                </a:solidFill>
                <a:latin typeface="Kollektif Bold" pitchFamily="34" charset="0"/>
                <a:ea typeface="Kollektif Bold" pitchFamily="34" charset="-122"/>
                <a:cs typeface="Kollektif Bold" pitchFamily="34" charset="-120"/>
              </a:rPr>
              <a:t>OPPORTUNITIES</a:t>
            </a:r>
            <a:endParaRPr lang="en-US" sz="1600" dirty="0"/>
          </a:p>
        </p:txBody>
      </p:sp>
      <p:sp>
        <p:nvSpPr>
          <p:cNvPr id="17" name="Text 15"/>
          <p:cNvSpPr/>
          <p:nvPr/>
        </p:nvSpPr>
        <p:spPr>
          <a:xfrm>
            <a:off x="8260076" y="3953525"/>
            <a:ext cx="3108960" cy="246221"/>
          </a:xfrm>
          <a:custGeom>
            <a:avLst/>
            <a:gdLst/>
            <a:ahLst/>
            <a:cxnLst/>
            <a:rect l="l" t="t" r="r" b="b"/>
            <a:pathLst>
              <a:path w="3108960" h="246221">
                <a:moveTo>
                  <a:pt x="0" y="246221"/>
                </a:moveTo>
                <a:lnTo>
                  <a:pt x="0" y="0"/>
                </a:lnTo>
                <a:lnTo>
                  <a:pt x="3108960" y="0"/>
                </a:lnTo>
                <a:lnTo>
                  <a:pt x="3108960" y="246221"/>
                </a:lnTo>
                <a:lnTo>
                  <a:pt x="0" y="246221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83333"/>
              </a:lnSpc>
              <a:buNone/>
            </a:pPr>
            <a:r>
              <a:rPr lang="en-US" sz="1600" dirty="0">
                <a:solidFill>
                  <a:srgbClr val="1570EF"/>
                </a:solidFill>
                <a:latin typeface="Kollektif Bold" pitchFamily="34" charset="0"/>
                <a:ea typeface="Kollektif Bold" pitchFamily="34" charset="-122"/>
                <a:cs typeface="Kollektif Bold" pitchFamily="34" charset="-120"/>
              </a:rPr>
              <a:t>THREATS</a:t>
            </a:r>
            <a:endParaRPr lang="en-US" sz="1600" dirty="0"/>
          </a:p>
        </p:txBody>
      </p:sp>
      <p:sp>
        <p:nvSpPr>
          <p:cNvPr id="18" name="Text 16"/>
          <p:cNvSpPr/>
          <p:nvPr/>
        </p:nvSpPr>
        <p:spPr>
          <a:xfrm>
            <a:off x="4267198" y="1858311"/>
            <a:ext cx="1828800" cy="1828800"/>
          </a:xfrm>
          <a:custGeom>
            <a:avLst/>
            <a:gdLst/>
            <a:ahLst/>
            <a:cxnLst/>
            <a:rect l="l" t="t" r="r" b="b"/>
            <a:pathLst>
              <a:path w="1828800" h="1828800">
                <a:moveTo>
                  <a:pt x="0" y="1828800"/>
                </a:moveTo>
                <a:lnTo>
                  <a:pt x="0" y="0"/>
                </a:lnTo>
                <a:lnTo>
                  <a:pt x="1499616" y="0"/>
                </a:lnTo>
                <a:lnTo>
                  <a:pt x="1828800" y="329184"/>
                </a:lnTo>
                <a:lnTo>
                  <a:pt x="1828800" y="1828800"/>
                </a:lnTo>
                <a:lnTo>
                  <a:pt x="0" y="1828800"/>
                </a:lnTo>
              </a:path>
            </a:pathLst>
          </a:custGeom>
          <a:solidFill>
            <a:srgbClr val="1570EF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9" name="Text 17"/>
          <p:cNvSpPr/>
          <p:nvPr/>
        </p:nvSpPr>
        <p:spPr>
          <a:xfrm rot="16200000" flipH="1" flipV="1">
            <a:off x="6095999" y="1858311"/>
            <a:ext cx="1828800" cy="1828800"/>
          </a:xfrm>
          <a:custGeom>
            <a:avLst/>
            <a:gdLst/>
            <a:ahLst/>
            <a:cxnLst/>
            <a:rect l="l" t="t" r="r" b="b"/>
            <a:pathLst>
              <a:path w="1828800" h="1828800">
                <a:moveTo>
                  <a:pt x="0" y="1828800"/>
                </a:moveTo>
                <a:lnTo>
                  <a:pt x="0" y="0"/>
                </a:lnTo>
                <a:lnTo>
                  <a:pt x="1499616" y="0"/>
                </a:lnTo>
                <a:lnTo>
                  <a:pt x="1828800" y="329184"/>
                </a:lnTo>
                <a:lnTo>
                  <a:pt x="1828800" y="1828800"/>
                </a:lnTo>
                <a:lnTo>
                  <a:pt x="0" y="1828800"/>
                </a:lnTo>
              </a:path>
            </a:pathLst>
          </a:custGeom>
          <a:solidFill>
            <a:srgbClr val="3B2675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0" name="Text 18"/>
          <p:cNvSpPr/>
          <p:nvPr/>
        </p:nvSpPr>
        <p:spPr>
          <a:xfrm flipH="1">
            <a:off x="4267199" y="3687111"/>
            <a:ext cx="1828800" cy="1828800"/>
          </a:xfrm>
          <a:custGeom>
            <a:avLst/>
            <a:gdLst/>
            <a:ahLst/>
            <a:cxnLst/>
            <a:rect l="l" t="t" r="r" b="b"/>
            <a:pathLst>
              <a:path w="1828800" h="1828800">
                <a:moveTo>
                  <a:pt x="0" y="1828800"/>
                </a:moveTo>
                <a:lnTo>
                  <a:pt x="0" y="0"/>
                </a:lnTo>
                <a:lnTo>
                  <a:pt x="1499616" y="0"/>
                </a:lnTo>
                <a:lnTo>
                  <a:pt x="1828800" y="329184"/>
                </a:lnTo>
                <a:lnTo>
                  <a:pt x="1828800" y="1828800"/>
                </a:lnTo>
                <a:lnTo>
                  <a:pt x="0" y="1828800"/>
                </a:lnTo>
              </a:path>
            </a:pathLst>
          </a:custGeom>
          <a:solidFill>
            <a:srgbClr val="3B2675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1" name="Text 19"/>
          <p:cNvSpPr/>
          <p:nvPr/>
        </p:nvSpPr>
        <p:spPr>
          <a:xfrm flipH="1" flipV="1">
            <a:off x="6095999" y="3687111"/>
            <a:ext cx="1828800" cy="1828800"/>
          </a:xfrm>
          <a:custGeom>
            <a:avLst/>
            <a:gdLst/>
            <a:ahLst/>
            <a:cxnLst/>
            <a:rect l="l" t="t" r="r" b="b"/>
            <a:pathLst>
              <a:path w="1828800" h="1828800">
                <a:moveTo>
                  <a:pt x="0" y="1828800"/>
                </a:moveTo>
                <a:lnTo>
                  <a:pt x="0" y="0"/>
                </a:lnTo>
                <a:lnTo>
                  <a:pt x="1499616" y="0"/>
                </a:lnTo>
                <a:lnTo>
                  <a:pt x="1828800" y="329184"/>
                </a:lnTo>
                <a:lnTo>
                  <a:pt x="1828800" y="1828800"/>
                </a:lnTo>
                <a:lnTo>
                  <a:pt x="0" y="1828800"/>
                </a:lnTo>
              </a:path>
            </a:pathLst>
          </a:custGeom>
          <a:solidFill>
            <a:srgbClr val="1570EF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2" name="Text 20"/>
          <p:cNvSpPr/>
          <p:nvPr/>
        </p:nvSpPr>
        <p:spPr>
          <a:xfrm>
            <a:off x="4267198" y="2311046"/>
            <a:ext cx="1828801" cy="923330"/>
          </a:xfrm>
          <a:custGeom>
            <a:avLst/>
            <a:gdLst/>
            <a:ahLst/>
            <a:cxnLst/>
            <a:rect l="l" t="t" r="r" b="b"/>
            <a:pathLst>
              <a:path w="1828801" h="923330">
                <a:moveTo>
                  <a:pt x="0" y="923330"/>
                </a:moveTo>
                <a:lnTo>
                  <a:pt x="0" y="0"/>
                </a:lnTo>
                <a:lnTo>
                  <a:pt x="1828801" y="0"/>
                </a:lnTo>
                <a:lnTo>
                  <a:pt x="1828801" y="923330"/>
                </a:lnTo>
                <a:lnTo>
                  <a:pt x="0" y="92333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5400" dirty="0">
                <a:solidFill>
                  <a:srgbClr val="FFFFFF"/>
                </a:solidFill>
                <a:latin typeface="Kollektif Bold" pitchFamily="34" charset="0"/>
                <a:ea typeface="Kollektif Bold" pitchFamily="34" charset="-122"/>
                <a:cs typeface="Kollektif Bold" pitchFamily="34" charset="-120"/>
              </a:rPr>
              <a:t>S</a:t>
            </a:r>
            <a:endParaRPr lang="en-US" sz="5400" dirty="0"/>
          </a:p>
        </p:txBody>
      </p:sp>
      <p:sp>
        <p:nvSpPr>
          <p:cNvPr id="23" name="Text 21"/>
          <p:cNvSpPr/>
          <p:nvPr/>
        </p:nvSpPr>
        <p:spPr>
          <a:xfrm>
            <a:off x="6095999" y="2311045"/>
            <a:ext cx="1828801" cy="923330"/>
          </a:xfrm>
          <a:custGeom>
            <a:avLst/>
            <a:gdLst/>
            <a:ahLst/>
            <a:cxnLst/>
            <a:rect l="l" t="t" r="r" b="b"/>
            <a:pathLst>
              <a:path w="1828801" h="923330">
                <a:moveTo>
                  <a:pt x="0" y="923330"/>
                </a:moveTo>
                <a:lnTo>
                  <a:pt x="0" y="0"/>
                </a:lnTo>
                <a:lnTo>
                  <a:pt x="1828801" y="0"/>
                </a:lnTo>
                <a:lnTo>
                  <a:pt x="1828801" y="923330"/>
                </a:lnTo>
                <a:lnTo>
                  <a:pt x="0" y="92333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5400" dirty="0">
                <a:solidFill>
                  <a:srgbClr val="FFFFFF"/>
                </a:solidFill>
                <a:latin typeface="Kollektif Bold" pitchFamily="34" charset="0"/>
                <a:ea typeface="Kollektif Bold" pitchFamily="34" charset="-122"/>
                <a:cs typeface="Kollektif Bold" pitchFamily="34" charset="-120"/>
              </a:rPr>
              <a:t>W</a:t>
            </a:r>
            <a:endParaRPr lang="en-US" sz="5400" dirty="0"/>
          </a:p>
        </p:txBody>
      </p:sp>
      <p:sp>
        <p:nvSpPr>
          <p:cNvPr id="24" name="Text 22"/>
          <p:cNvSpPr/>
          <p:nvPr/>
        </p:nvSpPr>
        <p:spPr>
          <a:xfrm>
            <a:off x="4267200" y="4139846"/>
            <a:ext cx="1828799" cy="923330"/>
          </a:xfrm>
          <a:custGeom>
            <a:avLst/>
            <a:gdLst/>
            <a:ahLst/>
            <a:cxnLst/>
            <a:rect l="l" t="t" r="r" b="b"/>
            <a:pathLst>
              <a:path w="1828799" h="923330">
                <a:moveTo>
                  <a:pt x="0" y="923330"/>
                </a:moveTo>
                <a:lnTo>
                  <a:pt x="0" y="0"/>
                </a:lnTo>
                <a:lnTo>
                  <a:pt x="1828799" y="0"/>
                </a:lnTo>
                <a:lnTo>
                  <a:pt x="1828799" y="923330"/>
                </a:lnTo>
                <a:lnTo>
                  <a:pt x="0" y="92333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5400" dirty="0">
                <a:solidFill>
                  <a:srgbClr val="FFFFFF"/>
                </a:solidFill>
                <a:latin typeface="Kollektif Bold" pitchFamily="34" charset="0"/>
                <a:ea typeface="Kollektif Bold" pitchFamily="34" charset="-122"/>
                <a:cs typeface="Kollektif Bold" pitchFamily="34" charset="-120"/>
              </a:rPr>
              <a:t>O</a:t>
            </a:r>
            <a:endParaRPr lang="en-US" sz="5400" dirty="0"/>
          </a:p>
        </p:txBody>
      </p:sp>
      <p:sp>
        <p:nvSpPr>
          <p:cNvPr id="25" name="Text 23"/>
          <p:cNvSpPr/>
          <p:nvPr/>
        </p:nvSpPr>
        <p:spPr>
          <a:xfrm>
            <a:off x="6096000" y="4139846"/>
            <a:ext cx="1828799" cy="923330"/>
          </a:xfrm>
          <a:custGeom>
            <a:avLst/>
            <a:gdLst/>
            <a:ahLst/>
            <a:cxnLst/>
            <a:rect l="l" t="t" r="r" b="b"/>
            <a:pathLst>
              <a:path w="1828799" h="923330">
                <a:moveTo>
                  <a:pt x="0" y="923330"/>
                </a:moveTo>
                <a:lnTo>
                  <a:pt x="0" y="0"/>
                </a:lnTo>
                <a:lnTo>
                  <a:pt x="1828799" y="0"/>
                </a:lnTo>
                <a:lnTo>
                  <a:pt x="1828799" y="923330"/>
                </a:lnTo>
                <a:lnTo>
                  <a:pt x="0" y="92333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r>
              <a:rPr lang="en-US" sz="5400" dirty="0">
                <a:solidFill>
                  <a:srgbClr val="FFFFFF"/>
                </a:solidFill>
                <a:latin typeface="Kollektif Bold" pitchFamily="34" charset="0"/>
                <a:ea typeface="Kollektif Bold" pitchFamily="34" charset="-122"/>
                <a:cs typeface="Kollektif Bold" pitchFamily="34" charset="-120"/>
              </a:rPr>
              <a:t>T</a:t>
            </a:r>
            <a:endParaRPr lang="en-US" sz="5400" dirty="0"/>
          </a:p>
        </p:txBody>
      </p:sp>
      <p:sp>
        <p:nvSpPr>
          <p:cNvPr id="26" name="Text 24"/>
          <p:cNvSpPr/>
          <p:nvPr/>
        </p:nvSpPr>
        <p:spPr>
          <a:xfrm>
            <a:off x="761996" y="447"/>
            <a:ext cx="10607040" cy="1097280"/>
          </a:xfrm>
          <a:custGeom>
            <a:avLst/>
            <a:gdLst/>
            <a:ahLst/>
            <a:cxnLst/>
            <a:rect l="l" t="t" r="r" b="b"/>
            <a:pathLst>
              <a:path w="10607040" h="1097280">
                <a:moveTo>
                  <a:pt x="0" y="1097280"/>
                </a:moveTo>
                <a:lnTo>
                  <a:pt x="0" y="0"/>
                </a:lnTo>
                <a:lnTo>
                  <a:pt x="10607040" y="0"/>
                </a:lnTo>
                <a:lnTo>
                  <a:pt x="10607040" y="1097280"/>
                </a:lnTo>
                <a:lnTo>
                  <a:pt x="0" y="1097280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Kollektif Bold" pitchFamily="34" charset="0"/>
                <a:ea typeface="Kollektif Bold" pitchFamily="34" charset="-122"/>
                <a:cs typeface="Kollektif Bold" pitchFamily="34" charset="-120"/>
              </a:rPr>
              <a:t>SWOT Analysis of Economic Policies</a:t>
            </a:r>
            <a:endParaRPr lang="en-US" sz="2400" dirty="0"/>
          </a:p>
        </p:txBody>
      </p:sp>
      <p:sp>
        <p:nvSpPr>
          <p:cNvPr id="27" name="Text 25"/>
          <p:cNvSpPr/>
          <p:nvPr/>
        </p:nvSpPr>
        <p:spPr>
          <a:xfrm>
            <a:off x="1421505" y="6495651"/>
            <a:ext cx="6035040" cy="182880"/>
          </a:xfrm>
          <a:custGeom>
            <a:avLst/>
            <a:gdLst/>
            <a:ahLst/>
            <a:cxnLst/>
            <a:rect l="l" t="t" r="r" b="b"/>
            <a:pathLst>
              <a:path w="6035040" h="182880">
                <a:moveTo>
                  <a:pt x="0" y="182880"/>
                </a:moveTo>
                <a:lnTo>
                  <a:pt x="0" y="0"/>
                </a:lnTo>
                <a:lnTo>
                  <a:pt x="6035040" y="0"/>
                </a:lnTo>
                <a:lnTo>
                  <a:pt x="6035040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A6A6A6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Strategies for Economic Growth and Development</a:t>
            </a:r>
            <a:endParaRPr lang="en-US" sz="800" dirty="0"/>
          </a:p>
        </p:txBody>
      </p:sp>
      <p:sp>
        <p:nvSpPr>
          <p:cNvPr id="28" name="Text 26"/>
          <p:cNvSpPr/>
          <p:nvPr/>
        </p:nvSpPr>
        <p:spPr>
          <a:xfrm>
            <a:off x="761996" y="6404211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0" y="365760"/>
                </a:moveTo>
                <a:lnTo>
                  <a:pt x="0" y="0"/>
                </a:lnTo>
                <a:lnTo>
                  <a:pt x="365760" y="0"/>
                </a:lnTo>
                <a:lnTo>
                  <a:pt x="365760" y="365760"/>
                </a:lnTo>
                <a:lnTo>
                  <a:pt x="0" y="36576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9" name="Text 27"/>
          <p:cNvSpPr/>
          <p:nvPr/>
        </p:nvSpPr>
        <p:spPr>
          <a:xfrm>
            <a:off x="761996" y="1962132"/>
            <a:ext cx="3108960" cy="1554480"/>
          </a:xfrm>
          <a:custGeom>
            <a:avLst/>
            <a:gdLst/>
            <a:ahLst/>
            <a:cxnLst/>
            <a:rect l="l" t="t" r="r" b="b"/>
            <a:pathLst>
              <a:path w="3108960" h="1554480">
                <a:moveTo>
                  <a:pt x="0" y="1554480"/>
                </a:moveTo>
                <a:lnTo>
                  <a:pt x="0" y="0"/>
                </a:lnTo>
                <a:lnTo>
                  <a:pt x="3108960" y="0"/>
                </a:lnTo>
                <a:lnTo>
                  <a:pt x="3108960" y="1554480"/>
                </a:lnTo>
                <a:lnTo>
                  <a:pt x="0" y="15544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0D0D0D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Implementation of tax incentives leading to a 15% increase in foreign direct investment.</a:t>
            </a:r>
            <a:endParaRPr lang="en-US" sz="1200" dirty="0"/>
          </a:p>
          <a:p>
            <a:pPr marL="0" indent="0" algn="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0D0D0D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Strong public-private partnerships driving infrastructure development projects.</a:t>
            </a:r>
            <a:endParaRPr lang="en-US" sz="1200" dirty="0"/>
          </a:p>
        </p:txBody>
      </p:sp>
      <p:sp>
        <p:nvSpPr>
          <p:cNvPr id="30" name="Text 28"/>
          <p:cNvSpPr/>
          <p:nvPr/>
        </p:nvSpPr>
        <p:spPr>
          <a:xfrm>
            <a:off x="8260076" y="1962132"/>
            <a:ext cx="3108960" cy="1554480"/>
          </a:xfrm>
          <a:custGeom>
            <a:avLst/>
            <a:gdLst/>
            <a:ahLst/>
            <a:cxnLst/>
            <a:rect l="l" t="t" r="r" b="b"/>
            <a:pathLst>
              <a:path w="3108960" h="1554480">
                <a:moveTo>
                  <a:pt x="0" y="1554480"/>
                </a:moveTo>
                <a:lnTo>
                  <a:pt x="0" y="0"/>
                </a:lnTo>
                <a:lnTo>
                  <a:pt x="3108960" y="0"/>
                </a:lnTo>
                <a:lnTo>
                  <a:pt x="3108960" y="1554480"/>
                </a:lnTo>
                <a:lnTo>
                  <a:pt x="0" y="15544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0D0D0D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High levels of government debt limiting fiscal flexibility.</a:t>
            </a:r>
            <a:endParaRPr lang="en-US" sz="1200" dirty="0"/>
          </a:p>
          <a:p>
            <a:pPr marL="0" indent="0" algn="l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0D0D0D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Inconsistent regulatory framework hindering small business growth.</a:t>
            </a:r>
            <a:endParaRPr lang="en-US" sz="1200" dirty="0"/>
          </a:p>
        </p:txBody>
      </p:sp>
      <p:sp>
        <p:nvSpPr>
          <p:cNvPr id="31" name="Text 29"/>
          <p:cNvSpPr/>
          <p:nvPr/>
        </p:nvSpPr>
        <p:spPr>
          <a:xfrm>
            <a:off x="761993" y="4365195"/>
            <a:ext cx="3108960" cy="1554480"/>
          </a:xfrm>
          <a:custGeom>
            <a:avLst/>
            <a:gdLst/>
            <a:ahLst/>
            <a:cxnLst/>
            <a:rect l="l" t="t" r="r" b="b"/>
            <a:pathLst>
              <a:path w="3108960" h="1554480">
                <a:moveTo>
                  <a:pt x="0" y="1554480"/>
                </a:moveTo>
                <a:lnTo>
                  <a:pt x="0" y="0"/>
                </a:lnTo>
                <a:lnTo>
                  <a:pt x="3108960" y="0"/>
                </a:lnTo>
                <a:lnTo>
                  <a:pt x="3108960" y="1554480"/>
                </a:lnTo>
                <a:lnTo>
                  <a:pt x="0" y="15544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0D0D0D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Emerging markets presenting new export opportunities for local industries.</a:t>
            </a:r>
            <a:endParaRPr lang="en-US" sz="1200" dirty="0"/>
          </a:p>
          <a:p>
            <a:pPr marL="0" indent="0" algn="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0D0D0D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Technological advancements creating potential for innovation-driven economic growth.</a:t>
            </a:r>
            <a:endParaRPr lang="en-US" sz="1200" dirty="0"/>
          </a:p>
        </p:txBody>
      </p:sp>
      <p:sp>
        <p:nvSpPr>
          <p:cNvPr id="32" name="Text 30"/>
          <p:cNvSpPr/>
          <p:nvPr/>
        </p:nvSpPr>
        <p:spPr>
          <a:xfrm>
            <a:off x="8260076" y="4365195"/>
            <a:ext cx="3108960" cy="1554480"/>
          </a:xfrm>
          <a:custGeom>
            <a:avLst/>
            <a:gdLst/>
            <a:ahLst/>
            <a:cxnLst/>
            <a:rect l="l" t="t" r="r" b="b"/>
            <a:pathLst>
              <a:path w="3108960" h="1554480">
                <a:moveTo>
                  <a:pt x="0" y="1554480"/>
                </a:moveTo>
                <a:lnTo>
                  <a:pt x="0" y="0"/>
                </a:lnTo>
                <a:lnTo>
                  <a:pt x="3108960" y="0"/>
                </a:lnTo>
                <a:lnTo>
                  <a:pt x="3108960" y="1554480"/>
                </a:lnTo>
                <a:lnTo>
                  <a:pt x="0" y="155448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0D0D0D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Global economic downturn impacting export demand.</a:t>
            </a:r>
            <a:endParaRPr lang="en-US" sz="1200" dirty="0"/>
          </a:p>
          <a:p>
            <a:pPr marL="0" indent="0" algn="l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0D0D0D"/>
                </a:solidFill>
                <a:latin typeface="Kollektif" pitchFamily="34" charset="0"/>
                <a:ea typeface="Kollektif" pitchFamily="34" charset="-122"/>
                <a:cs typeface="Kollektif" pitchFamily="34" charset="-120"/>
              </a:rPr>
              <a:t>Political instability leading to uncertainty for investors.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Macintosh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Kollektif</vt:lpstr>
      <vt:lpstr>Kollektif Bold</vt:lpstr>
      <vt:lpstr>Office Theme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Kevin Gödecke</cp:lastModifiedBy>
  <cp:revision>2</cp:revision>
  <dcterms:created xsi:type="dcterms:W3CDTF">2024-12-05T22:20:05Z</dcterms:created>
  <dcterms:modified xsi:type="dcterms:W3CDTF">2024-12-05T22:20:47Z</dcterms:modified>
</cp:coreProperties>
</file>