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23" d="100"/>
          <a:sy n="123" d="100"/>
        </p:scale>
        <p:origin x="6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7391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</a:path>
            </a:pathLst>
          </a:custGeom>
          <a:solidFill>
            <a:srgbClr val="000000"/>
          </a:solid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1" y="447"/>
            <a:ext cx="12191937" cy="6857107"/>
          </a:xfrm>
          <a:custGeom>
            <a:avLst/>
            <a:gdLst/>
            <a:ahLst/>
            <a:cxnLst/>
            <a:rect l="l" t="t" r="r" b="b"/>
            <a:pathLst>
              <a:path w="12191937" h="6857107">
                <a:moveTo>
                  <a:pt x="0" y="6857107"/>
                </a:moveTo>
                <a:lnTo>
                  <a:pt x="0" y="0"/>
                </a:lnTo>
                <a:lnTo>
                  <a:pt x="12191937" y="0"/>
                </a:lnTo>
                <a:lnTo>
                  <a:pt x="12191937" y="6857107"/>
                </a:lnTo>
                <a:lnTo>
                  <a:pt x="0" y="6857107"/>
                </a:lnTo>
              </a:path>
            </a:pathLst>
          </a:custGeom>
          <a:blipFill>
            <a:blip r:embed="rId3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8521191" y="2390407"/>
            <a:ext cx="2999232" cy="2539669"/>
          </a:xfrm>
          <a:custGeom>
            <a:avLst/>
            <a:gdLst/>
            <a:ahLst/>
            <a:cxnLst/>
            <a:rect l="l" t="t" r="r" b="b"/>
            <a:pathLst>
              <a:path w="2999232" h="2539669">
                <a:moveTo>
                  <a:pt x="0" y="0"/>
                </a:moveTo>
                <a:lnTo>
                  <a:pt x="2749816" y="0"/>
                </a:lnTo>
                <a:lnTo>
                  <a:pt x="2999232" y="1269835"/>
                </a:lnTo>
                <a:lnTo>
                  <a:pt x="2749816" y="2539669"/>
                </a:lnTo>
                <a:lnTo>
                  <a:pt x="0" y="2539669"/>
                </a:lnTo>
                <a:lnTo>
                  <a:pt x="249416" y="1269835"/>
                </a:lnTo>
              </a:path>
            </a:pathLst>
          </a:custGeom>
          <a:solidFill>
            <a:srgbClr val="156082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5" name="Text 3"/>
          <p:cNvSpPr/>
          <p:nvPr/>
        </p:nvSpPr>
        <p:spPr>
          <a:xfrm>
            <a:off x="3369977" y="2390407"/>
            <a:ext cx="2999232" cy="2539669"/>
          </a:xfrm>
          <a:custGeom>
            <a:avLst/>
            <a:gdLst/>
            <a:ahLst/>
            <a:cxnLst/>
            <a:rect l="l" t="t" r="r" b="b"/>
            <a:pathLst>
              <a:path w="2999232" h="2539669">
                <a:moveTo>
                  <a:pt x="0" y="0"/>
                </a:moveTo>
                <a:lnTo>
                  <a:pt x="2749816" y="0"/>
                </a:lnTo>
                <a:lnTo>
                  <a:pt x="2999232" y="1269835"/>
                </a:lnTo>
                <a:lnTo>
                  <a:pt x="2749816" y="2539669"/>
                </a:lnTo>
                <a:lnTo>
                  <a:pt x="0" y="2539669"/>
                </a:lnTo>
                <a:lnTo>
                  <a:pt x="249416" y="1269835"/>
                </a:lnTo>
              </a:path>
            </a:pathLst>
          </a:custGeom>
          <a:solidFill>
            <a:srgbClr val="156082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6" name="Text 4"/>
          <p:cNvSpPr/>
          <p:nvPr/>
        </p:nvSpPr>
        <p:spPr>
          <a:xfrm>
            <a:off x="803577" y="2390407"/>
            <a:ext cx="2999232" cy="2539669"/>
          </a:xfrm>
          <a:custGeom>
            <a:avLst/>
            <a:gdLst/>
            <a:ahLst/>
            <a:cxnLst/>
            <a:rect l="l" t="t" r="r" b="b"/>
            <a:pathLst>
              <a:path w="2999232" h="2539669">
                <a:moveTo>
                  <a:pt x="0" y="0"/>
                </a:moveTo>
                <a:lnTo>
                  <a:pt x="2749816" y="0"/>
                </a:lnTo>
                <a:lnTo>
                  <a:pt x="2999232" y="1269835"/>
                </a:lnTo>
                <a:lnTo>
                  <a:pt x="2749816" y="2539669"/>
                </a:lnTo>
                <a:lnTo>
                  <a:pt x="0" y="2539669"/>
                </a:lnTo>
                <a:lnTo>
                  <a:pt x="249416" y="1269835"/>
                </a:lnTo>
              </a:path>
            </a:pathLst>
          </a:custGeom>
          <a:solidFill>
            <a:srgbClr val="104862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7" name="Text 5"/>
          <p:cNvSpPr/>
          <p:nvPr/>
        </p:nvSpPr>
        <p:spPr>
          <a:xfrm>
            <a:off x="5946925" y="2390407"/>
            <a:ext cx="2999232" cy="2539669"/>
          </a:xfrm>
          <a:custGeom>
            <a:avLst/>
            <a:gdLst/>
            <a:ahLst/>
            <a:cxnLst/>
            <a:rect l="l" t="t" r="r" b="b"/>
            <a:pathLst>
              <a:path w="2999232" h="2539669">
                <a:moveTo>
                  <a:pt x="0" y="0"/>
                </a:moveTo>
                <a:lnTo>
                  <a:pt x="2749816" y="0"/>
                </a:lnTo>
                <a:lnTo>
                  <a:pt x="2999232" y="1269835"/>
                </a:lnTo>
                <a:lnTo>
                  <a:pt x="2749816" y="2539669"/>
                </a:lnTo>
                <a:lnTo>
                  <a:pt x="0" y="2539669"/>
                </a:lnTo>
                <a:lnTo>
                  <a:pt x="249416" y="1269835"/>
                </a:lnTo>
              </a:path>
            </a:pathLst>
          </a:custGeom>
          <a:solidFill>
            <a:srgbClr val="104862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8" name="Text 6"/>
          <p:cNvSpPr/>
          <p:nvPr/>
        </p:nvSpPr>
        <p:spPr>
          <a:xfrm>
            <a:off x="803577" y="3248813"/>
            <a:ext cx="822960" cy="822857"/>
          </a:xfrm>
          <a:custGeom>
            <a:avLst/>
            <a:gdLst/>
            <a:ahLst/>
            <a:cxnLst/>
            <a:rect l="l" t="t" r="r" b="b"/>
            <a:pathLst>
              <a:path w="822960" h="822857">
                <a:moveTo>
                  <a:pt x="822960" y="411429"/>
                </a:moveTo>
                <a:cubicBezTo>
                  <a:pt x="822960" y="638654"/>
                  <a:pt x="638734" y="822857"/>
                  <a:pt x="411480" y="822857"/>
                </a:cubicBezTo>
                <a:cubicBezTo>
                  <a:pt x="184226" y="822857"/>
                  <a:pt x="0" y="638654"/>
                  <a:pt x="0" y="411429"/>
                </a:cubicBezTo>
                <a:cubicBezTo>
                  <a:pt x="0" y="184203"/>
                  <a:pt x="184226" y="0"/>
                  <a:pt x="411480" y="0"/>
                </a:cubicBezTo>
                <a:cubicBezTo>
                  <a:pt x="638734" y="0"/>
                  <a:pt x="822960" y="184203"/>
                  <a:pt x="822960" y="411429"/>
                </a:cubicBezTo>
              </a:path>
            </a:pathLst>
          </a:custGeom>
          <a:solidFill>
            <a:srgbClr val="0B3041"/>
          </a:solidFill>
          <a:ln w="50800">
            <a:solidFill>
              <a:srgbClr val="104862"/>
            </a:solidFill>
          </a:ln>
          <a:effectLst>
            <a:outerShdw blurRad="200025" dist="38100" dir="2700000" algn="bl" rotWithShape="0">
              <a:srgbClr val="000000">
                <a:alpha val="40000"/>
              </a:srgbClr>
            </a:outerShdw>
          </a:effectLst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r>
              <a:rPr lang="en-US" sz="1600" b="1" dirty="0">
                <a:solidFill>
                  <a:srgbClr val="FFFFFF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01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3369977" y="3248813"/>
            <a:ext cx="822960" cy="822857"/>
          </a:xfrm>
          <a:custGeom>
            <a:avLst/>
            <a:gdLst/>
            <a:ahLst/>
            <a:cxnLst/>
            <a:rect l="l" t="t" r="r" b="b"/>
            <a:pathLst>
              <a:path w="822960" h="822857">
                <a:moveTo>
                  <a:pt x="822960" y="411429"/>
                </a:moveTo>
                <a:cubicBezTo>
                  <a:pt x="822960" y="638654"/>
                  <a:pt x="638734" y="822857"/>
                  <a:pt x="411480" y="822857"/>
                </a:cubicBezTo>
                <a:cubicBezTo>
                  <a:pt x="184226" y="822857"/>
                  <a:pt x="0" y="638654"/>
                  <a:pt x="0" y="411429"/>
                </a:cubicBezTo>
                <a:cubicBezTo>
                  <a:pt x="0" y="184203"/>
                  <a:pt x="184226" y="0"/>
                  <a:pt x="411480" y="0"/>
                </a:cubicBezTo>
                <a:cubicBezTo>
                  <a:pt x="638734" y="0"/>
                  <a:pt x="822960" y="184203"/>
                  <a:pt x="822960" y="411429"/>
                </a:cubicBezTo>
              </a:path>
            </a:pathLst>
          </a:custGeom>
          <a:solidFill>
            <a:srgbClr val="0B3041"/>
          </a:solidFill>
          <a:ln w="50800">
            <a:solidFill>
              <a:srgbClr val="156082"/>
            </a:solidFill>
          </a:ln>
          <a:effectLst>
            <a:outerShdw blurRad="200025" dist="38100" dir="2700000" algn="bl" rotWithShape="0">
              <a:srgbClr val="000000">
                <a:alpha val="40000"/>
              </a:srgbClr>
            </a:outerShdw>
          </a:effectLst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r>
              <a:rPr lang="en-US" sz="1800" b="1" dirty="0">
                <a:solidFill>
                  <a:srgbClr val="FFFFFF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02</a:t>
            </a:r>
            <a:endParaRPr lang="en-US" sz="1800" dirty="0"/>
          </a:p>
        </p:txBody>
      </p:sp>
      <p:sp>
        <p:nvSpPr>
          <p:cNvPr id="10" name="Text 8"/>
          <p:cNvSpPr/>
          <p:nvPr/>
        </p:nvSpPr>
        <p:spPr>
          <a:xfrm>
            <a:off x="5946925" y="3248813"/>
            <a:ext cx="822960" cy="822857"/>
          </a:xfrm>
          <a:custGeom>
            <a:avLst/>
            <a:gdLst/>
            <a:ahLst/>
            <a:cxnLst/>
            <a:rect l="l" t="t" r="r" b="b"/>
            <a:pathLst>
              <a:path w="822960" h="822857">
                <a:moveTo>
                  <a:pt x="822960" y="411429"/>
                </a:moveTo>
                <a:cubicBezTo>
                  <a:pt x="822960" y="638654"/>
                  <a:pt x="638734" y="822857"/>
                  <a:pt x="411480" y="822857"/>
                </a:cubicBezTo>
                <a:cubicBezTo>
                  <a:pt x="184226" y="822857"/>
                  <a:pt x="0" y="638654"/>
                  <a:pt x="0" y="411429"/>
                </a:cubicBezTo>
                <a:cubicBezTo>
                  <a:pt x="0" y="184203"/>
                  <a:pt x="184226" y="0"/>
                  <a:pt x="411480" y="0"/>
                </a:cubicBezTo>
                <a:cubicBezTo>
                  <a:pt x="638734" y="0"/>
                  <a:pt x="822960" y="184203"/>
                  <a:pt x="822960" y="411429"/>
                </a:cubicBezTo>
              </a:path>
            </a:pathLst>
          </a:custGeom>
          <a:solidFill>
            <a:srgbClr val="0B3041"/>
          </a:solidFill>
          <a:ln w="50800">
            <a:solidFill>
              <a:srgbClr val="104862"/>
            </a:solidFill>
          </a:ln>
          <a:effectLst>
            <a:outerShdw blurRad="200025" dist="38100" dir="2700000" algn="bl" rotWithShape="0">
              <a:srgbClr val="000000">
                <a:alpha val="40000"/>
              </a:srgbClr>
            </a:outerShdw>
          </a:effectLst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r>
              <a:rPr lang="en-US" sz="1800" b="1" dirty="0">
                <a:solidFill>
                  <a:srgbClr val="FFFFFF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03</a:t>
            </a:r>
            <a:endParaRPr lang="en-US" sz="1800" dirty="0"/>
          </a:p>
        </p:txBody>
      </p:sp>
      <p:sp>
        <p:nvSpPr>
          <p:cNvPr id="11" name="Text 9"/>
          <p:cNvSpPr/>
          <p:nvPr/>
        </p:nvSpPr>
        <p:spPr>
          <a:xfrm>
            <a:off x="8521191" y="3248813"/>
            <a:ext cx="822960" cy="822857"/>
          </a:xfrm>
          <a:custGeom>
            <a:avLst/>
            <a:gdLst/>
            <a:ahLst/>
            <a:cxnLst/>
            <a:rect l="l" t="t" r="r" b="b"/>
            <a:pathLst>
              <a:path w="822960" h="822857">
                <a:moveTo>
                  <a:pt x="822960" y="411429"/>
                </a:moveTo>
                <a:cubicBezTo>
                  <a:pt x="822960" y="638654"/>
                  <a:pt x="638734" y="822857"/>
                  <a:pt x="411480" y="822857"/>
                </a:cubicBezTo>
                <a:cubicBezTo>
                  <a:pt x="184226" y="822857"/>
                  <a:pt x="0" y="638654"/>
                  <a:pt x="0" y="411429"/>
                </a:cubicBezTo>
                <a:cubicBezTo>
                  <a:pt x="0" y="184203"/>
                  <a:pt x="184226" y="0"/>
                  <a:pt x="411480" y="0"/>
                </a:cubicBezTo>
                <a:cubicBezTo>
                  <a:pt x="638734" y="0"/>
                  <a:pt x="822960" y="184203"/>
                  <a:pt x="822960" y="411429"/>
                </a:cubicBezTo>
              </a:path>
            </a:pathLst>
          </a:custGeom>
          <a:solidFill>
            <a:srgbClr val="0B3041"/>
          </a:solidFill>
          <a:ln w="50800">
            <a:solidFill>
              <a:srgbClr val="156082"/>
            </a:solidFill>
          </a:ln>
          <a:effectLst>
            <a:outerShdw blurRad="200025" dist="38100" dir="2700000" algn="bl" rotWithShape="0">
              <a:srgbClr val="000000">
                <a:alpha val="40000"/>
              </a:srgbClr>
            </a:outerShdw>
          </a:effectLst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r>
              <a:rPr lang="en-US" sz="1800" b="1" dirty="0">
                <a:solidFill>
                  <a:srgbClr val="FFFFFF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04</a:t>
            </a:r>
            <a:endParaRPr lang="en-US" sz="1800" dirty="0"/>
          </a:p>
        </p:txBody>
      </p:sp>
      <p:sp>
        <p:nvSpPr>
          <p:cNvPr id="12" name="Text 10"/>
          <p:cNvSpPr/>
          <p:nvPr/>
        </p:nvSpPr>
        <p:spPr>
          <a:xfrm>
            <a:off x="507996" y="1459960"/>
            <a:ext cx="11226290" cy="91440"/>
          </a:xfrm>
          <a:custGeom>
            <a:avLst/>
            <a:gdLst/>
            <a:ahLst/>
            <a:cxnLst/>
            <a:rect l="l" t="t" r="r" b="b"/>
            <a:pathLst>
              <a:path w="11226290" h="91440">
                <a:moveTo>
                  <a:pt x="45720" y="91440"/>
                </a:moveTo>
                <a:cubicBezTo>
                  <a:pt x="20470" y="91440"/>
                  <a:pt x="0" y="70970"/>
                  <a:pt x="0" y="45720"/>
                </a:cubicBezTo>
                <a:lnTo>
                  <a:pt x="0" y="45720"/>
                </a:lnTo>
                <a:cubicBezTo>
                  <a:pt x="0" y="20470"/>
                  <a:pt x="20470" y="0"/>
                  <a:pt x="45720" y="0"/>
                </a:cubicBezTo>
                <a:lnTo>
                  <a:pt x="11180570" y="0"/>
                </a:lnTo>
                <a:cubicBezTo>
                  <a:pt x="11205820" y="0"/>
                  <a:pt x="11226290" y="20470"/>
                  <a:pt x="11226290" y="45720"/>
                </a:cubicBezTo>
                <a:lnTo>
                  <a:pt x="11226290" y="45720"/>
                </a:lnTo>
                <a:cubicBezTo>
                  <a:pt x="11226290" y="70970"/>
                  <a:pt x="11205820" y="91440"/>
                  <a:pt x="11180570" y="91440"/>
                </a:cubicBezTo>
                <a:lnTo>
                  <a:pt x="45720" y="91440"/>
                </a:lnTo>
              </a:path>
            </a:pathLst>
          </a:custGeom>
          <a:solidFill>
            <a:srgbClr val="156082">
              <a:alpha val="30196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3" name="Text 11"/>
          <p:cNvSpPr/>
          <p:nvPr/>
        </p:nvSpPr>
        <p:spPr>
          <a:xfrm>
            <a:off x="507996" y="6495651"/>
            <a:ext cx="6207291" cy="182880"/>
          </a:xfrm>
          <a:custGeom>
            <a:avLst/>
            <a:gdLst/>
            <a:ahLst/>
            <a:cxnLst/>
            <a:rect l="l" t="t" r="r" b="b"/>
            <a:pathLst>
              <a:path w="6207291" h="182880">
                <a:moveTo>
                  <a:pt x="0" y="182880"/>
                </a:moveTo>
                <a:lnTo>
                  <a:pt x="0" y="0"/>
                </a:lnTo>
                <a:lnTo>
                  <a:pt x="6207291" y="0"/>
                </a:lnTo>
                <a:lnTo>
                  <a:pt x="6207291" y="182880"/>
                </a:lnTo>
                <a:lnTo>
                  <a:pt x="0" y="182880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000" dirty="0">
                <a:solidFill>
                  <a:srgbClr val="A6A6A6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Unraveling Artificial General Intelligence</a:t>
            </a:r>
            <a:endParaRPr lang="en-US" sz="1000" dirty="0"/>
          </a:p>
        </p:txBody>
      </p:sp>
      <p:sp>
        <p:nvSpPr>
          <p:cNvPr id="14" name="Text 12"/>
          <p:cNvSpPr/>
          <p:nvPr/>
        </p:nvSpPr>
        <p:spPr>
          <a:xfrm>
            <a:off x="507997" y="0"/>
            <a:ext cx="10058400" cy="1270282"/>
          </a:xfrm>
          <a:custGeom>
            <a:avLst/>
            <a:gdLst/>
            <a:ahLst/>
            <a:cxnLst/>
            <a:rect l="l" t="t" r="r" b="b"/>
            <a:pathLst>
              <a:path w="10058400" h="1270282">
                <a:moveTo>
                  <a:pt x="0" y="1270282"/>
                </a:moveTo>
                <a:lnTo>
                  <a:pt x="0" y="0"/>
                </a:lnTo>
                <a:lnTo>
                  <a:pt x="10058400" y="0"/>
                </a:lnTo>
                <a:lnTo>
                  <a:pt x="10058400" y="1270282"/>
                </a:lnTo>
                <a:lnTo>
                  <a:pt x="0" y="1270282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ct val="90000"/>
              </a:lnSpc>
              <a:buNone/>
            </a:pPr>
            <a:r>
              <a:rPr lang="en-US" sz="28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Key Components of AGI Development</a:t>
            </a:r>
            <a:endParaRPr lang="en-US" sz="2800" dirty="0"/>
          </a:p>
        </p:txBody>
      </p:sp>
      <p:sp>
        <p:nvSpPr>
          <p:cNvPr id="15" name="Text 13"/>
          <p:cNvSpPr/>
          <p:nvPr/>
        </p:nvSpPr>
        <p:spPr>
          <a:xfrm>
            <a:off x="9450274" y="3174925"/>
            <a:ext cx="1547347" cy="1463040"/>
          </a:xfrm>
          <a:custGeom>
            <a:avLst/>
            <a:gdLst/>
            <a:ahLst/>
            <a:cxnLst/>
            <a:rect l="l" t="t" r="r" b="b"/>
            <a:pathLst>
              <a:path w="1547347" h="1463040">
                <a:moveTo>
                  <a:pt x="0" y="1463040"/>
                </a:moveTo>
                <a:lnTo>
                  <a:pt x="0" y="0"/>
                </a:lnTo>
                <a:lnTo>
                  <a:pt x="1547347" y="0"/>
                </a:lnTo>
                <a:lnTo>
                  <a:pt x="1547347" y="1463040"/>
                </a:lnTo>
                <a:lnTo>
                  <a:pt x="0" y="1463040"/>
                </a:lnTo>
              </a:path>
            </a:pathLst>
          </a:custGeom>
          <a:noFill/>
          <a:ln/>
        </p:spPr>
        <p:txBody>
          <a:bodyPr wrap="square" lIns="0" tIns="0" rIns="0" bIns="0" numCol="1" spcCol="177800" rtlCol="0" anchor="t"/>
          <a:lstStyle/>
          <a:p>
            <a:pPr marL="0" indent="0" algn="l">
              <a:lnSpc>
                <a:spcPct val="116667"/>
              </a:lnSpc>
              <a:spcAft>
                <a:spcPts val="1000"/>
              </a:spcAft>
              <a:buNone/>
            </a:pPr>
            <a:r>
              <a:rPr lang="en-US" sz="1000" dirty="0">
                <a:solidFill>
                  <a:srgbClr val="FFFFFF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Establish AI ethics guidelines</a:t>
            </a:r>
            <a:endParaRPr lang="en-US" sz="1000" dirty="0"/>
          </a:p>
          <a:p>
            <a:pPr marL="0" indent="0" algn="l">
              <a:lnSpc>
                <a:spcPct val="116667"/>
              </a:lnSpc>
              <a:spcAft>
                <a:spcPts val="1000"/>
              </a:spcAft>
              <a:buNone/>
            </a:pPr>
            <a:r>
              <a:rPr lang="en-US" sz="1000" dirty="0">
                <a:solidFill>
                  <a:srgbClr val="FFFFFF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Promote transparency and accountability</a:t>
            </a:r>
            <a:endParaRPr lang="en-US" sz="1000" dirty="0"/>
          </a:p>
        </p:txBody>
      </p:sp>
      <p:sp>
        <p:nvSpPr>
          <p:cNvPr id="16" name="Text 14"/>
          <p:cNvSpPr/>
          <p:nvPr/>
        </p:nvSpPr>
        <p:spPr>
          <a:xfrm>
            <a:off x="9450274" y="2690192"/>
            <a:ext cx="1554480" cy="365760"/>
          </a:xfrm>
          <a:custGeom>
            <a:avLst/>
            <a:gdLst/>
            <a:ahLst/>
            <a:cxnLst/>
            <a:rect l="l" t="t" r="r" b="b"/>
            <a:pathLst>
              <a:path w="1554480" h="365760">
                <a:moveTo>
                  <a:pt x="0" y="365760"/>
                </a:moveTo>
                <a:lnTo>
                  <a:pt x="0" y="0"/>
                </a:lnTo>
                <a:lnTo>
                  <a:pt x="1554480" y="0"/>
                </a:lnTo>
                <a:lnTo>
                  <a:pt x="1554480" y="365760"/>
                </a:lnTo>
                <a:lnTo>
                  <a:pt x="0" y="365760"/>
                </a:lnTo>
              </a:path>
            </a:pathLst>
          </a:custGeom>
          <a:noFill/>
          <a:ln/>
        </p:spPr>
        <p:txBody>
          <a:bodyPr wrap="square" lIns="0" tIns="0" rIns="0" bIns="0" numCol="1" spcCol="177800" rtlCol="0" anchor="b"/>
          <a:lstStyle/>
          <a:p>
            <a:pPr marL="0" indent="0" algn="l">
              <a:lnSpc>
                <a:spcPct val="100000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Ensuring Ethical AI Development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6901527" y="3174925"/>
            <a:ext cx="1547347" cy="1463040"/>
          </a:xfrm>
          <a:custGeom>
            <a:avLst/>
            <a:gdLst/>
            <a:ahLst/>
            <a:cxnLst/>
            <a:rect l="l" t="t" r="r" b="b"/>
            <a:pathLst>
              <a:path w="1547347" h="1463040">
                <a:moveTo>
                  <a:pt x="0" y="1463040"/>
                </a:moveTo>
                <a:lnTo>
                  <a:pt x="0" y="0"/>
                </a:lnTo>
                <a:lnTo>
                  <a:pt x="1547347" y="0"/>
                </a:lnTo>
                <a:lnTo>
                  <a:pt x="1547347" y="1463040"/>
                </a:lnTo>
                <a:lnTo>
                  <a:pt x="0" y="1463040"/>
                </a:lnTo>
              </a:path>
            </a:pathLst>
          </a:custGeom>
          <a:noFill/>
          <a:ln/>
        </p:spPr>
        <p:txBody>
          <a:bodyPr wrap="square" lIns="0" tIns="0" rIns="0" bIns="0" numCol="1" spcCol="177800" rtlCol="0" anchor="t"/>
          <a:lstStyle/>
          <a:p>
            <a:pPr marL="0" indent="0" algn="l">
              <a:lnSpc>
                <a:spcPct val="116667"/>
              </a:lnSpc>
              <a:spcAft>
                <a:spcPts val="1000"/>
              </a:spcAft>
              <a:buNone/>
            </a:pPr>
            <a:r>
              <a:rPr lang="en-US" sz="1000" dirty="0">
                <a:solidFill>
                  <a:srgbClr val="FFFFFF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Utilize high-performance computing</a:t>
            </a:r>
            <a:endParaRPr lang="en-US" sz="1000" dirty="0"/>
          </a:p>
          <a:p>
            <a:pPr marL="0" indent="0" algn="l">
              <a:lnSpc>
                <a:spcPct val="116667"/>
              </a:lnSpc>
              <a:spcAft>
                <a:spcPts val="1000"/>
              </a:spcAft>
              <a:buNone/>
            </a:pPr>
            <a:r>
              <a:rPr lang="en-US" sz="1000" dirty="0">
                <a:solidFill>
                  <a:srgbClr val="FFFFFF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Invest in quantum computing research</a:t>
            </a:r>
            <a:endParaRPr lang="en-US" sz="1000" dirty="0"/>
          </a:p>
        </p:txBody>
      </p:sp>
      <p:sp>
        <p:nvSpPr>
          <p:cNvPr id="18" name="Text 16"/>
          <p:cNvSpPr/>
          <p:nvPr/>
        </p:nvSpPr>
        <p:spPr>
          <a:xfrm>
            <a:off x="6901527" y="2690192"/>
            <a:ext cx="1554480" cy="365760"/>
          </a:xfrm>
          <a:custGeom>
            <a:avLst/>
            <a:gdLst/>
            <a:ahLst/>
            <a:cxnLst/>
            <a:rect l="l" t="t" r="r" b="b"/>
            <a:pathLst>
              <a:path w="1554480" h="365760">
                <a:moveTo>
                  <a:pt x="0" y="365760"/>
                </a:moveTo>
                <a:lnTo>
                  <a:pt x="0" y="0"/>
                </a:lnTo>
                <a:lnTo>
                  <a:pt x="1554480" y="0"/>
                </a:lnTo>
                <a:lnTo>
                  <a:pt x="1554480" y="365760"/>
                </a:lnTo>
                <a:lnTo>
                  <a:pt x="0" y="365760"/>
                </a:lnTo>
              </a:path>
            </a:pathLst>
          </a:custGeom>
          <a:noFill/>
          <a:ln/>
        </p:spPr>
        <p:txBody>
          <a:bodyPr wrap="square" lIns="0" tIns="0" rIns="0" bIns="0" numCol="1" spcCol="177800" rtlCol="0" anchor="b"/>
          <a:lstStyle/>
          <a:p>
            <a:pPr marL="0" indent="0" algn="l">
              <a:lnSpc>
                <a:spcPct val="100000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Enhancing Computational Power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335127" y="3174925"/>
            <a:ext cx="1547347" cy="1463040"/>
          </a:xfrm>
          <a:custGeom>
            <a:avLst/>
            <a:gdLst/>
            <a:ahLst/>
            <a:cxnLst/>
            <a:rect l="l" t="t" r="r" b="b"/>
            <a:pathLst>
              <a:path w="1547347" h="1463040">
                <a:moveTo>
                  <a:pt x="0" y="1463040"/>
                </a:moveTo>
                <a:lnTo>
                  <a:pt x="0" y="0"/>
                </a:lnTo>
                <a:lnTo>
                  <a:pt x="1547347" y="0"/>
                </a:lnTo>
                <a:lnTo>
                  <a:pt x="1547347" y="1463040"/>
                </a:lnTo>
                <a:lnTo>
                  <a:pt x="0" y="1463040"/>
                </a:lnTo>
              </a:path>
            </a:pathLst>
          </a:custGeom>
          <a:noFill/>
          <a:ln/>
        </p:spPr>
        <p:txBody>
          <a:bodyPr wrap="square" lIns="0" tIns="0" rIns="0" bIns="0" numCol="1" spcCol="177800" rtlCol="0" anchor="t"/>
          <a:lstStyle/>
          <a:p>
            <a:pPr marL="0" indent="0" algn="l">
              <a:lnSpc>
                <a:spcPct val="116667"/>
              </a:lnSpc>
              <a:spcAft>
                <a:spcPts val="1000"/>
              </a:spcAft>
              <a:buNone/>
            </a:pPr>
            <a:r>
              <a:rPr lang="en-US" sz="1000" dirty="0">
                <a:solidFill>
                  <a:srgbClr val="FFFFFF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Implement deep learning models</a:t>
            </a:r>
            <a:endParaRPr lang="en-US" sz="1000" dirty="0"/>
          </a:p>
          <a:p>
            <a:pPr marL="0" indent="0" algn="l">
              <a:lnSpc>
                <a:spcPct val="116667"/>
              </a:lnSpc>
              <a:spcAft>
                <a:spcPts val="1000"/>
              </a:spcAft>
              <a:buNone/>
            </a:pPr>
            <a:r>
              <a:rPr lang="en-US" sz="1000" dirty="0">
                <a:solidFill>
                  <a:srgbClr val="FFFFFF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Explore reinforcement learning techniques</a:t>
            </a:r>
            <a:endParaRPr lang="en-US" sz="1000" dirty="0"/>
          </a:p>
        </p:txBody>
      </p:sp>
      <p:sp>
        <p:nvSpPr>
          <p:cNvPr id="20" name="Text 18"/>
          <p:cNvSpPr/>
          <p:nvPr/>
        </p:nvSpPr>
        <p:spPr>
          <a:xfrm>
            <a:off x="4335127" y="2690192"/>
            <a:ext cx="1554480" cy="365760"/>
          </a:xfrm>
          <a:custGeom>
            <a:avLst/>
            <a:gdLst/>
            <a:ahLst/>
            <a:cxnLst/>
            <a:rect l="l" t="t" r="r" b="b"/>
            <a:pathLst>
              <a:path w="1554480" h="365760">
                <a:moveTo>
                  <a:pt x="0" y="365760"/>
                </a:moveTo>
                <a:lnTo>
                  <a:pt x="0" y="0"/>
                </a:lnTo>
                <a:lnTo>
                  <a:pt x="1554480" y="0"/>
                </a:lnTo>
                <a:lnTo>
                  <a:pt x="1554480" y="365760"/>
                </a:lnTo>
                <a:lnTo>
                  <a:pt x="0" y="365760"/>
                </a:lnTo>
              </a:path>
            </a:pathLst>
          </a:custGeom>
          <a:noFill/>
          <a:ln/>
        </p:spPr>
        <p:txBody>
          <a:bodyPr wrap="square" lIns="0" tIns="0" rIns="0" bIns="0" numCol="1" spcCol="177800" rtlCol="0" anchor="b"/>
          <a:lstStyle/>
          <a:p>
            <a:pPr marL="0" indent="0" algn="l">
              <a:lnSpc>
                <a:spcPct val="100000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Developing Advanced Algorithms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1728508" y="3174925"/>
            <a:ext cx="1547347" cy="1463040"/>
          </a:xfrm>
          <a:custGeom>
            <a:avLst/>
            <a:gdLst/>
            <a:ahLst/>
            <a:cxnLst/>
            <a:rect l="l" t="t" r="r" b="b"/>
            <a:pathLst>
              <a:path w="1547347" h="1463040">
                <a:moveTo>
                  <a:pt x="0" y="1463040"/>
                </a:moveTo>
                <a:lnTo>
                  <a:pt x="0" y="0"/>
                </a:lnTo>
                <a:lnTo>
                  <a:pt x="1547347" y="0"/>
                </a:lnTo>
                <a:lnTo>
                  <a:pt x="1547347" y="1463040"/>
                </a:lnTo>
                <a:lnTo>
                  <a:pt x="0" y="1463040"/>
                </a:lnTo>
              </a:path>
            </a:pathLst>
          </a:custGeom>
          <a:noFill/>
          <a:ln/>
        </p:spPr>
        <p:txBody>
          <a:bodyPr wrap="square" lIns="0" tIns="0" rIns="0" bIns="0" numCol="1" spcCol="177800" rtlCol="0" anchor="t"/>
          <a:lstStyle/>
          <a:p>
            <a:pPr marL="0" indent="0" algn="l">
              <a:lnSpc>
                <a:spcPct val="116667"/>
              </a:lnSpc>
              <a:spcAft>
                <a:spcPts val="1000"/>
              </a:spcAft>
              <a:buNone/>
            </a:pPr>
            <a:r>
              <a:rPr lang="en-US" sz="1000" dirty="0">
                <a:solidFill>
                  <a:srgbClr val="FFFFFF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Study cognitive processes</a:t>
            </a:r>
            <a:endParaRPr lang="en-US" sz="1000" dirty="0"/>
          </a:p>
          <a:p>
            <a:pPr marL="0" indent="0" algn="l">
              <a:lnSpc>
                <a:spcPct val="116667"/>
              </a:lnSpc>
              <a:spcAft>
                <a:spcPts val="1000"/>
              </a:spcAft>
              <a:buNone/>
            </a:pPr>
            <a:r>
              <a:rPr lang="en-US" sz="1000" dirty="0">
                <a:solidFill>
                  <a:srgbClr val="FFFFFF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Analyze neural networks</a:t>
            </a:r>
            <a:endParaRPr lang="en-US" sz="1000" dirty="0"/>
          </a:p>
        </p:txBody>
      </p:sp>
      <p:sp>
        <p:nvSpPr>
          <p:cNvPr id="22" name="Text 20"/>
          <p:cNvSpPr/>
          <p:nvPr/>
        </p:nvSpPr>
        <p:spPr>
          <a:xfrm>
            <a:off x="1728507" y="2690192"/>
            <a:ext cx="1554480" cy="365760"/>
          </a:xfrm>
          <a:custGeom>
            <a:avLst/>
            <a:gdLst/>
            <a:ahLst/>
            <a:cxnLst/>
            <a:rect l="l" t="t" r="r" b="b"/>
            <a:pathLst>
              <a:path w="1554480" h="365760">
                <a:moveTo>
                  <a:pt x="0" y="365760"/>
                </a:moveTo>
                <a:lnTo>
                  <a:pt x="0" y="0"/>
                </a:lnTo>
                <a:lnTo>
                  <a:pt x="1554480" y="0"/>
                </a:lnTo>
                <a:lnTo>
                  <a:pt x="1554480" y="365760"/>
                </a:lnTo>
                <a:lnTo>
                  <a:pt x="0" y="365760"/>
                </a:lnTo>
              </a:path>
            </a:pathLst>
          </a:custGeom>
          <a:noFill/>
          <a:ln/>
        </p:spPr>
        <p:txBody>
          <a:bodyPr wrap="square" lIns="0" tIns="0" rIns="0" bIns="0" numCol="1" spcCol="177800" rtlCol="0" anchor="b"/>
          <a:lstStyle/>
          <a:p>
            <a:pPr marL="0" indent="0" algn="l">
              <a:lnSpc>
                <a:spcPct val="100000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Understanding Human Intelligence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772</TotalTime>
  <Words>57</Words>
  <Application>Microsoft Macintosh PowerPoint</Application>
  <PresentationFormat>Widescreen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Figtree</vt:lpstr>
      <vt:lpstr>Figtree Bold</vt:lpstr>
      <vt:lpstr>Office Theme</vt:lpstr>
      <vt:lpstr>PowerPoint Presentation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Kevin Gödecke</cp:lastModifiedBy>
  <cp:revision>2</cp:revision>
  <dcterms:created xsi:type="dcterms:W3CDTF">2024-12-05T08:47:21Z</dcterms:created>
  <dcterms:modified xsi:type="dcterms:W3CDTF">2024-12-05T21:42:40Z</dcterms:modified>
</cp:coreProperties>
</file>