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23" d="100"/>
          <a:sy n="123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6045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077200" y="0"/>
            <a:ext cx="4114800" cy="6858000"/>
          </a:xfrm>
          <a:custGeom>
            <a:avLst/>
            <a:gdLst/>
            <a:ahLst/>
            <a:cxnLst/>
            <a:rect l="l" t="t" r="r" b="b"/>
            <a:pathLst>
              <a:path w="4114800" h="6858000">
                <a:moveTo>
                  <a:pt x="0" y="6858000"/>
                </a:moveTo>
                <a:lnTo>
                  <a:pt x="0" y="0"/>
                </a:lnTo>
                <a:lnTo>
                  <a:pt x="4114800" y="0"/>
                </a:lnTo>
                <a:lnTo>
                  <a:pt x="4114800" y="6858000"/>
                </a:lnTo>
                <a:lnTo>
                  <a:pt x="0" y="6858000"/>
                </a:lnTo>
              </a:path>
            </a:pathLst>
          </a:custGeom>
          <a:blipFill>
            <a:blip r:embed="rId3"/>
            <a:srcRect l="32867" r="32867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447"/>
            <a:ext cx="365760" cy="6857553"/>
          </a:xfrm>
          <a:custGeom>
            <a:avLst/>
            <a:gdLst/>
            <a:ahLst/>
            <a:cxnLst/>
            <a:rect l="l" t="t" r="r" b="b"/>
            <a:pathLst>
              <a:path w="365760" h="6857553">
                <a:moveTo>
                  <a:pt x="0" y="6857553"/>
                </a:moveTo>
                <a:lnTo>
                  <a:pt x="0" y="0"/>
                </a:lnTo>
                <a:lnTo>
                  <a:pt x="365760" y="0"/>
                </a:lnTo>
                <a:lnTo>
                  <a:pt x="365760" y="6857553"/>
                </a:lnTo>
                <a:lnTo>
                  <a:pt x="0" y="6857553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4" name="Text 2"/>
          <p:cNvSpPr/>
          <p:nvPr/>
        </p:nvSpPr>
        <p:spPr>
          <a:xfrm>
            <a:off x="7993486" y="447"/>
            <a:ext cx="92364" cy="1828800"/>
          </a:xfrm>
          <a:custGeom>
            <a:avLst/>
            <a:gdLst/>
            <a:ahLst/>
            <a:cxnLst/>
            <a:rect l="l" t="t" r="r" b="b"/>
            <a:pathLst>
              <a:path w="92364" h="1828800">
                <a:moveTo>
                  <a:pt x="0" y="1828800"/>
                </a:moveTo>
                <a:lnTo>
                  <a:pt x="0" y="0"/>
                </a:lnTo>
                <a:lnTo>
                  <a:pt x="92364" y="0"/>
                </a:lnTo>
                <a:lnTo>
                  <a:pt x="92364" y="1828800"/>
                </a:lnTo>
                <a:lnTo>
                  <a:pt x="0" y="1828800"/>
                </a:lnTo>
              </a:path>
            </a:pathLst>
          </a:custGeom>
          <a:solidFill>
            <a:srgbClr val="FFD600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5" name="Text 3"/>
          <p:cNvSpPr/>
          <p:nvPr/>
        </p:nvSpPr>
        <p:spPr>
          <a:xfrm>
            <a:off x="7193195" y="6221331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855573" y="6495651"/>
            <a:ext cx="6018528" cy="182880"/>
          </a:xfrm>
          <a:custGeom>
            <a:avLst/>
            <a:gdLst/>
            <a:ahLst/>
            <a:cxnLst/>
            <a:rect l="l" t="t" r="r" b="b"/>
            <a:pathLst>
              <a:path w="6018528" h="182880">
                <a:moveTo>
                  <a:pt x="0" y="182880"/>
                </a:moveTo>
                <a:lnTo>
                  <a:pt x="0" y="0"/>
                </a:lnTo>
                <a:lnTo>
                  <a:pt x="6018528" y="0"/>
                </a:lnTo>
                <a:lnTo>
                  <a:pt x="6018528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Financial Landscape</a:t>
            </a:r>
            <a:endParaRPr lang="en-US" sz="1000" dirty="0"/>
          </a:p>
        </p:txBody>
      </p:sp>
      <p:sp>
        <p:nvSpPr>
          <p:cNvPr id="7" name="Text 5"/>
          <p:cNvSpPr/>
          <p:nvPr/>
        </p:nvSpPr>
        <p:spPr>
          <a:xfrm>
            <a:off x="4508011" y="5607307"/>
            <a:ext cx="3017520" cy="457200"/>
          </a:xfrm>
          <a:custGeom>
            <a:avLst/>
            <a:gdLst/>
            <a:ahLst/>
            <a:cxnLst/>
            <a:rect l="l" t="t" r="r" b="b"/>
            <a:pathLst>
              <a:path w="3017520" h="457200">
                <a:moveTo>
                  <a:pt x="0" y="457200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2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Total profit after all expenses have been deducted.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4508011" y="5256723"/>
            <a:ext cx="3017520" cy="193899"/>
          </a:xfrm>
          <a:custGeom>
            <a:avLst/>
            <a:gdLst/>
            <a:ahLst/>
            <a:cxnLst/>
            <a:rect l="l" t="t" r="r" b="b"/>
            <a:pathLst>
              <a:path w="3017520" h="193899">
                <a:moveTo>
                  <a:pt x="0" y="193899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193899"/>
                </a:lnTo>
                <a:lnTo>
                  <a:pt x="0" y="193899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Net Income</a:t>
            </a:r>
            <a:endParaRPr lang="en-US" sz="1400" dirty="0"/>
          </a:p>
        </p:txBody>
      </p:sp>
      <p:sp>
        <p:nvSpPr>
          <p:cNvPr id="9" name="Text 7"/>
          <p:cNvSpPr/>
          <p:nvPr/>
        </p:nvSpPr>
        <p:spPr>
          <a:xfrm>
            <a:off x="4508011" y="4449045"/>
            <a:ext cx="3017520" cy="677108"/>
          </a:xfrm>
          <a:custGeom>
            <a:avLst/>
            <a:gdLst/>
            <a:ahLst/>
            <a:cxnLst/>
            <a:rect l="l" t="t" r="r" b="b"/>
            <a:pathLst>
              <a:path w="3017520" h="677108">
                <a:moveTo>
                  <a:pt x="0" y="677108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677108"/>
                </a:lnTo>
                <a:lnTo>
                  <a:pt x="0" y="677108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4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$1.4B</a:t>
            </a:r>
            <a:endParaRPr lang="en-US" sz="4400" dirty="0"/>
          </a:p>
        </p:txBody>
      </p:sp>
      <p:sp>
        <p:nvSpPr>
          <p:cNvPr id="10" name="Text 8"/>
          <p:cNvSpPr/>
          <p:nvPr/>
        </p:nvSpPr>
        <p:spPr>
          <a:xfrm>
            <a:off x="852638" y="5607307"/>
            <a:ext cx="3017520" cy="457200"/>
          </a:xfrm>
          <a:custGeom>
            <a:avLst/>
            <a:gdLst/>
            <a:ahLst/>
            <a:cxnLst/>
            <a:rect l="l" t="t" r="r" b="b"/>
            <a:pathLst>
              <a:path w="3017520" h="457200">
                <a:moveTo>
                  <a:pt x="0" y="457200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2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Earnings before interest, taxes, depreciation, and amortization.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852638" y="5256723"/>
            <a:ext cx="3017520" cy="193899"/>
          </a:xfrm>
          <a:custGeom>
            <a:avLst/>
            <a:gdLst/>
            <a:ahLst/>
            <a:cxnLst/>
            <a:rect l="l" t="t" r="r" b="b"/>
            <a:pathLst>
              <a:path w="3017520" h="193899">
                <a:moveTo>
                  <a:pt x="0" y="193899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193899"/>
                </a:lnTo>
                <a:lnTo>
                  <a:pt x="0" y="193899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Adjusted EBITDA</a:t>
            </a:r>
            <a:endParaRPr lang="en-US" sz="1400" dirty="0"/>
          </a:p>
        </p:txBody>
      </p:sp>
      <p:sp>
        <p:nvSpPr>
          <p:cNvPr id="12" name="Text 10"/>
          <p:cNvSpPr/>
          <p:nvPr/>
        </p:nvSpPr>
        <p:spPr>
          <a:xfrm>
            <a:off x="852637" y="4449045"/>
            <a:ext cx="3017520" cy="677108"/>
          </a:xfrm>
          <a:custGeom>
            <a:avLst/>
            <a:gdLst/>
            <a:ahLst/>
            <a:cxnLst/>
            <a:rect l="l" t="t" r="r" b="b"/>
            <a:pathLst>
              <a:path w="3017520" h="677108">
                <a:moveTo>
                  <a:pt x="0" y="677108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677108"/>
                </a:lnTo>
                <a:lnTo>
                  <a:pt x="0" y="677108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4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$1.3B</a:t>
            </a:r>
            <a:endParaRPr lang="en-US" sz="4400" dirty="0"/>
          </a:p>
        </p:txBody>
      </p:sp>
      <p:sp>
        <p:nvSpPr>
          <p:cNvPr id="13" name="Text 11"/>
          <p:cNvSpPr/>
          <p:nvPr/>
        </p:nvSpPr>
        <p:spPr>
          <a:xfrm>
            <a:off x="4508011" y="3506859"/>
            <a:ext cx="3017520" cy="457200"/>
          </a:xfrm>
          <a:custGeom>
            <a:avLst/>
            <a:gdLst/>
            <a:ahLst/>
            <a:cxnLst/>
            <a:rect l="l" t="t" r="r" b="b"/>
            <a:pathLst>
              <a:path w="3017520" h="457200">
                <a:moveTo>
                  <a:pt x="0" y="457200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2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Total income generated from bookings.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4508011" y="3156275"/>
            <a:ext cx="3017520" cy="193899"/>
          </a:xfrm>
          <a:custGeom>
            <a:avLst/>
            <a:gdLst/>
            <a:ahLst/>
            <a:cxnLst/>
            <a:rect l="l" t="t" r="r" b="b"/>
            <a:pathLst>
              <a:path w="3017520" h="193899">
                <a:moveTo>
                  <a:pt x="0" y="193899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193899"/>
                </a:lnTo>
                <a:lnTo>
                  <a:pt x="0" y="193899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Revenue</a:t>
            </a:r>
            <a:endParaRPr lang="en-US" sz="1400" dirty="0"/>
          </a:p>
        </p:txBody>
      </p:sp>
      <p:sp>
        <p:nvSpPr>
          <p:cNvPr id="15" name="Text 13"/>
          <p:cNvSpPr/>
          <p:nvPr/>
        </p:nvSpPr>
        <p:spPr>
          <a:xfrm>
            <a:off x="4508011" y="2348597"/>
            <a:ext cx="3017520" cy="677108"/>
          </a:xfrm>
          <a:custGeom>
            <a:avLst/>
            <a:gdLst/>
            <a:ahLst/>
            <a:cxnLst/>
            <a:rect l="l" t="t" r="r" b="b"/>
            <a:pathLst>
              <a:path w="3017520" h="677108">
                <a:moveTo>
                  <a:pt x="0" y="677108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677108"/>
                </a:lnTo>
                <a:lnTo>
                  <a:pt x="0" y="677108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4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$9.9B</a:t>
            </a:r>
            <a:endParaRPr lang="en-US" sz="4400" dirty="0"/>
          </a:p>
        </p:txBody>
      </p:sp>
      <p:sp>
        <p:nvSpPr>
          <p:cNvPr id="16" name="Text 14"/>
          <p:cNvSpPr/>
          <p:nvPr/>
        </p:nvSpPr>
        <p:spPr>
          <a:xfrm>
            <a:off x="852638" y="3506859"/>
            <a:ext cx="3017520" cy="457200"/>
          </a:xfrm>
          <a:custGeom>
            <a:avLst/>
            <a:gdLst/>
            <a:ahLst/>
            <a:cxnLst/>
            <a:rect l="l" t="t" r="r" b="b"/>
            <a:pathLst>
              <a:path w="3017520" h="457200">
                <a:moveTo>
                  <a:pt x="0" y="457200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457200"/>
                </a:lnTo>
                <a:lnTo>
                  <a:pt x="0" y="4572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120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Total value of all travel services booked.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852638" y="3156275"/>
            <a:ext cx="3017520" cy="193899"/>
          </a:xfrm>
          <a:custGeom>
            <a:avLst/>
            <a:gdLst/>
            <a:ahLst/>
            <a:cxnLst/>
            <a:rect l="l" t="t" r="r" b="b"/>
            <a:pathLst>
              <a:path w="3017520" h="193899">
                <a:moveTo>
                  <a:pt x="0" y="193899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193899"/>
                </a:lnTo>
                <a:lnTo>
                  <a:pt x="0" y="193899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Gross Bookings</a:t>
            </a:r>
            <a:endParaRPr lang="en-US" sz="1400" dirty="0"/>
          </a:p>
        </p:txBody>
      </p:sp>
      <p:sp>
        <p:nvSpPr>
          <p:cNvPr id="18" name="Text 16"/>
          <p:cNvSpPr/>
          <p:nvPr/>
        </p:nvSpPr>
        <p:spPr>
          <a:xfrm>
            <a:off x="852637" y="2348597"/>
            <a:ext cx="3017520" cy="677108"/>
          </a:xfrm>
          <a:custGeom>
            <a:avLst/>
            <a:gdLst/>
            <a:ahLst/>
            <a:cxnLst/>
            <a:rect l="l" t="t" r="r" b="b"/>
            <a:pathLst>
              <a:path w="3017520" h="677108">
                <a:moveTo>
                  <a:pt x="0" y="677108"/>
                </a:moveTo>
                <a:lnTo>
                  <a:pt x="0" y="0"/>
                </a:lnTo>
                <a:lnTo>
                  <a:pt x="3017520" y="0"/>
                </a:lnTo>
                <a:lnTo>
                  <a:pt x="3017520" y="677108"/>
                </a:lnTo>
                <a:lnTo>
                  <a:pt x="0" y="677108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44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$37.6B</a:t>
            </a:r>
            <a:endParaRPr lang="en-US" sz="4400" dirty="0"/>
          </a:p>
        </p:txBody>
      </p:sp>
      <p:sp>
        <p:nvSpPr>
          <p:cNvPr id="19" name="Text 17"/>
          <p:cNvSpPr/>
          <p:nvPr/>
        </p:nvSpPr>
        <p:spPr>
          <a:xfrm>
            <a:off x="855573" y="447"/>
            <a:ext cx="6669958" cy="1828353"/>
          </a:xfrm>
          <a:custGeom>
            <a:avLst/>
            <a:gdLst/>
            <a:ahLst/>
            <a:cxnLst/>
            <a:rect l="l" t="t" r="r" b="b"/>
            <a:pathLst>
              <a:path w="6669958" h="1828353">
                <a:moveTo>
                  <a:pt x="0" y="1828353"/>
                </a:moveTo>
                <a:lnTo>
                  <a:pt x="0" y="0"/>
                </a:lnTo>
                <a:lnTo>
                  <a:pt x="6669958" y="0"/>
                </a:lnTo>
                <a:lnTo>
                  <a:pt x="6669958" y="1828353"/>
                </a:lnTo>
                <a:lnTo>
                  <a:pt x="0" y="1828353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1A6847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Financial Highlights for Q4 2023 and Full Year 2023</a:t>
            </a:r>
            <a:endParaRPr lang="en-US" sz="3200" dirty="0"/>
          </a:p>
        </p:txBody>
      </p:sp>
      <p:sp>
        <p:nvSpPr>
          <p:cNvPr id="20" name="Text 18"/>
          <p:cNvSpPr/>
          <p:nvPr/>
        </p:nvSpPr>
        <p:spPr>
          <a:xfrm>
            <a:off x="852637" y="-6164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0" y="457200"/>
                </a:moveTo>
                <a:lnTo>
                  <a:pt x="0" y="0"/>
                </a:lnTo>
                <a:lnTo>
                  <a:pt x="457200" y="0"/>
                </a:lnTo>
                <a:lnTo>
                  <a:pt x="457200" y="457200"/>
                </a:lnTo>
                <a:lnTo>
                  <a:pt x="0" y="457200"/>
                </a:lnTo>
              </a:path>
            </a:pathLst>
          </a:custGeom>
          <a:solidFill>
            <a:srgbClr val="1A6847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64</Words>
  <Application>Microsoft Macintosh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Outfit</vt:lpstr>
      <vt:lpstr>Outfit</vt:lpstr>
      <vt:lpstr>outfit semibold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2024-12-05T22:11:04Z</dcterms:created>
  <dcterms:modified xsi:type="dcterms:W3CDTF">2024-12-05T22:13:47Z</dcterms:modified>
</cp:coreProperties>
</file>