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notesMasterIdLst>
    <p:notesMasterId r:id="rId12"/>
  </p:notesMasterIdLst>
  <p:sldSz cx="9144000" cy="5143500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image" Target="../media/image-1-2.png"/><Relationship Id="rId3" Type="http://schemas.openxmlformats.org/officeDocument/2006/relationships/image" Target="../media/image-1-3.png"/><Relationship Id="rId4" Type="http://schemas.openxmlformats.org/officeDocument/2006/relationships/image" Target="../media/image-1-4.png"/><Relationship Id="rId5" Type="http://schemas.openxmlformats.org/officeDocument/2006/relationships/image" Target="../media/image-1-5.png"/><Relationship Id="rId6" Type="http://schemas.openxmlformats.org/officeDocument/2006/relationships/slideLayout" Target="../slideLayouts/slideLayout1.xml"/><Relationship Id="rId7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image" Target="../media/image-10-2.png"/><Relationship Id="rId3" Type="http://schemas.openxmlformats.org/officeDocument/2006/relationships/image" Target="../media/image-10-3.png"/><Relationship Id="rId4" Type="http://schemas.openxmlformats.org/officeDocument/2006/relationships/image" Target="../media/image-10-4.pn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image" Target="../media/image-2-2.png"/><Relationship Id="rId3" Type="http://schemas.openxmlformats.org/officeDocument/2006/relationships/image" Target="../media/image-2-3.png"/><Relationship Id="rId4" Type="http://schemas.openxmlformats.org/officeDocument/2006/relationships/image" Target="../media/image-2-4.png"/><Relationship Id="rId5" Type="http://schemas.openxmlformats.org/officeDocument/2006/relationships/image" Target="../media/image-2-5.png"/><Relationship Id="rId6" Type="http://schemas.openxmlformats.org/officeDocument/2006/relationships/slideLayout" Target="../slideLayouts/slideLayout1.xml"/><Relationship Id="rId7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image" Target="../media/image-3-2.png"/><Relationship Id="rId3" Type="http://schemas.openxmlformats.org/officeDocument/2006/relationships/image" Target="../media/image-3-3.png"/><Relationship Id="rId4" Type="http://schemas.openxmlformats.org/officeDocument/2006/relationships/image" Target="../media/image-3-4.png"/><Relationship Id="rId5" Type="http://schemas.openxmlformats.org/officeDocument/2006/relationships/image" Target="../media/image-3-5.png"/><Relationship Id="rId6" Type="http://schemas.openxmlformats.org/officeDocument/2006/relationships/image" Target="../media/image-3-6.png"/><Relationship Id="rId7" Type="http://schemas.openxmlformats.org/officeDocument/2006/relationships/image" Target="../media/image-3-7.png"/><Relationship Id="rId8" Type="http://schemas.openxmlformats.org/officeDocument/2006/relationships/image" Target="../media/image-3-8.png"/><Relationship Id="rId9" Type="http://schemas.openxmlformats.org/officeDocument/2006/relationships/image" Target="../media/image-3-9.png"/><Relationship Id="rId10" Type="http://schemas.openxmlformats.org/officeDocument/2006/relationships/image" Target="../media/image-3-10.png"/><Relationship Id="rId11" Type="http://schemas.openxmlformats.org/officeDocument/2006/relationships/image" Target="../media/image-3-11.png"/><Relationship Id="rId12" Type="http://schemas.openxmlformats.org/officeDocument/2006/relationships/image" Target="../media/image-3-12.png"/><Relationship Id="rId13" Type="http://schemas.openxmlformats.org/officeDocument/2006/relationships/image" Target="../media/image-3-13.png"/><Relationship Id="rId14" Type="http://schemas.openxmlformats.org/officeDocument/2006/relationships/image" Target="../media/image-3-14.png"/><Relationship Id="rId15" Type="http://schemas.openxmlformats.org/officeDocument/2006/relationships/image" Target="../media/image-3-15.png"/><Relationship Id="rId16" Type="http://schemas.openxmlformats.org/officeDocument/2006/relationships/image" Target="../media/image-3-16.png"/><Relationship Id="rId17" Type="http://schemas.openxmlformats.org/officeDocument/2006/relationships/image" Target="../media/image-3-17.png"/><Relationship Id="rId18" Type="http://schemas.openxmlformats.org/officeDocument/2006/relationships/image" Target="../media/image-3-18.png"/><Relationship Id="rId19" Type="http://schemas.openxmlformats.org/officeDocument/2006/relationships/image" Target="../media/image-3-19.png"/><Relationship Id="rId20" Type="http://schemas.openxmlformats.org/officeDocument/2006/relationships/image" Target="../media/image-3-20.png"/><Relationship Id="rId21" Type="http://schemas.openxmlformats.org/officeDocument/2006/relationships/image" Target="../media/image-3-21.png"/><Relationship Id="rId22" Type="http://schemas.openxmlformats.org/officeDocument/2006/relationships/image" Target="../media/image-3-22.png"/><Relationship Id="rId23" Type="http://schemas.openxmlformats.org/officeDocument/2006/relationships/image" Target="../media/image-3-23.png"/><Relationship Id="rId24" Type="http://schemas.openxmlformats.org/officeDocument/2006/relationships/image" Target="../media/image-3-24.png"/><Relationship Id="rId25" Type="http://schemas.openxmlformats.org/officeDocument/2006/relationships/image" Target="../media/image-3-25.png"/><Relationship Id="rId26" Type="http://schemas.openxmlformats.org/officeDocument/2006/relationships/image" Target="../media/image-3-26.png"/><Relationship Id="rId27" Type="http://schemas.openxmlformats.org/officeDocument/2006/relationships/image" Target="../media/image-3-27.png"/><Relationship Id="rId28" Type="http://schemas.openxmlformats.org/officeDocument/2006/relationships/image" Target="../media/image-3-28.png"/><Relationship Id="rId29" Type="http://schemas.openxmlformats.org/officeDocument/2006/relationships/image" Target="../media/image-3-29.png"/><Relationship Id="rId30" Type="http://schemas.openxmlformats.org/officeDocument/2006/relationships/image" Target="../media/image-3-30.png"/><Relationship Id="rId31" Type="http://schemas.openxmlformats.org/officeDocument/2006/relationships/image" Target="../media/image-3-31.png"/><Relationship Id="rId32" Type="http://schemas.openxmlformats.org/officeDocument/2006/relationships/slideLayout" Target="../slideLayouts/slideLayout1.xml"/><Relationship Id="rId3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image" Target="../media/image-4-2.png"/><Relationship Id="rId3" Type="http://schemas.openxmlformats.org/officeDocument/2006/relationships/image" Target="../media/image-4-3.png"/><Relationship Id="rId4" Type="http://schemas.openxmlformats.org/officeDocument/2006/relationships/image" Target="../media/image-4-4.png"/><Relationship Id="rId5" Type="http://schemas.openxmlformats.org/officeDocument/2006/relationships/image" Target="../media/image-4-5.png"/><Relationship Id="rId6" Type="http://schemas.openxmlformats.org/officeDocument/2006/relationships/slideLayout" Target="../slideLayouts/slideLayout1.xml"/><Relationship Id="rId7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image" Target="../media/image-5-2.png"/><Relationship Id="rId3" Type="http://schemas.openxmlformats.org/officeDocument/2006/relationships/image" Target="../media/image-5-3.png"/><Relationship Id="rId4" Type="http://schemas.openxmlformats.org/officeDocument/2006/relationships/image" Target="../media/image-5-4.png"/><Relationship Id="rId5" Type="http://schemas.openxmlformats.org/officeDocument/2006/relationships/image" Target="../media/image-5-5.png"/><Relationship Id="rId6" Type="http://schemas.openxmlformats.org/officeDocument/2006/relationships/image" Target="../media/image-5-6.png"/><Relationship Id="rId7" Type="http://schemas.openxmlformats.org/officeDocument/2006/relationships/image" Target="../media/image-5-7.png"/><Relationship Id="rId8" Type="http://schemas.openxmlformats.org/officeDocument/2006/relationships/image" Target="../media/image-5-8.png"/><Relationship Id="rId9" Type="http://schemas.openxmlformats.org/officeDocument/2006/relationships/image" Target="../media/image-5-9.png"/><Relationship Id="rId10" Type="http://schemas.openxmlformats.org/officeDocument/2006/relationships/image" Target="../media/image-5-10.png"/><Relationship Id="rId11" Type="http://schemas.openxmlformats.org/officeDocument/2006/relationships/image" Target="../media/image-5-11.png"/><Relationship Id="rId12" Type="http://schemas.openxmlformats.org/officeDocument/2006/relationships/image" Target="../media/image-5-12.png"/><Relationship Id="rId13" Type="http://schemas.openxmlformats.org/officeDocument/2006/relationships/image" Target="../media/image-5-13.png"/><Relationship Id="rId14" Type="http://schemas.openxmlformats.org/officeDocument/2006/relationships/image" Target="../media/image-5-14.png"/><Relationship Id="rId15" Type="http://schemas.openxmlformats.org/officeDocument/2006/relationships/image" Target="../media/image-5-15.png"/><Relationship Id="rId16" Type="http://schemas.openxmlformats.org/officeDocument/2006/relationships/image" Target="../media/image-5-16.png"/><Relationship Id="rId17" Type="http://schemas.openxmlformats.org/officeDocument/2006/relationships/image" Target="../media/image-5-17.png"/><Relationship Id="rId18" Type="http://schemas.openxmlformats.org/officeDocument/2006/relationships/image" Target="../media/image-5-18.png"/><Relationship Id="rId19" Type="http://schemas.openxmlformats.org/officeDocument/2006/relationships/image" Target="../media/image-5-19.png"/><Relationship Id="rId20" Type="http://schemas.openxmlformats.org/officeDocument/2006/relationships/image" Target="../media/image-5-20.png"/><Relationship Id="rId21" Type="http://schemas.openxmlformats.org/officeDocument/2006/relationships/image" Target="../media/image-5-21.png"/><Relationship Id="rId22" Type="http://schemas.openxmlformats.org/officeDocument/2006/relationships/image" Target="../media/image-5-22.png"/><Relationship Id="rId23" Type="http://schemas.openxmlformats.org/officeDocument/2006/relationships/image" Target="../media/image-5-23.png"/><Relationship Id="rId24" Type="http://schemas.openxmlformats.org/officeDocument/2006/relationships/image" Target="../media/image-5-24.png"/><Relationship Id="rId25" Type="http://schemas.openxmlformats.org/officeDocument/2006/relationships/image" Target="../media/image-5-25.png"/><Relationship Id="rId26" Type="http://schemas.openxmlformats.org/officeDocument/2006/relationships/image" Target="../media/image-5-26.png"/><Relationship Id="rId27" Type="http://schemas.openxmlformats.org/officeDocument/2006/relationships/image" Target="../media/image-5-27.png"/><Relationship Id="rId28" Type="http://schemas.openxmlformats.org/officeDocument/2006/relationships/image" Target="../media/image-5-28.png"/><Relationship Id="rId29" Type="http://schemas.openxmlformats.org/officeDocument/2006/relationships/image" Target="../media/image-5-29.png"/><Relationship Id="rId30" Type="http://schemas.openxmlformats.org/officeDocument/2006/relationships/image" Target="../media/image-5-30.png"/><Relationship Id="rId31" Type="http://schemas.openxmlformats.org/officeDocument/2006/relationships/image" Target="../media/image-5-31.png"/><Relationship Id="rId32" Type="http://schemas.openxmlformats.org/officeDocument/2006/relationships/slideLayout" Target="../slideLayouts/slideLayout1.xml"/><Relationship Id="rId3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image" Target="../media/image-6-2.png"/><Relationship Id="rId3" Type="http://schemas.openxmlformats.org/officeDocument/2006/relationships/image" Target="../media/image-6-3.png"/><Relationship Id="rId4" Type="http://schemas.openxmlformats.org/officeDocument/2006/relationships/image" Target="../media/image-6-4.png"/><Relationship Id="rId5" Type="http://schemas.openxmlformats.org/officeDocument/2006/relationships/image" Target="../media/image-6-5.png"/><Relationship Id="rId6" Type="http://schemas.openxmlformats.org/officeDocument/2006/relationships/slideLayout" Target="../slideLayouts/slideLayout1.xml"/><Relationship Id="rId7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image" Target="../media/image-7-2.png"/><Relationship Id="rId3" Type="http://schemas.openxmlformats.org/officeDocument/2006/relationships/image" Target="../media/image-7-3.png"/><Relationship Id="rId4" Type="http://schemas.openxmlformats.org/officeDocument/2006/relationships/image" Target="../media/image-7-4.png"/><Relationship Id="rId5" Type="http://schemas.openxmlformats.org/officeDocument/2006/relationships/image" Target="../media/image-7-5.png"/><Relationship Id="rId6" Type="http://schemas.openxmlformats.org/officeDocument/2006/relationships/image" Target="../media/image-7-6.png"/><Relationship Id="rId7" Type="http://schemas.openxmlformats.org/officeDocument/2006/relationships/image" Target="../media/image-7-7.png"/><Relationship Id="rId8" Type="http://schemas.openxmlformats.org/officeDocument/2006/relationships/image" Target="../media/image-7-8.png"/><Relationship Id="rId9" Type="http://schemas.openxmlformats.org/officeDocument/2006/relationships/image" Target="../media/image-7-9.png"/><Relationship Id="rId10" Type="http://schemas.openxmlformats.org/officeDocument/2006/relationships/image" Target="../media/image-7-10.png"/><Relationship Id="rId11" Type="http://schemas.openxmlformats.org/officeDocument/2006/relationships/image" Target="../media/image-7-11.png"/><Relationship Id="rId12" Type="http://schemas.openxmlformats.org/officeDocument/2006/relationships/image" Target="../media/image-7-12.png"/><Relationship Id="rId13" Type="http://schemas.openxmlformats.org/officeDocument/2006/relationships/image" Target="../media/image-7-13.png"/><Relationship Id="rId14" Type="http://schemas.openxmlformats.org/officeDocument/2006/relationships/image" Target="../media/image-7-14.png"/><Relationship Id="rId15" Type="http://schemas.openxmlformats.org/officeDocument/2006/relationships/image" Target="../media/image-7-15.png"/><Relationship Id="rId16" Type="http://schemas.openxmlformats.org/officeDocument/2006/relationships/image" Target="../media/image-7-16.png"/><Relationship Id="rId17" Type="http://schemas.openxmlformats.org/officeDocument/2006/relationships/image" Target="../media/image-7-17.png"/><Relationship Id="rId18" Type="http://schemas.openxmlformats.org/officeDocument/2006/relationships/image" Target="../media/image-7-18.png"/><Relationship Id="rId19" Type="http://schemas.openxmlformats.org/officeDocument/2006/relationships/image" Target="../media/image-7-19.png"/><Relationship Id="rId20" Type="http://schemas.openxmlformats.org/officeDocument/2006/relationships/image" Target="../media/image-7-20.png"/><Relationship Id="rId21" Type="http://schemas.openxmlformats.org/officeDocument/2006/relationships/image" Target="../media/image-7-21.png"/><Relationship Id="rId22" Type="http://schemas.openxmlformats.org/officeDocument/2006/relationships/image" Target="../media/image-7-22.png"/><Relationship Id="rId23" Type="http://schemas.openxmlformats.org/officeDocument/2006/relationships/image" Target="../media/image-7-23.png"/><Relationship Id="rId24" Type="http://schemas.openxmlformats.org/officeDocument/2006/relationships/image" Target="../media/image-7-24.png"/><Relationship Id="rId25" Type="http://schemas.openxmlformats.org/officeDocument/2006/relationships/image" Target="../media/image-7-25.png"/><Relationship Id="rId26" Type="http://schemas.openxmlformats.org/officeDocument/2006/relationships/image" Target="../media/image-7-26.png"/><Relationship Id="rId27" Type="http://schemas.openxmlformats.org/officeDocument/2006/relationships/image" Target="../media/image-7-27.png"/><Relationship Id="rId28" Type="http://schemas.openxmlformats.org/officeDocument/2006/relationships/image" Target="../media/image-7-28.png"/><Relationship Id="rId29" Type="http://schemas.openxmlformats.org/officeDocument/2006/relationships/image" Target="../media/image-7-29.png"/><Relationship Id="rId30" Type="http://schemas.openxmlformats.org/officeDocument/2006/relationships/image" Target="../media/image-7-30.png"/><Relationship Id="rId31" Type="http://schemas.openxmlformats.org/officeDocument/2006/relationships/image" Target="../media/image-7-31.png"/><Relationship Id="rId32" Type="http://schemas.openxmlformats.org/officeDocument/2006/relationships/slideLayout" Target="../slideLayouts/slideLayout1.xml"/><Relationship Id="rId3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image" Target="../media/image-8-2.png"/><Relationship Id="rId3" Type="http://schemas.openxmlformats.org/officeDocument/2006/relationships/image" Target="../media/image-8-3.png"/><Relationship Id="rId4" Type="http://schemas.openxmlformats.org/officeDocument/2006/relationships/image" Target="../media/image-8-4.png"/><Relationship Id="rId5" Type="http://schemas.openxmlformats.org/officeDocument/2006/relationships/image" Target="../media/image-8-5.png"/><Relationship Id="rId6" Type="http://schemas.openxmlformats.org/officeDocument/2006/relationships/image" Target="../media/image-8-6.png"/><Relationship Id="rId7" Type="http://schemas.openxmlformats.org/officeDocument/2006/relationships/image" Target="../media/image-8-7.png"/><Relationship Id="rId8" Type="http://schemas.openxmlformats.org/officeDocument/2006/relationships/image" Target="../media/image-8-8.png"/><Relationship Id="rId9" Type="http://schemas.openxmlformats.org/officeDocument/2006/relationships/image" Target="../media/image-8-9.png"/><Relationship Id="rId10" Type="http://schemas.openxmlformats.org/officeDocument/2006/relationships/image" Target="../media/image-8-10.png"/><Relationship Id="rId11" Type="http://schemas.openxmlformats.org/officeDocument/2006/relationships/image" Target="../media/image-8-11.png"/><Relationship Id="rId12" Type="http://schemas.openxmlformats.org/officeDocument/2006/relationships/image" Target="../media/image-8-12.png"/><Relationship Id="rId13" Type="http://schemas.openxmlformats.org/officeDocument/2006/relationships/image" Target="../media/image-8-13.png"/><Relationship Id="rId14" Type="http://schemas.openxmlformats.org/officeDocument/2006/relationships/image" Target="../media/image-8-14.png"/><Relationship Id="rId15" Type="http://schemas.openxmlformats.org/officeDocument/2006/relationships/image" Target="../media/image-8-15.png"/><Relationship Id="rId16" Type="http://schemas.openxmlformats.org/officeDocument/2006/relationships/image" Target="../media/image-8-16.png"/><Relationship Id="rId17" Type="http://schemas.openxmlformats.org/officeDocument/2006/relationships/slideLayout" Target="../slideLayouts/slideLayout1.xml"/><Relationship Id="rId18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image" Target="../media/image-9-2.png"/><Relationship Id="rId3" Type="http://schemas.openxmlformats.org/officeDocument/2006/relationships/image" Target="../media/image-9-3.png"/><Relationship Id="rId4" Type="http://schemas.openxmlformats.org/officeDocument/2006/relationships/image" Target="../media/image-9-4.png"/><Relationship Id="rId5" Type="http://schemas.openxmlformats.org/officeDocument/2006/relationships/image" Target="../media/image-9-5.png"/><Relationship Id="rId6" Type="http://schemas.openxmlformats.org/officeDocument/2006/relationships/image" Target="../media/image-9-6.png"/><Relationship Id="rId7" Type="http://schemas.openxmlformats.org/officeDocument/2006/relationships/image" Target="../media/image-9-7.png"/><Relationship Id="rId8" Type="http://schemas.openxmlformats.org/officeDocument/2006/relationships/image" Target="../media/image-9-8.png"/><Relationship Id="rId9" Type="http://schemas.openxmlformats.org/officeDocument/2006/relationships/image" Target="../media/image-9-9.png"/><Relationship Id="rId10" Type="http://schemas.openxmlformats.org/officeDocument/2006/relationships/image" Target="../media/image-9-10.png"/><Relationship Id="rId11" Type="http://schemas.openxmlformats.org/officeDocument/2006/relationships/image" Target="../media/image-9-11.png"/><Relationship Id="rId12" Type="http://schemas.openxmlformats.org/officeDocument/2006/relationships/image" Target="../media/image-9-12.png"/><Relationship Id="rId13" Type="http://schemas.openxmlformats.org/officeDocument/2006/relationships/image" Target="../media/image-9-13.png"/><Relationship Id="rId14" Type="http://schemas.openxmlformats.org/officeDocument/2006/relationships/slideLayout" Target="../slideLayouts/slideLayout1.xml"/><Relationship Id="rId1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423529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9144000" cy="5423529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3160300" y="457200"/>
            <a:ext cx="2894837" cy="600075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3150" dirty="0">
                <a:solidFill>
                  <a:srgbClr val="5C3C10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Wildlife in Africa</a:t>
            </a:r>
            <a:endParaRPr lang="en-US" sz="3150" dirty="0"/>
          </a:p>
        </p:txBody>
      </p:sp>
      <p:sp>
        <p:nvSpPr>
          <p:cNvPr id="5" name="Text 1"/>
          <p:cNvSpPr/>
          <p:nvPr/>
        </p:nvSpPr>
        <p:spPr>
          <a:xfrm>
            <a:off x="2147534" y="1285875"/>
            <a:ext cx="4920369" cy="30860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1620" dirty="0">
                <a:solidFill>
                  <a:srgbClr val="7D5A1D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A Journey Through Earth's Most Diverse Ecosystems</a:t>
            </a:r>
            <a:endParaRPr lang="en-US" sz="1620" dirty="0"/>
          </a:p>
        </p:txBody>
      </p:sp>
      <p:sp>
        <p:nvSpPr>
          <p:cNvPr id="6" name="Shape 2"/>
          <p:cNvSpPr/>
          <p:nvPr/>
        </p:nvSpPr>
        <p:spPr>
          <a:xfrm>
            <a:off x="1600200" y="2165979"/>
            <a:ext cx="1828800" cy="1828800"/>
          </a:xfrm>
          <a:prstGeom prst="rect">
            <a:avLst/>
          </a:prstGeom>
          <a:solidFill>
            <a:srgbClr val="FFFFFF">
              <a:alpha val="70000"/>
            </a:srgbClr>
          </a:solidFill>
          <a:ln/>
        </p:spPr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4581" y="2551742"/>
            <a:ext cx="300038" cy="342900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2220757" y="3008942"/>
            <a:ext cx="659123" cy="20002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indent="0" marL="0">
              <a:buNone/>
            </a:pPr>
            <a:r>
              <a:rPr lang="en-US" sz="1125" b="1" dirty="0">
                <a:solidFill>
                  <a:srgbClr val="065F46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Savanna</a:t>
            </a:r>
            <a:endParaRPr lang="en-US" sz="1125" dirty="0"/>
          </a:p>
        </p:txBody>
      </p:sp>
      <p:sp>
        <p:nvSpPr>
          <p:cNvPr id="9" name="Text 4"/>
          <p:cNvSpPr/>
          <p:nvPr/>
        </p:nvSpPr>
        <p:spPr>
          <a:xfrm>
            <a:off x="1771650" y="3266117"/>
            <a:ext cx="1557338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dirty="0">
                <a:solidFill>
                  <a:srgbClr val="000000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Home to the iconic Big Five and the Great Migration</a:t>
            </a:r>
            <a:endParaRPr lang="en-US" sz="900" dirty="0"/>
          </a:p>
        </p:txBody>
      </p:sp>
      <p:sp>
        <p:nvSpPr>
          <p:cNvPr id="10" name="Shape 5"/>
          <p:cNvSpPr/>
          <p:nvPr/>
        </p:nvSpPr>
        <p:spPr>
          <a:xfrm>
            <a:off x="3657600" y="2165979"/>
            <a:ext cx="1828800" cy="1828800"/>
          </a:xfrm>
          <a:prstGeom prst="rect">
            <a:avLst/>
          </a:prstGeom>
          <a:solidFill>
            <a:srgbClr val="FFFFFF">
              <a:alpha val="70000"/>
            </a:srgbClr>
          </a:solidFill>
          <a:ln/>
        </p:spPr>
      </p:sp>
      <p:pic>
        <p:nvPicPr>
          <p:cNvPr id="11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0550" y="2551742"/>
            <a:ext cx="342900" cy="342900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4218719" y="3008942"/>
            <a:ext cx="777999" cy="20002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indent="0" marL="0">
              <a:buNone/>
            </a:pPr>
            <a:r>
              <a:rPr lang="en-US" sz="1125" b="1" dirty="0">
                <a:solidFill>
                  <a:srgbClr val="064E3B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Rainforest</a:t>
            </a:r>
            <a:endParaRPr lang="en-US" sz="1125" dirty="0"/>
          </a:p>
        </p:txBody>
      </p:sp>
      <p:sp>
        <p:nvSpPr>
          <p:cNvPr id="13" name="Text 7"/>
          <p:cNvSpPr/>
          <p:nvPr/>
        </p:nvSpPr>
        <p:spPr>
          <a:xfrm>
            <a:off x="3829050" y="3266117"/>
            <a:ext cx="1557338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dirty="0">
                <a:solidFill>
                  <a:srgbClr val="000000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The Congo Basin: Earth's second-largest tropical forest</a:t>
            </a:r>
            <a:endParaRPr lang="en-US" sz="900" dirty="0"/>
          </a:p>
        </p:txBody>
      </p:sp>
      <p:sp>
        <p:nvSpPr>
          <p:cNvPr id="14" name="Shape 8"/>
          <p:cNvSpPr/>
          <p:nvPr/>
        </p:nvSpPr>
        <p:spPr>
          <a:xfrm>
            <a:off x="5715000" y="2165979"/>
            <a:ext cx="1828800" cy="1828800"/>
          </a:xfrm>
          <a:prstGeom prst="rect">
            <a:avLst/>
          </a:prstGeom>
          <a:solidFill>
            <a:srgbClr val="FFFFFF">
              <a:alpha val="70000"/>
            </a:srgbClr>
          </a:solidFill>
          <a:ln/>
        </p:spPr>
      </p:sp>
      <p:pic>
        <p:nvPicPr>
          <p:cNvPr id="15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7950" y="2551742"/>
            <a:ext cx="342900" cy="342900"/>
          </a:xfrm>
          <a:prstGeom prst="rect">
            <a:avLst/>
          </a:prstGeom>
        </p:spPr>
      </p:pic>
      <p:sp>
        <p:nvSpPr>
          <p:cNvPr id="16" name="Text 9"/>
          <p:cNvSpPr/>
          <p:nvPr/>
        </p:nvSpPr>
        <p:spPr>
          <a:xfrm>
            <a:off x="6407023" y="3008942"/>
            <a:ext cx="516192" cy="20002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indent="0" marL="0">
              <a:buNone/>
            </a:pPr>
            <a:r>
              <a:rPr lang="en-US" sz="1125" b="1" dirty="0">
                <a:solidFill>
                  <a:srgbClr val="B45309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Desert</a:t>
            </a:r>
            <a:endParaRPr lang="en-US" sz="1125" dirty="0"/>
          </a:p>
        </p:txBody>
      </p:sp>
      <p:sp>
        <p:nvSpPr>
          <p:cNvPr id="17" name="Text 10"/>
          <p:cNvSpPr/>
          <p:nvPr/>
        </p:nvSpPr>
        <p:spPr>
          <a:xfrm>
            <a:off x="5886450" y="3266117"/>
            <a:ext cx="1557338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dirty="0">
                <a:solidFill>
                  <a:srgbClr val="000000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Remarkable adaptations in extreme environments</a:t>
            </a:r>
            <a:endParaRPr lang="en-US" sz="900" dirty="0"/>
          </a:p>
        </p:txBody>
      </p:sp>
      <p:sp>
        <p:nvSpPr>
          <p:cNvPr id="18" name="Shape 11"/>
          <p:cNvSpPr/>
          <p:nvPr/>
        </p:nvSpPr>
        <p:spPr>
          <a:xfrm>
            <a:off x="1828800" y="4337679"/>
            <a:ext cx="5486400" cy="628650"/>
          </a:xfrm>
          <a:prstGeom prst="rect">
            <a:avLst/>
          </a:prstGeom>
          <a:solidFill>
            <a:srgbClr val="FFFFFF">
              <a:alpha val="60000"/>
            </a:srgbClr>
          </a:solidFill>
          <a:ln/>
        </p:spPr>
      </p:sp>
      <p:sp>
        <p:nvSpPr>
          <p:cNvPr id="19" name="Text 12"/>
          <p:cNvSpPr/>
          <p:nvPr/>
        </p:nvSpPr>
        <p:spPr>
          <a:xfrm>
            <a:off x="1828800" y="4337679"/>
            <a:ext cx="5557838" cy="628650"/>
          </a:xfrm>
          <a:prstGeom prst="rect">
            <a:avLst/>
          </a:prstGeom>
          <a:noFill/>
          <a:ln/>
        </p:spPr>
        <p:txBody>
          <a:bodyPr wrap="square" lIns="136017" tIns="136017" rIns="136017" bIns="136017" rtlCol="0" anchor="ctr">
            <a:spAutoFit/>
          </a:bodyPr>
          <a:lstStyle/>
          <a:p>
            <a:pPr algn="ctr" indent="0" marL="0">
              <a:buNone/>
            </a:pPr>
            <a:r>
              <a:rPr lang="en-US" sz="1013" dirty="0">
                <a:solidFill>
                  <a:srgbClr val="000000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Africa's diverse landscapes support an extraordinary variety of wildlife, </a:t>
            </a:r>
            <a:endParaRPr lang="en-US" sz="1013" dirty="0"/>
          </a:p>
          <a:p>
            <a:pPr algn="ctr" indent="0" marL="0">
              <a:buNone/>
            </a:pPr>
            <a:r>
              <a:rPr lang="en-US" sz="1013" dirty="0">
                <a:solidFill>
                  <a:srgbClr val="000000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          showcasing nature's remarkable adaptability and the importance of conservation.</a:t>
            </a:r>
            <a:endParaRPr lang="en-US" sz="1013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7447666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582423" y="457200"/>
            <a:ext cx="2050591" cy="600075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3150" dirty="0">
                <a:solidFill>
                  <a:srgbClr val="5C3C10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Conclusion</a:t>
            </a:r>
            <a:endParaRPr lang="en-US" sz="3150" dirty="0"/>
          </a:p>
        </p:txBody>
      </p:sp>
      <p:sp>
        <p:nvSpPr>
          <p:cNvPr id="4" name="Shape 1"/>
          <p:cNvSpPr/>
          <p:nvPr/>
        </p:nvSpPr>
        <p:spPr>
          <a:xfrm>
            <a:off x="1371600" y="1285875"/>
            <a:ext cx="6400800" cy="5704591"/>
          </a:xfrm>
          <a:prstGeom prst="rect">
            <a:avLst/>
          </a:prstGeom>
          <a:solidFill>
            <a:srgbClr val="FFFFFF">
              <a:alpha val="70000"/>
            </a:srgbClr>
          </a:solidFill>
          <a:ln/>
        </p:spPr>
      </p:sp>
      <p:sp>
        <p:nvSpPr>
          <p:cNvPr id="5" name="Text 2"/>
          <p:cNvSpPr/>
          <p:nvPr/>
        </p:nvSpPr>
        <p:spPr>
          <a:xfrm>
            <a:off x="1600200" y="1514475"/>
            <a:ext cx="6015038" cy="30860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1620" dirty="0">
                <a:solidFill>
                  <a:srgbClr val="7D5A1D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Africa's Extraordinary Wildlife Legacy</a:t>
            </a:r>
            <a:endParaRPr lang="en-US" sz="1620" dirty="0"/>
          </a:p>
        </p:txBody>
      </p:sp>
      <p:sp>
        <p:nvSpPr>
          <p:cNvPr id="6" name="Text 3"/>
          <p:cNvSpPr/>
          <p:nvPr/>
        </p:nvSpPr>
        <p:spPr>
          <a:xfrm>
            <a:off x="1600200" y="1994529"/>
            <a:ext cx="6015038" cy="43889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indent="0" marL="0">
              <a:buNone/>
            </a:pPr>
            <a:r>
              <a:rPr lang="en-US" sz="1080" dirty="0">
                <a:solidFill>
                  <a:srgbClr val="3D2C0E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Africa's diverse ecosystems support an extraordinary variety of wildlife, each adapted to thrive in their unique environments:</a:t>
            </a:r>
            <a:endParaRPr lang="en-US" sz="1080" dirty="0"/>
          </a:p>
        </p:txBody>
      </p:sp>
      <p:sp>
        <p:nvSpPr>
          <p:cNvPr id="7" name="Shape 4"/>
          <p:cNvSpPr/>
          <p:nvPr/>
        </p:nvSpPr>
        <p:spPr>
          <a:xfrm>
            <a:off x="2305031" y="2547724"/>
            <a:ext cx="571500" cy="571500"/>
          </a:xfrm>
          <a:prstGeom prst="ellipse">
            <a:avLst/>
          </a:prstGeom>
          <a:solidFill>
            <a:srgbClr val="FEF3C7"/>
          </a:solidFill>
          <a:ln/>
        </p:spPr>
      </p:sp>
      <p:pic>
        <p:nvPicPr>
          <p:cNvPr id="8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7020" y="2726317"/>
            <a:ext cx="187523" cy="214313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1600200" y="3204949"/>
            <a:ext cx="2052628" cy="219447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1080" b="1" dirty="0">
                <a:solidFill>
                  <a:srgbClr val="92400E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Savanna</a:t>
            </a:r>
            <a:endParaRPr lang="en-US" sz="1080" dirty="0"/>
          </a:p>
        </p:txBody>
      </p:sp>
      <p:sp>
        <p:nvSpPr>
          <p:cNvPr id="10" name="Text 6"/>
          <p:cNvSpPr/>
          <p:nvPr/>
        </p:nvSpPr>
        <p:spPr>
          <a:xfrm>
            <a:off x="1600200" y="3424396"/>
            <a:ext cx="2052628" cy="28575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788" dirty="0">
                <a:solidFill>
                  <a:srgbClr val="3D2C0E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Home to iconic large mammals and spectacular migrations</a:t>
            </a:r>
            <a:endParaRPr lang="en-US" sz="788" dirty="0"/>
          </a:p>
        </p:txBody>
      </p:sp>
      <p:sp>
        <p:nvSpPr>
          <p:cNvPr id="11" name="Shape 7"/>
          <p:cNvSpPr/>
          <p:nvPr/>
        </p:nvSpPr>
        <p:spPr>
          <a:xfrm>
            <a:off x="4286222" y="2619161"/>
            <a:ext cx="571500" cy="571500"/>
          </a:xfrm>
          <a:prstGeom prst="ellipse">
            <a:avLst/>
          </a:prstGeom>
          <a:solidFill>
            <a:srgbClr val="D1FAE5"/>
          </a:solidFill>
          <a:ln/>
        </p:spPr>
      </p:sp>
      <p:pic>
        <p:nvPicPr>
          <p:cNvPr id="12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4816" y="2797755"/>
            <a:ext cx="214313" cy="214313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3581391" y="3276386"/>
            <a:ext cx="2052628" cy="219447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1080" b="1" dirty="0">
                <a:solidFill>
                  <a:srgbClr val="065F46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Rainforest</a:t>
            </a:r>
            <a:endParaRPr lang="en-US" sz="1080" dirty="0"/>
          </a:p>
        </p:txBody>
      </p:sp>
      <p:sp>
        <p:nvSpPr>
          <p:cNvPr id="14" name="Text 9"/>
          <p:cNvSpPr/>
          <p:nvPr/>
        </p:nvSpPr>
        <p:spPr>
          <a:xfrm>
            <a:off x="3581391" y="3495833"/>
            <a:ext cx="2052628" cy="142875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788" dirty="0">
                <a:solidFill>
                  <a:srgbClr val="3D2C0E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Biodiversity hotspot and crucial carbon sink</a:t>
            </a:r>
            <a:endParaRPr lang="en-US" sz="788" dirty="0"/>
          </a:p>
        </p:txBody>
      </p:sp>
      <p:sp>
        <p:nvSpPr>
          <p:cNvPr id="15" name="Shape 10"/>
          <p:cNvSpPr/>
          <p:nvPr/>
        </p:nvSpPr>
        <p:spPr>
          <a:xfrm>
            <a:off x="6267413" y="2547724"/>
            <a:ext cx="571500" cy="571500"/>
          </a:xfrm>
          <a:prstGeom prst="ellipse">
            <a:avLst/>
          </a:prstGeom>
          <a:solidFill>
            <a:srgbClr val="FDE68A"/>
          </a:solidFill>
          <a:ln/>
        </p:spPr>
      </p:sp>
      <p:pic>
        <p:nvPicPr>
          <p:cNvPr id="16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6007" y="2726317"/>
            <a:ext cx="214313" cy="214313"/>
          </a:xfrm>
          <a:prstGeom prst="rect">
            <a:avLst/>
          </a:prstGeom>
        </p:spPr>
      </p:pic>
      <p:sp>
        <p:nvSpPr>
          <p:cNvPr id="17" name="Text 11"/>
          <p:cNvSpPr/>
          <p:nvPr/>
        </p:nvSpPr>
        <p:spPr>
          <a:xfrm>
            <a:off x="5562581" y="3204949"/>
            <a:ext cx="2052628" cy="219447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1080" b="1" dirty="0">
                <a:solidFill>
                  <a:srgbClr val="B45309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Desert</a:t>
            </a:r>
            <a:endParaRPr lang="en-US" sz="1080" dirty="0"/>
          </a:p>
        </p:txBody>
      </p:sp>
      <p:sp>
        <p:nvSpPr>
          <p:cNvPr id="18" name="Text 12"/>
          <p:cNvSpPr/>
          <p:nvPr/>
        </p:nvSpPr>
        <p:spPr>
          <a:xfrm>
            <a:off x="5562581" y="3424396"/>
            <a:ext cx="2052628" cy="28575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788" dirty="0">
                <a:solidFill>
                  <a:srgbClr val="3D2C0E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Showcasing nature's most remarkable adaptations</a:t>
            </a:r>
            <a:endParaRPr lang="en-US" sz="788" dirty="0"/>
          </a:p>
        </p:txBody>
      </p:sp>
      <p:sp>
        <p:nvSpPr>
          <p:cNvPr id="19" name="Text 13"/>
          <p:cNvSpPr/>
          <p:nvPr/>
        </p:nvSpPr>
        <p:spPr>
          <a:xfrm>
            <a:off x="1600200" y="3824446"/>
            <a:ext cx="6015038" cy="43889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indent="0" marL="0">
              <a:buNone/>
            </a:pPr>
            <a:r>
              <a:rPr lang="en-US" sz="1080" dirty="0">
                <a:solidFill>
                  <a:srgbClr val="3D2C0E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The interconnectedness of these ecosystems highlights the delicate balance of nature. Changes in one ecosystem can have cascading effects throughout the continent.</a:t>
            </a:r>
            <a:endParaRPr lang="en-US" sz="1080" dirty="0"/>
          </a:p>
        </p:txBody>
      </p:sp>
      <p:sp>
        <p:nvSpPr>
          <p:cNvPr id="20" name="Text 14"/>
          <p:cNvSpPr/>
          <p:nvPr/>
        </p:nvSpPr>
        <p:spPr>
          <a:xfrm>
            <a:off x="1600200" y="4377640"/>
            <a:ext cx="6015038" cy="43889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indent="0" marL="0">
              <a:buNone/>
            </a:pPr>
            <a:r>
              <a:rPr lang="en-US" sz="1080" dirty="0">
                <a:solidFill>
                  <a:srgbClr val="3D2C0E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While African wildlife faces significant threats from habitat loss, poaching, and climate change, conservation success stories demonstrate that dedicated efforts can make a difference.</a:t>
            </a:r>
            <a:endParaRPr lang="en-US" sz="1080" dirty="0"/>
          </a:p>
        </p:txBody>
      </p:sp>
      <p:sp>
        <p:nvSpPr>
          <p:cNvPr id="21" name="Text 15"/>
          <p:cNvSpPr/>
          <p:nvPr/>
        </p:nvSpPr>
        <p:spPr>
          <a:xfrm>
            <a:off x="1600200" y="4930834"/>
            <a:ext cx="6015038" cy="200025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1125" b="1" dirty="0">
                <a:solidFill>
                  <a:srgbClr val="3D2C0E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How You Can Help</a:t>
            </a:r>
            <a:endParaRPr lang="en-US" sz="1125" dirty="0"/>
          </a:p>
        </p:txBody>
      </p:sp>
      <p:sp>
        <p:nvSpPr>
          <p:cNvPr id="22" name="Text 16"/>
          <p:cNvSpPr/>
          <p:nvPr/>
        </p:nvSpPr>
        <p:spPr>
          <a:xfrm>
            <a:off x="1771650" y="5245159"/>
            <a:ext cx="5843588" cy="219447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l" indent="0" marL="0">
              <a:buNone/>
            </a:pPr>
            <a:r>
              <a:rPr lang="en-US" sz="1080" dirty="0">
                <a:solidFill>
                  <a:srgbClr val="3D2C0E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Support reputable conservation organizations working in Africa</a:t>
            </a:r>
            <a:endParaRPr lang="en-US" sz="1080" dirty="0"/>
          </a:p>
        </p:txBody>
      </p:sp>
      <p:sp>
        <p:nvSpPr>
          <p:cNvPr id="23" name="Text 17"/>
          <p:cNvSpPr/>
          <p:nvPr/>
        </p:nvSpPr>
        <p:spPr>
          <a:xfrm>
            <a:off x="1771650" y="5493181"/>
            <a:ext cx="5843588" cy="219447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l" indent="0" marL="0">
              <a:buNone/>
            </a:pPr>
            <a:r>
              <a:rPr lang="en-US" sz="1080" dirty="0">
                <a:solidFill>
                  <a:srgbClr val="3D2C0E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Choose sustainable and eco-friendly products</a:t>
            </a:r>
            <a:endParaRPr lang="en-US" sz="1080" dirty="0"/>
          </a:p>
        </p:txBody>
      </p:sp>
      <p:sp>
        <p:nvSpPr>
          <p:cNvPr id="24" name="Text 18"/>
          <p:cNvSpPr/>
          <p:nvPr/>
        </p:nvSpPr>
        <p:spPr>
          <a:xfrm>
            <a:off x="1771650" y="5741203"/>
            <a:ext cx="5843588" cy="219447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l" indent="0" marL="0">
              <a:buNone/>
            </a:pPr>
            <a:r>
              <a:rPr lang="en-US" sz="1080" dirty="0">
                <a:solidFill>
                  <a:srgbClr val="3D2C0E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Spread awareness about the importance of African wildlife conservation</a:t>
            </a:r>
            <a:endParaRPr lang="en-US" sz="1080" dirty="0"/>
          </a:p>
        </p:txBody>
      </p:sp>
      <p:sp>
        <p:nvSpPr>
          <p:cNvPr id="25" name="Text 19"/>
          <p:cNvSpPr/>
          <p:nvPr/>
        </p:nvSpPr>
        <p:spPr>
          <a:xfrm>
            <a:off x="1771650" y="5989225"/>
            <a:ext cx="5843588" cy="219447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l" indent="0" marL="0">
              <a:buNone/>
            </a:pPr>
            <a:r>
              <a:rPr lang="en-US" sz="1080" dirty="0">
                <a:solidFill>
                  <a:srgbClr val="3D2C0E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If visiting Africa, participate in responsible ecotourism</a:t>
            </a:r>
            <a:endParaRPr lang="en-US" sz="1080" dirty="0"/>
          </a:p>
        </p:txBody>
      </p:sp>
      <p:sp>
        <p:nvSpPr>
          <p:cNvPr id="26" name="Text 20"/>
          <p:cNvSpPr/>
          <p:nvPr/>
        </p:nvSpPr>
        <p:spPr>
          <a:xfrm>
            <a:off x="1600200" y="6322972"/>
            <a:ext cx="6015038" cy="43889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1080" b="1" dirty="0">
                <a:solidFill>
                  <a:srgbClr val="3D2C0E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By protecting Africa's wildlife, we preserve not just individual species, but the extraordinary tapestry of life that makes our planet unique.</a:t>
            </a:r>
            <a:endParaRPr lang="en-US" sz="108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414963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42900" y="342900"/>
            <a:ext cx="8529638" cy="51435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indent="0" marL="0">
              <a:buNone/>
            </a:pPr>
            <a:r>
              <a:rPr lang="en-US" sz="2700" dirty="0">
                <a:solidFill>
                  <a:srgbClr val="5C3C10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The African Savanna</a:t>
            </a:r>
            <a:endParaRPr lang="en-US" sz="2700" dirty="0"/>
          </a:p>
        </p:txBody>
      </p:sp>
      <p:sp>
        <p:nvSpPr>
          <p:cNvPr id="4" name="Shape 1"/>
          <p:cNvSpPr/>
          <p:nvPr/>
        </p:nvSpPr>
        <p:spPr>
          <a:xfrm>
            <a:off x="342900" y="1085850"/>
            <a:ext cx="4000500" cy="3832399"/>
          </a:xfrm>
          <a:prstGeom prst="rect">
            <a:avLst/>
          </a:prstGeom>
          <a:solidFill>
            <a:srgbClr val="FFFFFF">
              <a:alpha val="70000"/>
            </a:srgbClr>
          </a:solidFill>
          <a:ln/>
        </p:spPr>
      </p:sp>
      <p:sp>
        <p:nvSpPr>
          <p:cNvPr id="5" name="Text 2"/>
          <p:cNvSpPr/>
          <p:nvPr/>
        </p:nvSpPr>
        <p:spPr>
          <a:xfrm>
            <a:off x="514350" y="1257300"/>
            <a:ext cx="3729038" cy="200025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indent="0" marL="0">
              <a:buNone/>
            </a:pPr>
            <a:r>
              <a:rPr lang="en-US" sz="1125" b="1" dirty="0">
                <a:solidFill>
                  <a:srgbClr val="92400E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Characteristics:</a:t>
            </a:r>
            <a:endParaRPr lang="en-US" sz="1125" dirty="0"/>
          </a:p>
        </p:txBody>
      </p:sp>
      <p:sp>
        <p:nvSpPr>
          <p:cNvPr id="6" name="Text 3"/>
          <p:cNvSpPr/>
          <p:nvPr/>
        </p:nvSpPr>
        <p:spPr>
          <a:xfrm>
            <a:off x="685800" y="1571625"/>
            <a:ext cx="3557588" cy="219447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l" indent="0" marL="0">
              <a:buNone/>
            </a:pPr>
            <a:r>
              <a:rPr lang="en-US" sz="1080" dirty="0">
                <a:solidFill>
                  <a:srgbClr val="3D2C0E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Scattered trees and continuous grass understory</a:t>
            </a:r>
            <a:endParaRPr lang="en-US" sz="1080" dirty="0"/>
          </a:p>
        </p:txBody>
      </p:sp>
      <p:sp>
        <p:nvSpPr>
          <p:cNvPr id="7" name="Text 4"/>
          <p:cNvSpPr/>
          <p:nvPr/>
        </p:nvSpPr>
        <p:spPr>
          <a:xfrm>
            <a:off x="685800" y="1848222"/>
            <a:ext cx="3557588" cy="219447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l" indent="0" marL="0">
              <a:buNone/>
            </a:pPr>
            <a:r>
              <a:rPr lang="en-US" sz="1080" dirty="0">
                <a:solidFill>
                  <a:srgbClr val="3D2C0E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Hot climate with distinct wet and dry seasons</a:t>
            </a:r>
            <a:endParaRPr lang="en-US" sz="1080" dirty="0"/>
          </a:p>
        </p:txBody>
      </p:sp>
      <p:sp>
        <p:nvSpPr>
          <p:cNvPr id="8" name="Text 5"/>
          <p:cNvSpPr/>
          <p:nvPr/>
        </p:nvSpPr>
        <p:spPr>
          <a:xfrm>
            <a:off x="685800" y="2124819"/>
            <a:ext cx="3557588" cy="219447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l" indent="0" marL="0">
              <a:buNone/>
            </a:pPr>
            <a:r>
              <a:rPr lang="en-US" sz="1080" dirty="0">
                <a:solidFill>
                  <a:srgbClr val="3D2C0E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Annual rainfall: 50-150 cm (20-59 inches)</a:t>
            </a:r>
            <a:endParaRPr lang="en-US" sz="1080" dirty="0"/>
          </a:p>
        </p:txBody>
      </p:sp>
      <p:sp>
        <p:nvSpPr>
          <p:cNvPr id="9" name="Text 6"/>
          <p:cNvSpPr/>
          <p:nvPr/>
        </p:nvSpPr>
        <p:spPr>
          <a:xfrm>
            <a:off x="685800" y="2401416"/>
            <a:ext cx="3557588" cy="219447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l" indent="0" marL="0">
              <a:buNone/>
            </a:pPr>
            <a:r>
              <a:rPr lang="en-US" sz="1080" dirty="0">
                <a:solidFill>
                  <a:srgbClr val="3D2C0E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Dry season: 2-11 months</a:t>
            </a:r>
            <a:endParaRPr lang="en-US" sz="1080" dirty="0"/>
          </a:p>
        </p:txBody>
      </p:sp>
      <p:sp>
        <p:nvSpPr>
          <p:cNvPr id="10" name="Text 7"/>
          <p:cNvSpPr/>
          <p:nvPr/>
        </p:nvSpPr>
        <p:spPr>
          <a:xfrm>
            <a:off x="685800" y="2678013"/>
            <a:ext cx="3557588" cy="219447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l" indent="0" marL="0">
              <a:buNone/>
            </a:pPr>
            <a:r>
              <a:rPr lang="en-US" sz="1080" dirty="0">
                <a:solidFill>
                  <a:srgbClr val="3D2C0E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Temperatures: 10-30°C (50-86°F)</a:t>
            </a:r>
            <a:endParaRPr lang="en-US" sz="1080" dirty="0"/>
          </a:p>
        </p:txBody>
      </p:sp>
      <p:sp>
        <p:nvSpPr>
          <p:cNvPr id="11" name="Text 8"/>
          <p:cNvSpPr/>
          <p:nvPr/>
        </p:nvSpPr>
        <p:spPr>
          <a:xfrm>
            <a:off x="514350" y="3068910"/>
            <a:ext cx="3729038" cy="200025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indent="0" marL="0">
              <a:buNone/>
            </a:pPr>
            <a:r>
              <a:rPr lang="en-US" sz="1125" b="1" dirty="0">
                <a:solidFill>
                  <a:srgbClr val="92400E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Distribution:</a:t>
            </a:r>
            <a:endParaRPr lang="en-US" sz="1125" dirty="0"/>
          </a:p>
        </p:txBody>
      </p:sp>
      <p:sp>
        <p:nvSpPr>
          <p:cNvPr id="12" name="Text 9"/>
          <p:cNvSpPr/>
          <p:nvPr/>
        </p:nvSpPr>
        <p:spPr>
          <a:xfrm>
            <a:off x="514350" y="3383235"/>
            <a:ext cx="3729038" cy="43889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indent="0" marL="0">
              <a:buNone/>
            </a:pPr>
            <a:r>
              <a:rPr lang="en-US" sz="1080" dirty="0">
                <a:solidFill>
                  <a:srgbClr val="3D2C0E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Covers large areas of eastern and southern Africa, transitioning between forests and deserts</a:t>
            </a:r>
            <a:endParaRPr lang="en-US" sz="1080" dirty="0"/>
          </a:p>
        </p:txBody>
      </p:sp>
      <p:sp>
        <p:nvSpPr>
          <p:cNvPr id="13" name="Text 10"/>
          <p:cNvSpPr/>
          <p:nvPr/>
        </p:nvSpPr>
        <p:spPr>
          <a:xfrm>
            <a:off x="514350" y="3993579"/>
            <a:ext cx="3729038" cy="200025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indent="0" marL="0">
              <a:buNone/>
            </a:pPr>
            <a:r>
              <a:rPr lang="en-US" sz="1125" b="1" dirty="0">
                <a:solidFill>
                  <a:srgbClr val="92400E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Ecological Significance:</a:t>
            </a:r>
            <a:endParaRPr lang="en-US" sz="1125" dirty="0"/>
          </a:p>
        </p:txBody>
      </p:sp>
      <p:sp>
        <p:nvSpPr>
          <p:cNvPr id="14" name="Text 11"/>
          <p:cNvSpPr/>
          <p:nvPr/>
        </p:nvSpPr>
        <p:spPr>
          <a:xfrm>
            <a:off x="514350" y="4307904"/>
            <a:ext cx="3729038" cy="43889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indent="0" marL="0">
              <a:buNone/>
            </a:pPr>
            <a:r>
              <a:rPr lang="en-US" sz="1080" dirty="0">
                <a:solidFill>
                  <a:srgbClr val="3D2C0E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Supports the greatest diversity of large mammals on Earth and hosts spectacular wildlife migrations</a:t>
            </a:r>
            <a:endParaRPr lang="en-US" sz="1080" dirty="0"/>
          </a:p>
        </p:txBody>
      </p:sp>
      <p:pic>
        <p:nvPicPr>
          <p:cNvPr id="15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0613" y="1085850"/>
            <a:ext cx="3571875" cy="2500313"/>
          </a:xfrm>
          <a:prstGeom prst="rect">
            <a:avLst/>
          </a:prstGeom>
        </p:spPr>
      </p:pic>
      <p:sp>
        <p:nvSpPr>
          <p:cNvPr id="16" name="Shape 12"/>
          <p:cNvSpPr/>
          <p:nvPr/>
        </p:nvSpPr>
        <p:spPr>
          <a:xfrm>
            <a:off x="4572000" y="3757613"/>
            <a:ext cx="4229100" cy="1314450"/>
          </a:xfrm>
          <a:prstGeom prst="rect">
            <a:avLst/>
          </a:prstGeom>
          <a:solidFill>
            <a:srgbClr val="FFFFFF">
              <a:alpha val="70000"/>
            </a:srgbClr>
          </a:solidFill>
          <a:ln/>
        </p:spPr>
      </p:sp>
      <p:sp>
        <p:nvSpPr>
          <p:cNvPr id="17" name="Text 13"/>
          <p:cNvSpPr/>
          <p:nvPr/>
        </p:nvSpPr>
        <p:spPr>
          <a:xfrm>
            <a:off x="4686300" y="3871913"/>
            <a:ext cx="4071938" cy="200025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1013" b="1" dirty="0">
                <a:solidFill>
                  <a:srgbClr val="92400E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Types of Savannas</a:t>
            </a:r>
            <a:endParaRPr lang="en-US" sz="1013" dirty="0"/>
          </a:p>
        </p:txBody>
      </p:sp>
      <p:sp>
        <p:nvSpPr>
          <p:cNvPr id="18" name="Shape 14"/>
          <p:cNvSpPr/>
          <p:nvPr/>
        </p:nvSpPr>
        <p:spPr>
          <a:xfrm>
            <a:off x="5140179" y="4129088"/>
            <a:ext cx="457200" cy="457200"/>
          </a:xfrm>
          <a:prstGeom prst="ellipse">
            <a:avLst/>
          </a:prstGeom>
          <a:solidFill>
            <a:srgbClr val="FEF3C7"/>
          </a:solidFill>
          <a:ln/>
        </p:spPr>
      </p:sp>
      <p:pic>
        <p:nvPicPr>
          <p:cNvPr id="1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4486" y="4271963"/>
            <a:ext cx="128588" cy="171450"/>
          </a:xfrm>
          <a:prstGeom prst="rect">
            <a:avLst/>
          </a:prstGeom>
        </p:spPr>
      </p:pic>
      <p:sp>
        <p:nvSpPr>
          <p:cNvPr id="20" name="Text 15"/>
          <p:cNvSpPr/>
          <p:nvPr/>
        </p:nvSpPr>
        <p:spPr>
          <a:xfrm>
            <a:off x="4885125" y="4643438"/>
            <a:ext cx="1038746" cy="171450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b="1" dirty="0">
                <a:solidFill>
                  <a:srgbClr val="000000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Wet Savanna</a:t>
            </a:r>
            <a:endParaRPr lang="en-US" sz="900" dirty="0"/>
          </a:p>
        </p:txBody>
      </p:sp>
      <p:sp>
        <p:nvSpPr>
          <p:cNvPr id="21" name="Text 16"/>
          <p:cNvSpPr/>
          <p:nvPr/>
        </p:nvSpPr>
        <p:spPr>
          <a:xfrm>
            <a:off x="4885125" y="4814888"/>
            <a:ext cx="1038746" cy="14287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788" dirty="0">
                <a:solidFill>
                  <a:srgbClr val="000000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3-5 month dry season</a:t>
            </a:r>
            <a:endParaRPr lang="en-US" sz="788" dirty="0"/>
          </a:p>
        </p:txBody>
      </p:sp>
      <p:sp>
        <p:nvSpPr>
          <p:cNvPr id="22" name="Shape 17"/>
          <p:cNvSpPr/>
          <p:nvPr/>
        </p:nvSpPr>
        <p:spPr>
          <a:xfrm>
            <a:off x="6505138" y="4129088"/>
            <a:ext cx="457200" cy="457200"/>
          </a:xfrm>
          <a:prstGeom prst="ellipse">
            <a:avLst/>
          </a:prstGeom>
          <a:solidFill>
            <a:srgbClr val="FDE68A"/>
          </a:solidFill>
          <a:ln/>
        </p:spPr>
      </p:sp>
      <p:pic>
        <p:nvPicPr>
          <p:cNvPr id="23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8013" y="4271963"/>
            <a:ext cx="171450" cy="171450"/>
          </a:xfrm>
          <a:prstGeom prst="rect">
            <a:avLst/>
          </a:prstGeom>
        </p:spPr>
      </p:pic>
      <p:sp>
        <p:nvSpPr>
          <p:cNvPr id="24" name="Text 18"/>
          <p:cNvSpPr/>
          <p:nvPr/>
        </p:nvSpPr>
        <p:spPr>
          <a:xfrm>
            <a:off x="6250084" y="4643438"/>
            <a:ext cx="1038746" cy="171450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b="1" dirty="0">
                <a:solidFill>
                  <a:srgbClr val="000000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Dry Savanna</a:t>
            </a:r>
            <a:endParaRPr lang="en-US" sz="900" dirty="0"/>
          </a:p>
        </p:txBody>
      </p:sp>
      <p:sp>
        <p:nvSpPr>
          <p:cNvPr id="25" name="Text 19"/>
          <p:cNvSpPr/>
          <p:nvPr/>
        </p:nvSpPr>
        <p:spPr>
          <a:xfrm>
            <a:off x="6250084" y="4814888"/>
            <a:ext cx="1038746" cy="14287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788" dirty="0">
                <a:solidFill>
                  <a:srgbClr val="000000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5-7 month dry season</a:t>
            </a:r>
            <a:endParaRPr lang="en-US" sz="788" dirty="0"/>
          </a:p>
        </p:txBody>
      </p:sp>
      <p:sp>
        <p:nvSpPr>
          <p:cNvPr id="26" name="Shape 20"/>
          <p:cNvSpPr/>
          <p:nvPr/>
        </p:nvSpPr>
        <p:spPr>
          <a:xfrm>
            <a:off x="7822909" y="4129088"/>
            <a:ext cx="457200" cy="457200"/>
          </a:xfrm>
          <a:prstGeom prst="ellipse">
            <a:avLst/>
          </a:prstGeom>
          <a:solidFill>
            <a:srgbClr val="FCD34D"/>
          </a:solidFill>
          <a:ln/>
        </p:spPr>
      </p:sp>
      <p:pic>
        <p:nvPicPr>
          <p:cNvPr id="27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65784" y="4271963"/>
            <a:ext cx="171450" cy="171450"/>
          </a:xfrm>
          <a:prstGeom prst="rect">
            <a:avLst/>
          </a:prstGeom>
        </p:spPr>
      </p:pic>
      <p:sp>
        <p:nvSpPr>
          <p:cNvPr id="28" name="Text 21"/>
          <p:cNvSpPr/>
          <p:nvPr/>
        </p:nvSpPr>
        <p:spPr>
          <a:xfrm>
            <a:off x="7615042" y="4643438"/>
            <a:ext cx="944370" cy="171450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b="1" dirty="0">
                <a:solidFill>
                  <a:srgbClr val="000000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Thornbush</a:t>
            </a:r>
            <a:endParaRPr lang="en-US" sz="900" dirty="0"/>
          </a:p>
        </p:txBody>
      </p:sp>
      <p:sp>
        <p:nvSpPr>
          <p:cNvPr id="29" name="Text 22"/>
          <p:cNvSpPr/>
          <p:nvPr/>
        </p:nvSpPr>
        <p:spPr>
          <a:xfrm>
            <a:off x="7615042" y="4814888"/>
            <a:ext cx="944370" cy="14287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788" dirty="0">
                <a:solidFill>
                  <a:srgbClr val="000000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Longest dry season</a:t>
            </a:r>
            <a:endParaRPr lang="en-US" sz="788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7437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42900" y="342900"/>
            <a:ext cx="8529638" cy="51435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indent="0" marL="0">
              <a:buNone/>
            </a:pPr>
            <a:r>
              <a:rPr lang="en-US" sz="2700" dirty="0">
                <a:solidFill>
                  <a:srgbClr val="5C3C10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Iconic Savanna Species</a:t>
            </a:r>
            <a:endParaRPr lang="en-US" sz="2700" dirty="0"/>
          </a:p>
        </p:txBody>
      </p:sp>
      <p:sp>
        <p:nvSpPr>
          <p:cNvPr id="4" name="Shape 1"/>
          <p:cNvSpPr/>
          <p:nvPr/>
        </p:nvSpPr>
        <p:spPr>
          <a:xfrm>
            <a:off x="342900" y="1085850"/>
            <a:ext cx="2705081" cy="2571750"/>
          </a:xfrm>
          <a:prstGeom prst="rect">
            <a:avLst/>
          </a:prstGeom>
          <a:solidFill>
            <a:srgbClr val="FFFFFF">
              <a:alpha val="80000"/>
            </a:srgbClr>
          </a:solidFill>
          <a:ln/>
        </p:spPr>
      </p:sp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1085850"/>
            <a:ext cx="2705081" cy="1428750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457200" y="2628900"/>
            <a:ext cx="2547919" cy="200025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indent="0" marL="0">
              <a:buNone/>
            </a:pPr>
            <a:r>
              <a:rPr lang="en-US" sz="1125" b="1" dirty="0">
                <a:solidFill>
                  <a:srgbClr val="92400E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African Elephants</a:t>
            </a:r>
            <a:endParaRPr lang="en-US" sz="1125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903934"/>
            <a:ext cx="100013" cy="100013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614363" y="2900363"/>
            <a:ext cx="1516735" cy="11251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l" indent="0" marL="0">
              <a:buNone/>
            </a:pPr>
            <a:r>
              <a:rPr lang="en-US" sz="788" dirty="0">
                <a:solidFill>
                  <a:srgbClr val="000000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Largest land mammals on Earth</a:t>
            </a:r>
            <a:endParaRPr lang="en-US" sz="788" dirty="0"/>
          </a:p>
        </p:txBody>
      </p:sp>
      <p:pic>
        <p:nvPicPr>
          <p:cNvPr id="9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3075384"/>
            <a:ext cx="100013" cy="100013"/>
          </a:xfrm>
          <a:prstGeom prst="rect">
            <a:avLst/>
          </a:prstGeom>
        </p:spPr>
      </p:pic>
      <p:sp>
        <p:nvSpPr>
          <p:cNvPr id="10" name="Text 4"/>
          <p:cNvSpPr/>
          <p:nvPr/>
        </p:nvSpPr>
        <p:spPr>
          <a:xfrm>
            <a:off x="614363" y="3071813"/>
            <a:ext cx="2022267" cy="11251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l" indent="0" marL="0">
              <a:buNone/>
            </a:pPr>
            <a:r>
              <a:rPr lang="en-US" sz="788" dirty="0">
                <a:solidFill>
                  <a:srgbClr val="000000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Highly social with complex family structures</a:t>
            </a:r>
            <a:endParaRPr lang="en-US" sz="788" dirty="0"/>
          </a:p>
        </p:txBody>
      </p:sp>
      <p:pic>
        <p:nvPicPr>
          <p:cNvPr id="11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3246834"/>
            <a:ext cx="100013" cy="100013"/>
          </a:xfrm>
          <a:prstGeom prst="rect">
            <a:avLst/>
          </a:prstGeom>
        </p:spPr>
      </p:pic>
      <p:sp>
        <p:nvSpPr>
          <p:cNvPr id="12" name="Text 5"/>
          <p:cNvSpPr/>
          <p:nvPr/>
        </p:nvSpPr>
        <p:spPr>
          <a:xfrm>
            <a:off x="614363" y="3243263"/>
            <a:ext cx="1900572" cy="11251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l" indent="0" marL="0">
              <a:buNone/>
            </a:pPr>
            <a:r>
              <a:rPr lang="en-US" sz="788" dirty="0">
                <a:solidFill>
                  <a:srgbClr val="000000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Can consume 300 lbs of vegetation daily</a:t>
            </a:r>
            <a:endParaRPr lang="en-US" sz="788" dirty="0"/>
          </a:p>
        </p:txBody>
      </p:sp>
      <p:pic>
        <p:nvPicPr>
          <p:cNvPr id="13" name="Image 5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" y="3418284"/>
            <a:ext cx="100013" cy="100013"/>
          </a:xfrm>
          <a:prstGeom prst="rect">
            <a:avLst/>
          </a:prstGeom>
        </p:spPr>
      </p:pic>
      <p:sp>
        <p:nvSpPr>
          <p:cNvPr id="14" name="Text 6"/>
          <p:cNvSpPr/>
          <p:nvPr/>
        </p:nvSpPr>
        <p:spPr>
          <a:xfrm>
            <a:off x="614363" y="3414713"/>
            <a:ext cx="1463185" cy="11251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l" indent="0" marL="0">
              <a:buNone/>
            </a:pPr>
            <a:r>
              <a:rPr lang="en-US" sz="788" dirty="0">
                <a:solidFill>
                  <a:srgbClr val="000000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Vulnerable conservation status</a:t>
            </a:r>
            <a:endParaRPr lang="en-US" sz="788" dirty="0"/>
          </a:p>
        </p:txBody>
      </p:sp>
      <p:sp>
        <p:nvSpPr>
          <p:cNvPr id="15" name="Shape 7"/>
          <p:cNvSpPr/>
          <p:nvPr/>
        </p:nvSpPr>
        <p:spPr>
          <a:xfrm>
            <a:off x="3219431" y="1085850"/>
            <a:ext cx="2705109" cy="2571750"/>
          </a:xfrm>
          <a:prstGeom prst="rect">
            <a:avLst/>
          </a:prstGeom>
          <a:solidFill>
            <a:srgbClr val="FFFFFF">
              <a:alpha val="80000"/>
            </a:srgbClr>
          </a:solidFill>
          <a:ln/>
        </p:spPr>
      </p:sp>
      <p:pic>
        <p:nvPicPr>
          <p:cNvPr id="16" name="Image 6" descr="preencoded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19431" y="1085850"/>
            <a:ext cx="2705109" cy="1428750"/>
          </a:xfrm>
          <a:prstGeom prst="rect">
            <a:avLst/>
          </a:prstGeom>
        </p:spPr>
      </p:pic>
      <p:sp>
        <p:nvSpPr>
          <p:cNvPr id="17" name="Text 8"/>
          <p:cNvSpPr/>
          <p:nvPr/>
        </p:nvSpPr>
        <p:spPr>
          <a:xfrm>
            <a:off x="3333731" y="2628900"/>
            <a:ext cx="2547947" cy="200025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indent="0" marL="0">
              <a:buNone/>
            </a:pPr>
            <a:r>
              <a:rPr lang="en-US" sz="1125" b="1" dirty="0">
                <a:solidFill>
                  <a:srgbClr val="92400E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Lions</a:t>
            </a:r>
            <a:endParaRPr lang="en-US" sz="1125" dirty="0"/>
          </a:p>
        </p:txBody>
      </p:sp>
      <p:pic>
        <p:nvPicPr>
          <p:cNvPr id="18" name="Image 7" descr="preencoded.png">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33731" y="2903934"/>
            <a:ext cx="100013" cy="100013"/>
          </a:xfrm>
          <a:prstGeom prst="rect">
            <a:avLst/>
          </a:prstGeom>
        </p:spPr>
      </p:pic>
      <p:sp>
        <p:nvSpPr>
          <p:cNvPr id="19" name="Text 9"/>
          <p:cNvSpPr/>
          <p:nvPr/>
        </p:nvSpPr>
        <p:spPr>
          <a:xfrm>
            <a:off x="3490894" y="2900363"/>
            <a:ext cx="1063414" cy="112514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algn="l" indent="0" marL="0">
              <a:buNone/>
            </a:pPr>
            <a:r>
              <a:rPr lang="en-US" sz="788" dirty="0">
                <a:solidFill>
                  <a:srgbClr val="000000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Africa's apex predator</a:t>
            </a:r>
            <a:endParaRPr lang="en-US" sz="788" dirty="0"/>
          </a:p>
        </p:txBody>
      </p:sp>
      <p:pic>
        <p:nvPicPr>
          <p:cNvPr id="20" name="Image 8" descr="preencoded.png">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33731" y="3075384"/>
            <a:ext cx="100013" cy="100013"/>
          </a:xfrm>
          <a:prstGeom prst="rect">
            <a:avLst/>
          </a:prstGeom>
        </p:spPr>
      </p:pic>
      <p:sp>
        <p:nvSpPr>
          <p:cNvPr id="21" name="Text 10"/>
          <p:cNvSpPr/>
          <p:nvPr/>
        </p:nvSpPr>
        <p:spPr>
          <a:xfrm>
            <a:off x="3490894" y="3071813"/>
            <a:ext cx="1594675" cy="11251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l" indent="0" marL="0">
              <a:buNone/>
            </a:pPr>
            <a:r>
              <a:rPr lang="en-US" sz="788" dirty="0">
                <a:solidFill>
                  <a:srgbClr val="000000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Live in social groups called prides</a:t>
            </a:r>
            <a:endParaRPr lang="en-US" sz="788" dirty="0"/>
          </a:p>
        </p:txBody>
      </p:sp>
      <p:pic>
        <p:nvPicPr>
          <p:cNvPr id="22" name="Image 9" descr="preencoded.png">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33731" y="3246834"/>
            <a:ext cx="100013" cy="100013"/>
          </a:xfrm>
          <a:prstGeom prst="rect">
            <a:avLst/>
          </a:prstGeom>
        </p:spPr>
      </p:pic>
      <p:sp>
        <p:nvSpPr>
          <p:cNvPr id="23" name="Text 11"/>
          <p:cNvSpPr/>
          <p:nvPr/>
        </p:nvSpPr>
        <p:spPr>
          <a:xfrm>
            <a:off x="3490894" y="3243263"/>
            <a:ext cx="1500188" cy="11251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l" indent="0" marL="0">
              <a:buNone/>
            </a:pPr>
            <a:r>
              <a:rPr lang="en-US" sz="788" dirty="0">
                <a:solidFill>
                  <a:srgbClr val="000000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Females do most of the hunting</a:t>
            </a:r>
            <a:endParaRPr lang="en-US" sz="788" dirty="0"/>
          </a:p>
        </p:txBody>
      </p:sp>
      <p:pic>
        <p:nvPicPr>
          <p:cNvPr id="24" name="Image 10" descr="preencoded.png">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33731" y="3418284"/>
            <a:ext cx="100013" cy="100013"/>
          </a:xfrm>
          <a:prstGeom prst="rect">
            <a:avLst/>
          </a:prstGeom>
        </p:spPr>
      </p:pic>
      <p:sp>
        <p:nvSpPr>
          <p:cNvPr id="25" name="Text 12"/>
          <p:cNvSpPr/>
          <p:nvPr/>
        </p:nvSpPr>
        <p:spPr>
          <a:xfrm>
            <a:off x="3490894" y="3414713"/>
            <a:ext cx="1463185" cy="11251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l" indent="0" marL="0">
              <a:buNone/>
            </a:pPr>
            <a:r>
              <a:rPr lang="en-US" sz="788" dirty="0">
                <a:solidFill>
                  <a:srgbClr val="000000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Vulnerable conservation status</a:t>
            </a:r>
            <a:endParaRPr lang="en-US" sz="788" dirty="0"/>
          </a:p>
        </p:txBody>
      </p:sp>
      <p:sp>
        <p:nvSpPr>
          <p:cNvPr id="26" name="Shape 13"/>
          <p:cNvSpPr/>
          <p:nvPr/>
        </p:nvSpPr>
        <p:spPr>
          <a:xfrm>
            <a:off x="6095991" y="1085850"/>
            <a:ext cx="2705081" cy="2571750"/>
          </a:xfrm>
          <a:prstGeom prst="rect">
            <a:avLst/>
          </a:prstGeom>
          <a:solidFill>
            <a:srgbClr val="FFFFFF">
              <a:alpha val="80000"/>
            </a:srgbClr>
          </a:solidFill>
          <a:ln/>
        </p:spPr>
      </p:sp>
      <p:pic>
        <p:nvPicPr>
          <p:cNvPr id="27" name="Image 11" descr="preencoded.png">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95991" y="1085850"/>
            <a:ext cx="2705081" cy="1428750"/>
          </a:xfrm>
          <a:prstGeom prst="rect">
            <a:avLst/>
          </a:prstGeom>
        </p:spPr>
      </p:pic>
      <p:sp>
        <p:nvSpPr>
          <p:cNvPr id="28" name="Text 14"/>
          <p:cNvSpPr/>
          <p:nvPr/>
        </p:nvSpPr>
        <p:spPr>
          <a:xfrm>
            <a:off x="6210291" y="2628900"/>
            <a:ext cx="2547919" cy="200025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indent="0" marL="0">
              <a:buNone/>
            </a:pPr>
            <a:r>
              <a:rPr lang="en-US" sz="1125" b="1" dirty="0">
                <a:solidFill>
                  <a:srgbClr val="92400E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Zebras</a:t>
            </a:r>
            <a:endParaRPr lang="en-US" sz="1125" dirty="0"/>
          </a:p>
        </p:txBody>
      </p:sp>
      <p:pic>
        <p:nvPicPr>
          <p:cNvPr id="29" name="Image 12" descr="preencoded.png">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10291" y="2903934"/>
            <a:ext cx="100013" cy="100013"/>
          </a:xfrm>
          <a:prstGeom prst="rect">
            <a:avLst/>
          </a:prstGeom>
        </p:spPr>
      </p:pic>
      <p:sp>
        <p:nvSpPr>
          <p:cNvPr id="30" name="Text 15"/>
          <p:cNvSpPr/>
          <p:nvPr/>
        </p:nvSpPr>
        <p:spPr>
          <a:xfrm>
            <a:off x="6367453" y="2900363"/>
            <a:ext cx="1805946" cy="11251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l" indent="0" marL="0">
              <a:buNone/>
            </a:pPr>
            <a:r>
              <a:rPr lang="en-US" sz="788" dirty="0">
                <a:solidFill>
                  <a:srgbClr val="000000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Unique stripe patterns for identification</a:t>
            </a:r>
            <a:endParaRPr lang="en-US" sz="788" dirty="0"/>
          </a:p>
        </p:txBody>
      </p:sp>
      <p:pic>
        <p:nvPicPr>
          <p:cNvPr id="31" name="Image 13" descr="preencoded.png">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10291" y="3075384"/>
            <a:ext cx="100013" cy="100013"/>
          </a:xfrm>
          <a:prstGeom prst="rect">
            <a:avLst/>
          </a:prstGeom>
        </p:spPr>
      </p:pic>
      <p:sp>
        <p:nvSpPr>
          <p:cNvPr id="32" name="Text 16"/>
          <p:cNvSpPr/>
          <p:nvPr/>
        </p:nvSpPr>
        <p:spPr>
          <a:xfrm>
            <a:off x="6367453" y="3071813"/>
            <a:ext cx="1489053" cy="11251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l" indent="0" marL="0">
              <a:buNone/>
            </a:pPr>
            <a:r>
              <a:rPr lang="en-US" sz="788" dirty="0">
                <a:solidFill>
                  <a:srgbClr val="000000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Stripes help deter biting insects</a:t>
            </a:r>
            <a:endParaRPr lang="en-US" sz="788" dirty="0"/>
          </a:p>
        </p:txBody>
      </p:sp>
      <p:pic>
        <p:nvPicPr>
          <p:cNvPr id="33" name="Image 14" descr="preencoded.png">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210291" y="3246834"/>
            <a:ext cx="100013" cy="100013"/>
          </a:xfrm>
          <a:prstGeom prst="rect">
            <a:avLst/>
          </a:prstGeom>
        </p:spPr>
      </p:pic>
      <p:sp>
        <p:nvSpPr>
          <p:cNvPr id="34" name="Text 17"/>
          <p:cNvSpPr/>
          <p:nvPr/>
        </p:nvSpPr>
        <p:spPr>
          <a:xfrm>
            <a:off x="6367453" y="3243263"/>
            <a:ext cx="1816968" cy="11251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l" indent="0" marL="0">
              <a:buNone/>
            </a:pPr>
            <a:r>
              <a:rPr lang="en-US" sz="788" dirty="0">
                <a:solidFill>
                  <a:srgbClr val="000000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Live in family groups or bachelor herds</a:t>
            </a:r>
            <a:endParaRPr lang="en-US" sz="788" dirty="0"/>
          </a:p>
        </p:txBody>
      </p:sp>
      <p:pic>
        <p:nvPicPr>
          <p:cNvPr id="35" name="Image 15" descr="preencoded.png">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210291" y="3418284"/>
            <a:ext cx="100013" cy="100013"/>
          </a:xfrm>
          <a:prstGeom prst="rect">
            <a:avLst/>
          </a:prstGeom>
        </p:spPr>
      </p:pic>
      <p:sp>
        <p:nvSpPr>
          <p:cNvPr id="36" name="Text 18"/>
          <p:cNvSpPr/>
          <p:nvPr/>
        </p:nvSpPr>
        <p:spPr>
          <a:xfrm>
            <a:off x="6367453" y="3414713"/>
            <a:ext cx="1800281" cy="11251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l" indent="0" marL="0">
              <a:buNone/>
            </a:pPr>
            <a:r>
              <a:rPr lang="en-US" sz="788" dirty="0">
                <a:solidFill>
                  <a:srgbClr val="000000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Key participants in the Great Migration</a:t>
            </a:r>
            <a:endParaRPr lang="en-US" sz="788" dirty="0"/>
          </a:p>
        </p:txBody>
      </p:sp>
      <p:sp>
        <p:nvSpPr>
          <p:cNvPr id="37" name="Shape 19"/>
          <p:cNvSpPr/>
          <p:nvPr/>
        </p:nvSpPr>
        <p:spPr>
          <a:xfrm>
            <a:off x="342900" y="3829050"/>
            <a:ext cx="2705081" cy="2571750"/>
          </a:xfrm>
          <a:prstGeom prst="rect">
            <a:avLst/>
          </a:prstGeom>
          <a:solidFill>
            <a:srgbClr val="FFFFFF">
              <a:alpha val="80000"/>
            </a:srgbClr>
          </a:solidFill>
          <a:ln/>
        </p:spPr>
      </p:sp>
      <p:pic>
        <p:nvPicPr>
          <p:cNvPr id="38" name="Image 16" descr="preencoded.png">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42900" y="3829050"/>
            <a:ext cx="2705081" cy="1428750"/>
          </a:xfrm>
          <a:prstGeom prst="rect">
            <a:avLst/>
          </a:prstGeom>
        </p:spPr>
      </p:pic>
      <p:sp>
        <p:nvSpPr>
          <p:cNvPr id="39" name="Text 20"/>
          <p:cNvSpPr/>
          <p:nvPr/>
        </p:nvSpPr>
        <p:spPr>
          <a:xfrm>
            <a:off x="457200" y="5372100"/>
            <a:ext cx="2547919" cy="200025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indent="0" marL="0">
              <a:buNone/>
            </a:pPr>
            <a:r>
              <a:rPr lang="en-US" sz="1125" b="1" dirty="0">
                <a:solidFill>
                  <a:srgbClr val="92400E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Giraffes</a:t>
            </a:r>
            <a:endParaRPr lang="en-US" sz="1125" dirty="0"/>
          </a:p>
        </p:txBody>
      </p:sp>
      <p:pic>
        <p:nvPicPr>
          <p:cNvPr id="40" name="Image 17" descr="preencoded.png">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57200" y="5647134"/>
            <a:ext cx="100013" cy="100013"/>
          </a:xfrm>
          <a:prstGeom prst="rect">
            <a:avLst/>
          </a:prstGeom>
        </p:spPr>
      </p:pic>
      <p:sp>
        <p:nvSpPr>
          <p:cNvPr id="41" name="Text 21"/>
          <p:cNvSpPr/>
          <p:nvPr/>
        </p:nvSpPr>
        <p:spPr>
          <a:xfrm>
            <a:off x="614363" y="5643563"/>
            <a:ext cx="1256016" cy="112514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algn="l" indent="0" marL="0">
              <a:buNone/>
            </a:pPr>
            <a:r>
              <a:rPr lang="en-US" sz="788" dirty="0">
                <a:solidFill>
                  <a:srgbClr val="000000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World's tallest land animal</a:t>
            </a:r>
            <a:endParaRPr lang="en-US" sz="788" dirty="0"/>
          </a:p>
        </p:txBody>
      </p:sp>
      <p:pic>
        <p:nvPicPr>
          <p:cNvPr id="42" name="Image 18" descr="preencoded.png">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57200" y="5818584"/>
            <a:ext cx="100013" cy="100013"/>
          </a:xfrm>
          <a:prstGeom prst="rect">
            <a:avLst/>
          </a:prstGeom>
        </p:spPr>
      </p:pic>
      <p:sp>
        <p:nvSpPr>
          <p:cNvPr id="43" name="Text 22"/>
          <p:cNvSpPr/>
          <p:nvPr/>
        </p:nvSpPr>
        <p:spPr>
          <a:xfrm>
            <a:off x="614363" y="5815013"/>
            <a:ext cx="2047466" cy="11251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l" indent="0" marL="0">
              <a:buNone/>
            </a:pPr>
            <a:r>
              <a:rPr lang="en-US" sz="788" dirty="0">
                <a:solidFill>
                  <a:srgbClr val="000000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Feed on leaves other herbivores can't reach</a:t>
            </a:r>
            <a:endParaRPr lang="en-US" sz="788" dirty="0"/>
          </a:p>
        </p:txBody>
      </p:sp>
      <p:pic>
        <p:nvPicPr>
          <p:cNvPr id="44" name="Image 19" descr="preencoded.png">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57200" y="5990034"/>
            <a:ext cx="100013" cy="100013"/>
          </a:xfrm>
          <a:prstGeom prst="rect">
            <a:avLst/>
          </a:prstGeom>
        </p:spPr>
      </p:pic>
      <p:sp>
        <p:nvSpPr>
          <p:cNvPr id="45" name="Text 23"/>
          <p:cNvSpPr/>
          <p:nvPr/>
        </p:nvSpPr>
        <p:spPr>
          <a:xfrm>
            <a:off x="614363" y="5986463"/>
            <a:ext cx="1722537" cy="11251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l" indent="0" marL="0">
              <a:buNone/>
            </a:pPr>
            <a:r>
              <a:rPr lang="en-US" sz="788" dirty="0">
                <a:solidFill>
                  <a:srgbClr val="000000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Unique spot patterns like fingerprints</a:t>
            </a:r>
            <a:endParaRPr lang="en-US" sz="788" dirty="0"/>
          </a:p>
        </p:txBody>
      </p:sp>
      <p:pic>
        <p:nvPicPr>
          <p:cNvPr id="46" name="Image 20" descr="preencoded.png">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57200" y="6161484"/>
            <a:ext cx="100013" cy="100013"/>
          </a:xfrm>
          <a:prstGeom prst="rect">
            <a:avLst/>
          </a:prstGeom>
        </p:spPr>
      </p:pic>
      <p:sp>
        <p:nvSpPr>
          <p:cNvPr id="47" name="Text 24"/>
          <p:cNvSpPr/>
          <p:nvPr/>
        </p:nvSpPr>
        <p:spPr>
          <a:xfrm>
            <a:off x="614363" y="6157913"/>
            <a:ext cx="1463185" cy="11251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l" indent="0" marL="0">
              <a:buNone/>
            </a:pPr>
            <a:r>
              <a:rPr lang="en-US" sz="788" dirty="0">
                <a:solidFill>
                  <a:srgbClr val="000000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Vulnerable conservation status</a:t>
            </a:r>
            <a:endParaRPr lang="en-US" sz="788" dirty="0"/>
          </a:p>
        </p:txBody>
      </p:sp>
      <p:sp>
        <p:nvSpPr>
          <p:cNvPr id="48" name="Shape 25"/>
          <p:cNvSpPr/>
          <p:nvPr/>
        </p:nvSpPr>
        <p:spPr>
          <a:xfrm>
            <a:off x="3219431" y="3829050"/>
            <a:ext cx="2705109" cy="2571750"/>
          </a:xfrm>
          <a:prstGeom prst="rect">
            <a:avLst/>
          </a:prstGeom>
          <a:solidFill>
            <a:srgbClr val="FFFFFF">
              <a:alpha val="80000"/>
            </a:srgbClr>
          </a:solidFill>
          <a:ln/>
        </p:spPr>
      </p:sp>
      <p:pic>
        <p:nvPicPr>
          <p:cNvPr id="49" name="Image 21" descr="preencoded.png">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219431" y="3829050"/>
            <a:ext cx="2705109" cy="1428750"/>
          </a:xfrm>
          <a:prstGeom prst="rect">
            <a:avLst/>
          </a:prstGeom>
        </p:spPr>
      </p:pic>
      <p:sp>
        <p:nvSpPr>
          <p:cNvPr id="50" name="Text 26"/>
          <p:cNvSpPr/>
          <p:nvPr/>
        </p:nvSpPr>
        <p:spPr>
          <a:xfrm>
            <a:off x="3333731" y="5372100"/>
            <a:ext cx="2547947" cy="200025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indent="0" marL="0">
              <a:buNone/>
            </a:pPr>
            <a:r>
              <a:rPr lang="en-US" sz="1125" b="1" dirty="0">
                <a:solidFill>
                  <a:srgbClr val="92400E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Wildebeest</a:t>
            </a:r>
            <a:endParaRPr lang="en-US" sz="1125" dirty="0"/>
          </a:p>
        </p:txBody>
      </p:sp>
      <p:pic>
        <p:nvPicPr>
          <p:cNvPr id="51" name="Image 22" descr="preencoded.png">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333731" y="5647134"/>
            <a:ext cx="100013" cy="100013"/>
          </a:xfrm>
          <a:prstGeom prst="rect">
            <a:avLst/>
          </a:prstGeom>
        </p:spPr>
      </p:pic>
      <p:sp>
        <p:nvSpPr>
          <p:cNvPr id="52" name="Text 27"/>
          <p:cNvSpPr/>
          <p:nvPr/>
        </p:nvSpPr>
        <p:spPr>
          <a:xfrm>
            <a:off x="3490894" y="5643563"/>
            <a:ext cx="1672391" cy="11251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l" indent="0" marL="0">
              <a:buNone/>
            </a:pPr>
            <a:r>
              <a:rPr lang="en-US" sz="788" dirty="0">
                <a:solidFill>
                  <a:srgbClr val="000000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Main species in the Great Migration</a:t>
            </a:r>
            <a:endParaRPr lang="en-US" sz="788" dirty="0"/>
          </a:p>
        </p:txBody>
      </p:sp>
      <p:pic>
        <p:nvPicPr>
          <p:cNvPr id="53" name="Image 23" descr="preencoded.png">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3333731" y="5818584"/>
            <a:ext cx="100013" cy="100013"/>
          </a:xfrm>
          <a:prstGeom prst="rect">
            <a:avLst/>
          </a:prstGeom>
        </p:spPr>
      </p:pic>
      <p:sp>
        <p:nvSpPr>
          <p:cNvPr id="54" name="Text 28"/>
          <p:cNvSpPr/>
          <p:nvPr/>
        </p:nvSpPr>
        <p:spPr>
          <a:xfrm>
            <a:off x="3490894" y="5815013"/>
            <a:ext cx="1561384" cy="11251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l" indent="0" marL="0">
              <a:buNone/>
            </a:pPr>
            <a:r>
              <a:rPr lang="en-US" sz="788" dirty="0">
                <a:solidFill>
                  <a:srgbClr val="000000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Travel up to 1,000 miles annually</a:t>
            </a:r>
            <a:endParaRPr lang="en-US" sz="788" dirty="0"/>
          </a:p>
        </p:txBody>
      </p:sp>
      <p:pic>
        <p:nvPicPr>
          <p:cNvPr id="55" name="Image 24" descr="preencoded.png">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3333731" y="5990034"/>
            <a:ext cx="100013" cy="100013"/>
          </a:xfrm>
          <a:prstGeom prst="rect">
            <a:avLst/>
          </a:prstGeom>
        </p:spPr>
      </p:pic>
      <p:sp>
        <p:nvSpPr>
          <p:cNvPr id="56" name="Text 29"/>
          <p:cNvSpPr/>
          <p:nvPr/>
        </p:nvSpPr>
        <p:spPr>
          <a:xfrm>
            <a:off x="3490894" y="5986463"/>
            <a:ext cx="1544473" cy="11251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l" indent="0" marL="0">
              <a:buNone/>
            </a:pPr>
            <a:r>
              <a:rPr lang="en-US" sz="788" dirty="0">
                <a:solidFill>
                  <a:srgbClr val="000000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Migrate in herds of over 1 million</a:t>
            </a:r>
            <a:endParaRPr lang="en-US" sz="788" dirty="0"/>
          </a:p>
        </p:txBody>
      </p:sp>
      <p:pic>
        <p:nvPicPr>
          <p:cNvPr id="57" name="Image 25" descr="preencoded.png">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3333731" y="6161484"/>
            <a:ext cx="100013" cy="100013"/>
          </a:xfrm>
          <a:prstGeom prst="rect">
            <a:avLst/>
          </a:prstGeom>
        </p:spPr>
      </p:pic>
      <p:sp>
        <p:nvSpPr>
          <p:cNvPr id="58" name="Text 30"/>
          <p:cNvSpPr/>
          <p:nvPr/>
        </p:nvSpPr>
        <p:spPr>
          <a:xfrm>
            <a:off x="3490894" y="6157913"/>
            <a:ext cx="1761297" cy="11251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l" indent="0" marL="0">
              <a:buNone/>
            </a:pPr>
            <a:r>
              <a:rPr lang="en-US" sz="788" dirty="0">
                <a:solidFill>
                  <a:srgbClr val="000000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Calves can run within minutes of birth</a:t>
            </a:r>
            <a:endParaRPr lang="en-US" sz="788" dirty="0"/>
          </a:p>
        </p:txBody>
      </p:sp>
      <p:sp>
        <p:nvSpPr>
          <p:cNvPr id="59" name="Shape 31"/>
          <p:cNvSpPr/>
          <p:nvPr/>
        </p:nvSpPr>
        <p:spPr>
          <a:xfrm>
            <a:off x="6095991" y="3829050"/>
            <a:ext cx="2705081" cy="2571750"/>
          </a:xfrm>
          <a:prstGeom prst="rect">
            <a:avLst/>
          </a:prstGeom>
          <a:solidFill>
            <a:srgbClr val="FFFFFF">
              <a:alpha val="80000"/>
            </a:srgbClr>
          </a:solidFill>
          <a:ln/>
        </p:spPr>
      </p:sp>
      <p:pic>
        <p:nvPicPr>
          <p:cNvPr id="60" name="Image 26" descr="preencoded.png">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6095991" y="3829050"/>
            <a:ext cx="2705081" cy="1428750"/>
          </a:xfrm>
          <a:prstGeom prst="rect">
            <a:avLst/>
          </a:prstGeom>
        </p:spPr>
      </p:pic>
      <p:sp>
        <p:nvSpPr>
          <p:cNvPr id="61" name="Text 32"/>
          <p:cNvSpPr/>
          <p:nvPr/>
        </p:nvSpPr>
        <p:spPr>
          <a:xfrm>
            <a:off x="6210291" y="5372100"/>
            <a:ext cx="2547919" cy="200025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indent="0" marL="0">
              <a:buNone/>
            </a:pPr>
            <a:r>
              <a:rPr lang="en-US" sz="1125" b="1" dirty="0">
                <a:solidFill>
                  <a:srgbClr val="92400E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Cheetahs</a:t>
            </a:r>
            <a:endParaRPr lang="en-US" sz="1125" dirty="0"/>
          </a:p>
        </p:txBody>
      </p:sp>
      <p:pic>
        <p:nvPicPr>
          <p:cNvPr id="62" name="Image 27" descr="preencoded.png">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6210291" y="5647134"/>
            <a:ext cx="100013" cy="100013"/>
          </a:xfrm>
          <a:prstGeom prst="rect">
            <a:avLst/>
          </a:prstGeom>
        </p:spPr>
      </p:pic>
      <p:sp>
        <p:nvSpPr>
          <p:cNvPr id="63" name="Text 33"/>
          <p:cNvSpPr/>
          <p:nvPr/>
        </p:nvSpPr>
        <p:spPr>
          <a:xfrm>
            <a:off x="6367453" y="5643563"/>
            <a:ext cx="1770673" cy="11251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l" indent="0" marL="0">
              <a:buNone/>
            </a:pPr>
            <a:r>
              <a:rPr lang="en-US" sz="788" dirty="0">
                <a:solidFill>
                  <a:srgbClr val="000000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Fastest land animal (70 mph/112 kph)</a:t>
            </a:r>
            <a:endParaRPr lang="en-US" sz="788" dirty="0"/>
          </a:p>
        </p:txBody>
      </p:sp>
      <p:pic>
        <p:nvPicPr>
          <p:cNvPr id="64" name="Image 28" descr="preencoded.png">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6210291" y="5818584"/>
            <a:ext cx="100013" cy="100013"/>
          </a:xfrm>
          <a:prstGeom prst="rect">
            <a:avLst/>
          </a:prstGeom>
        </p:spPr>
      </p:pic>
      <p:sp>
        <p:nvSpPr>
          <p:cNvPr id="65" name="Text 34"/>
          <p:cNvSpPr/>
          <p:nvPr/>
        </p:nvSpPr>
        <p:spPr>
          <a:xfrm>
            <a:off x="6367453" y="5815013"/>
            <a:ext cx="1633798" cy="11251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l" indent="0" marL="0">
              <a:buNone/>
            </a:pPr>
            <a:r>
              <a:rPr lang="en-US" sz="788" dirty="0">
                <a:solidFill>
                  <a:srgbClr val="000000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Specialized for high-speed hunting</a:t>
            </a:r>
            <a:endParaRPr lang="en-US" sz="788" dirty="0"/>
          </a:p>
        </p:txBody>
      </p:sp>
      <p:pic>
        <p:nvPicPr>
          <p:cNvPr id="66" name="Image 29" descr="preencoded.png">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6210291" y="5990034"/>
            <a:ext cx="100013" cy="100013"/>
          </a:xfrm>
          <a:prstGeom prst="rect">
            <a:avLst/>
          </a:prstGeom>
        </p:spPr>
      </p:pic>
      <p:sp>
        <p:nvSpPr>
          <p:cNvPr id="67" name="Text 35"/>
          <p:cNvSpPr/>
          <p:nvPr/>
        </p:nvSpPr>
        <p:spPr>
          <a:xfrm>
            <a:off x="6367453" y="5986463"/>
            <a:ext cx="1566658" cy="11251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l" indent="0" marL="0">
              <a:buNone/>
            </a:pPr>
            <a:r>
              <a:rPr lang="en-US" sz="788" dirty="0">
                <a:solidFill>
                  <a:srgbClr val="000000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Non-retractable claws for traction</a:t>
            </a:r>
            <a:endParaRPr lang="en-US" sz="788" dirty="0"/>
          </a:p>
        </p:txBody>
      </p:sp>
      <p:pic>
        <p:nvPicPr>
          <p:cNvPr id="68" name="Image 30" descr="preencoded.png">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6210291" y="6161484"/>
            <a:ext cx="100013" cy="100013"/>
          </a:xfrm>
          <a:prstGeom prst="rect">
            <a:avLst/>
          </a:prstGeom>
        </p:spPr>
      </p:pic>
      <p:sp>
        <p:nvSpPr>
          <p:cNvPr id="69" name="Text 36"/>
          <p:cNvSpPr/>
          <p:nvPr/>
        </p:nvSpPr>
        <p:spPr>
          <a:xfrm>
            <a:off x="6367453" y="6157913"/>
            <a:ext cx="1463185" cy="11251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l" indent="0" marL="0">
              <a:buNone/>
            </a:pPr>
            <a:r>
              <a:rPr lang="en-US" sz="788" dirty="0">
                <a:solidFill>
                  <a:srgbClr val="000000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Vulnerable conservation status</a:t>
            </a:r>
            <a:endParaRPr lang="en-US" sz="788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414963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42900" y="342900"/>
            <a:ext cx="8529638" cy="51435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indent="0" marL="0">
              <a:buNone/>
            </a:pPr>
            <a:r>
              <a:rPr lang="en-US" sz="2700" dirty="0">
                <a:solidFill>
                  <a:srgbClr val="2D5016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The Congo Basin Rainforest</a:t>
            </a:r>
            <a:endParaRPr lang="en-US" sz="2700" dirty="0"/>
          </a:p>
        </p:txBody>
      </p:sp>
      <p:sp>
        <p:nvSpPr>
          <p:cNvPr id="4" name="Shape 1"/>
          <p:cNvSpPr/>
          <p:nvPr/>
        </p:nvSpPr>
        <p:spPr>
          <a:xfrm>
            <a:off x="342900" y="1085850"/>
            <a:ext cx="4000500" cy="3871243"/>
          </a:xfrm>
          <a:prstGeom prst="rect">
            <a:avLst/>
          </a:prstGeom>
          <a:solidFill>
            <a:srgbClr val="FFFFFF">
              <a:alpha val="70000"/>
            </a:srgbClr>
          </a:solidFill>
          <a:ln/>
        </p:spPr>
      </p:sp>
      <p:sp>
        <p:nvSpPr>
          <p:cNvPr id="5" name="Text 2"/>
          <p:cNvSpPr/>
          <p:nvPr/>
        </p:nvSpPr>
        <p:spPr>
          <a:xfrm>
            <a:off x="514350" y="1257300"/>
            <a:ext cx="3729038" cy="200025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indent="0" marL="0">
              <a:buNone/>
            </a:pPr>
            <a:r>
              <a:rPr lang="en-US" sz="1125" b="1" dirty="0">
                <a:solidFill>
                  <a:srgbClr val="065F46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Size &amp; Significance:</a:t>
            </a:r>
            <a:endParaRPr lang="en-US" sz="1125" dirty="0"/>
          </a:p>
        </p:txBody>
      </p:sp>
      <p:sp>
        <p:nvSpPr>
          <p:cNvPr id="6" name="Text 3"/>
          <p:cNvSpPr/>
          <p:nvPr/>
        </p:nvSpPr>
        <p:spPr>
          <a:xfrm>
            <a:off x="685800" y="1571625"/>
            <a:ext cx="3557588" cy="219447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l" indent="0" marL="0">
              <a:buNone/>
            </a:pPr>
            <a:r>
              <a:rPr lang="en-US" sz="1080" dirty="0">
                <a:solidFill>
                  <a:srgbClr val="2D4014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World's second-largest tropical forest (500 million acres)</a:t>
            </a:r>
            <a:endParaRPr lang="en-US" sz="1080" dirty="0"/>
          </a:p>
        </p:txBody>
      </p:sp>
      <p:sp>
        <p:nvSpPr>
          <p:cNvPr id="7" name="Text 4"/>
          <p:cNvSpPr/>
          <p:nvPr/>
        </p:nvSpPr>
        <p:spPr>
          <a:xfrm>
            <a:off x="685800" y="1848222"/>
            <a:ext cx="3557588" cy="658341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l" indent="0" marL="0">
              <a:buNone/>
            </a:pPr>
            <a:r>
              <a:rPr lang="en-US" sz="1080" dirty="0">
                <a:solidFill>
                  <a:srgbClr val="2D4014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Spans six countries: Cameroon, Central African Republic, Democratic Republic of Congo, Republic of Congo, Equatorial Guinea, and Gabon</a:t>
            </a:r>
            <a:endParaRPr lang="en-US" sz="1080" dirty="0"/>
          </a:p>
        </p:txBody>
      </p:sp>
      <p:sp>
        <p:nvSpPr>
          <p:cNvPr id="8" name="Text 5"/>
          <p:cNvSpPr/>
          <p:nvPr/>
        </p:nvSpPr>
        <p:spPr>
          <a:xfrm>
            <a:off x="685800" y="2563713"/>
            <a:ext cx="3557588" cy="219447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l" indent="0" marL="0">
              <a:buNone/>
            </a:pPr>
            <a:r>
              <a:rPr lang="en-US" sz="1080" dirty="0">
                <a:solidFill>
                  <a:srgbClr val="2D4014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Contains 70% of Africa's tropical forests</a:t>
            </a:r>
            <a:endParaRPr lang="en-US" sz="1080" dirty="0"/>
          </a:p>
        </p:txBody>
      </p:sp>
      <p:sp>
        <p:nvSpPr>
          <p:cNvPr id="9" name="Text 6"/>
          <p:cNvSpPr/>
          <p:nvPr/>
        </p:nvSpPr>
        <p:spPr>
          <a:xfrm>
            <a:off x="685800" y="2840310"/>
            <a:ext cx="3557588" cy="219447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l" indent="0" marL="0">
              <a:buNone/>
            </a:pPr>
            <a:r>
              <a:rPr lang="en-US" sz="1080" dirty="0">
                <a:solidFill>
                  <a:srgbClr val="2D4014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Planet's largest remaining tropical carbon sink</a:t>
            </a:r>
            <a:endParaRPr lang="en-US" sz="1080" dirty="0"/>
          </a:p>
        </p:txBody>
      </p:sp>
      <p:sp>
        <p:nvSpPr>
          <p:cNvPr id="10" name="Text 7"/>
          <p:cNvSpPr/>
          <p:nvPr/>
        </p:nvSpPr>
        <p:spPr>
          <a:xfrm>
            <a:off x="514350" y="3231207"/>
            <a:ext cx="3729038" cy="200025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indent="0" marL="0">
              <a:buNone/>
            </a:pPr>
            <a:r>
              <a:rPr lang="en-US" sz="1125" b="1" dirty="0">
                <a:solidFill>
                  <a:srgbClr val="065F46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Biodiversity:</a:t>
            </a:r>
            <a:endParaRPr lang="en-US" sz="1125" dirty="0"/>
          </a:p>
        </p:txBody>
      </p:sp>
      <p:sp>
        <p:nvSpPr>
          <p:cNvPr id="11" name="Text 8"/>
          <p:cNvSpPr/>
          <p:nvPr/>
        </p:nvSpPr>
        <p:spPr>
          <a:xfrm>
            <a:off x="514350" y="3545532"/>
            <a:ext cx="3729038" cy="219447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indent="0" marL="0">
              <a:buNone/>
            </a:pPr>
            <a:r>
              <a:rPr lang="en-US" sz="1080" dirty="0">
                <a:solidFill>
                  <a:srgbClr val="2D4014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Home to one in five of Earth's living species, including:</a:t>
            </a:r>
            <a:endParaRPr lang="en-US" sz="1080" dirty="0"/>
          </a:p>
        </p:txBody>
      </p:sp>
      <p:sp>
        <p:nvSpPr>
          <p:cNvPr id="12" name="Text 9"/>
          <p:cNvSpPr/>
          <p:nvPr/>
        </p:nvSpPr>
        <p:spPr>
          <a:xfrm>
            <a:off x="685800" y="3822129"/>
            <a:ext cx="3557588" cy="219447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l" indent="0" marL="0">
              <a:buNone/>
            </a:pPr>
            <a:r>
              <a:rPr lang="en-US" sz="1080" dirty="0">
                <a:solidFill>
                  <a:srgbClr val="2D4014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400+ mammal species</a:t>
            </a:r>
            <a:endParaRPr lang="en-US" sz="1080" dirty="0"/>
          </a:p>
        </p:txBody>
      </p:sp>
      <p:sp>
        <p:nvSpPr>
          <p:cNvPr id="13" name="Text 10"/>
          <p:cNvSpPr/>
          <p:nvPr/>
        </p:nvSpPr>
        <p:spPr>
          <a:xfrm>
            <a:off x="685800" y="4070152"/>
            <a:ext cx="3557588" cy="219447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l" indent="0" marL="0">
              <a:buNone/>
            </a:pPr>
            <a:r>
              <a:rPr lang="en-US" sz="1080" dirty="0">
                <a:solidFill>
                  <a:srgbClr val="2D4014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1,000+ bird species</a:t>
            </a:r>
            <a:endParaRPr lang="en-US" sz="1080" dirty="0"/>
          </a:p>
        </p:txBody>
      </p:sp>
      <p:sp>
        <p:nvSpPr>
          <p:cNvPr id="14" name="Text 11"/>
          <p:cNvSpPr/>
          <p:nvPr/>
        </p:nvSpPr>
        <p:spPr>
          <a:xfrm>
            <a:off x="685800" y="4318174"/>
            <a:ext cx="3557588" cy="219447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l" indent="0" marL="0">
              <a:buNone/>
            </a:pPr>
            <a:r>
              <a:rPr lang="en-US" sz="1080" dirty="0">
                <a:solidFill>
                  <a:srgbClr val="2D4014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700+ fish species</a:t>
            </a:r>
            <a:endParaRPr lang="en-US" sz="1080" dirty="0"/>
          </a:p>
        </p:txBody>
      </p:sp>
      <p:sp>
        <p:nvSpPr>
          <p:cNvPr id="15" name="Text 12"/>
          <p:cNvSpPr/>
          <p:nvPr/>
        </p:nvSpPr>
        <p:spPr>
          <a:xfrm>
            <a:off x="685800" y="4566196"/>
            <a:ext cx="3557588" cy="219447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l" indent="0" marL="0">
              <a:buNone/>
            </a:pPr>
            <a:r>
              <a:rPr lang="en-US" sz="1080" dirty="0">
                <a:solidFill>
                  <a:srgbClr val="2D4014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10,000+ plant species (30% endemic)</a:t>
            </a:r>
            <a:endParaRPr lang="en-US" sz="1080" dirty="0"/>
          </a:p>
        </p:txBody>
      </p:sp>
      <p:pic>
        <p:nvPicPr>
          <p:cNvPr id="1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0613" y="1085850"/>
            <a:ext cx="3571875" cy="2500313"/>
          </a:xfrm>
          <a:prstGeom prst="rect">
            <a:avLst/>
          </a:prstGeom>
        </p:spPr>
      </p:pic>
      <p:sp>
        <p:nvSpPr>
          <p:cNvPr id="17" name="Shape 13"/>
          <p:cNvSpPr/>
          <p:nvPr/>
        </p:nvSpPr>
        <p:spPr>
          <a:xfrm>
            <a:off x="4572000" y="3757613"/>
            <a:ext cx="4229100" cy="1314450"/>
          </a:xfrm>
          <a:prstGeom prst="rect">
            <a:avLst/>
          </a:prstGeom>
          <a:solidFill>
            <a:srgbClr val="FFFFFF">
              <a:alpha val="70000"/>
            </a:srgbClr>
          </a:solidFill>
          <a:ln/>
        </p:spPr>
      </p:sp>
      <p:sp>
        <p:nvSpPr>
          <p:cNvPr id="18" name="Text 14"/>
          <p:cNvSpPr/>
          <p:nvPr/>
        </p:nvSpPr>
        <p:spPr>
          <a:xfrm>
            <a:off x="4686300" y="3871913"/>
            <a:ext cx="4071938" cy="200025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1013" b="1" dirty="0">
                <a:solidFill>
                  <a:srgbClr val="065F46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Ecological Importance</a:t>
            </a:r>
            <a:endParaRPr lang="en-US" sz="1013" dirty="0"/>
          </a:p>
        </p:txBody>
      </p:sp>
      <p:sp>
        <p:nvSpPr>
          <p:cNvPr id="19" name="Shape 15"/>
          <p:cNvSpPr/>
          <p:nvPr/>
        </p:nvSpPr>
        <p:spPr>
          <a:xfrm>
            <a:off x="5209608" y="4129088"/>
            <a:ext cx="457200" cy="457200"/>
          </a:xfrm>
          <a:prstGeom prst="ellipse">
            <a:avLst/>
          </a:prstGeom>
          <a:solidFill>
            <a:srgbClr val="D1FAE5"/>
          </a:solidFill>
          <a:ln/>
        </p:spPr>
      </p:sp>
      <p:pic>
        <p:nvPicPr>
          <p:cNvPr id="20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1051" y="4271963"/>
            <a:ext cx="214313" cy="171450"/>
          </a:xfrm>
          <a:prstGeom prst="rect">
            <a:avLst/>
          </a:prstGeom>
        </p:spPr>
      </p:pic>
      <p:sp>
        <p:nvSpPr>
          <p:cNvPr id="21" name="Text 16"/>
          <p:cNvSpPr/>
          <p:nvPr/>
        </p:nvSpPr>
        <p:spPr>
          <a:xfrm>
            <a:off x="4721154" y="4643438"/>
            <a:ext cx="1505573" cy="17145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b="1" dirty="0">
                <a:solidFill>
                  <a:srgbClr val="000000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Climate Regulation</a:t>
            </a:r>
            <a:endParaRPr lang="en-US" sz="900" dirty="0"/>
          </a:p>
        </p:txBody>
      </p:sp>
      <p:sp>
        <p:nvSpPr>
          <p:cNvPr id="22" name="Text 17"/>
          <p:cNvSpPr/>
          <p:nvPr/>
        </p:nvSpPr>
        <p:spPr>
          <a:xfrm>
            <a:off x="4721154" y="4814888"/>
            <a:ext cx="1505573" cy="142875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788" dirty="0">
                <a:solidFill>
                  <a:srgbClr val="000000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Absorbs CO₂ &amp; releases oxygen</a:t>
            </a:r>
            <a:endParaRPr lang="en-US" sz="788" dirty="0"/>
          </a:p>
        </p:txBody>
      </p:sp>
      <p:sp>
        <p:nvSpPr>
          <p:cNvPr id="23" name="Shape 18"/>
          <p:cNvSpPr/>
          <p:nvPr/>
        </p:nvSpPr>
        <p:spPr>
          <a:xfrm>
            <a:off x="6566222" y="4129088"/>
            <a:ext cx="457200" cy="457200"/>
          </a:xfrm>
          <a:prstGeom prst="ellipse">
            <a:avLst/>
          </a:prstGeom>
          <a:solidFill>
            <a:srgbClr val="D1FAE5"/>
          </a:solidFill>
          <a:ln/>
        </p:spPr>
      </p:sp>
      <p:pic>
        <p:nvPicPr>
          <p:cNvPr id="24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8382" y="4271963"/>
            <a:ext cx="192881" cy="171450"/>
          </a:xfrm>
          <a:prstGeom prst="rect">
            <a:avLst/>
          </a:prstGeom>
        </p:spPr>
      </p:pic>
      <p:sp>
        <p:nvSpPr>
          <p:cNvPr id="25" name="Text 19"/>
          <p:cNvSpPr/>
          <p:nvPr/>
        </p:nvSpPr>
        <p:spPr>
          <a:xfrm>
            <a:off x="6225025" y="4643438"/>
            <a:ext cx="1211033" cy="171450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b="1" dirty="0">
                <a:solidFill>
                  <a:srgbClr val="000000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Water Cycle</a:t>
            </a:r>
            <a:endParaRPr lang="en-US" sz="900" dirty="0"/>
          </a:p>
        </p:txBody>
      </p:sp>
      <p:sp>
        <p:nvSpPr>
          <p:cNvPr id="26" name="Text 20"/>
          <p:cNvSpPr/>
          <p:nvPr/>
        </p:nvSpPr>
        <p:spPr>
          <a:xfrm>
            <a:off x="6225025" y="4814888"/>
            <a:ext cx="1211033" cy="14287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788" dirty="0">
                <a:solidFill>
                  <a:srgbClr val="000000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Maintains rainfall patterns</a:t>
            </a:r>
            <a:endParaRPr lang="en-US" sz="788" dirty="0"/>
          </a:p>
        </p:txBody>
      </p:sp>
      <p:sp>
        <p:nvSpPr>
          <p:cNvPr id="27" name="Shape 21"/>
          <p:cNvSpPr/>
          <p:nvPr/>
        </p:nvSpPr>
        <p:spPr>
          <a:xfrm>
            <a:off x="7814509" y="4129088"/>
            <a:ext cx="457200" cy="457200"/>
          </a:xfrm>
          <a:prstGeom prst="ellipse">
            <a:avLst/>
          </a:prstGeom>
          <a:solidFill>
            <a:srgbClr val="D1FAE5"/>
          </a:solidFill>
          <a:ln/>
        </p:spPr>
      </p:sp>
      <p:pic>
        <p:nvPicPr>
          <p:cNvPr id="28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7384" y="4271963"/>
            <a:ext cx="171450" cy="171450"/>
          </a:xfrm>
          <a:prstGeom prst="rect">
            <a:avLst/>
          </a:prstGeom>
        </p:spPr>
      </p:pic>
      <p:sp>
        <p:nvSpPr>
          <p:cNvPr id="29" name="Text 22"/>
          <p:cNvSpPr/>
          <p:nvPr/>
        </p:nvSpPr>
        <p:spPr>
          <a:xfrm>
            <a:off x="7434356" y="4643438"/>
            <a:ext cx="1288945" cy="17145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b="1" dirty="0">
                <a:solidFill>
                  <a:srgbClr val="000000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Biodiversity</a:t>
            </a:r>
            <a:endParaRPr lang="en-US" sz="900" dirty="0"/>
          </a:p>
        </p:txBody>
      </p:sp>
      <p:sp>
        <p:nvSpPr>
          <p:cNvPr id="30" name="Text 23"/>
          <p:cNvSpPr/>
          <p:nvPr/>
        </p:nvSpPr>
        <p:spPr>
          <a:xfrm>
            <a:off x="7434356" y="4814888"/>
            <a:ext cx="1288945" cy="142875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788" dirty="0">
                <a:solidFill>
                  <a:srgbClr val="000000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Supports countless species</a:t>
            </a:r>
            <a:endParaRPr lang="en-US" sz="788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7437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42900" y="342900"/>
            <a:ext cx="8529638" cy="51435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indent="0" marL="0">
              <a:buNone/>
            </a:pPr>
            <a:r>
              <a:rPr lang="en-US" sz="2700" dirty="0">
                <a:solidFill>
                  <a:srgbClr val="2D5016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Rainforest Wildlife</a:t>
            </a:r>
            <a:endParaRPr lang="en-US" sz="2700" dirty="0"/>
          </a:p>
        </p:txBody>
      </p:sp>
      <p:sp>
        <p:nvSpPr>
          <p:cNvPr id="4" name="Shape 1"/>
          <p:cNvSpPr/>
          <p:nvPr/>
        </p:nvSpPr>
        <p:spPr>
          <a:xfrm>
            <a:off x="342900" y="1085850"/>
            <a:ext cx="2705081" cy="2571750"/>
          </a:xfrm>
          <a:prstGeom prst="rect">
            <a:avLst/>
          </a:prstGeom>
          <a:solidFill>
            <a:srgbClr val="FFFFFF">
              <a:alpha val="80000"/>
            </a:srgbClr>
          </a:solidFill>
          <a:ln/>
        </p:spPr>
      </p:sp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1085850"/>
            <a:ext cx="2705081" cy="1428750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457200" y="2628900"/>
            <a:ext cx="2547919" cy="200025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indent="0" marL="0">
              <a:buNone/>
            </a:pPr>
            <a:r>
              <a:rPr lang="en-US" sz="1125" b="1" dirty="0">
                <a:solidFill>
                  <a:srgbClr val="065F46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Gorillas</a:t>
            </a:r>
            <a:endParaRPr lang="en-US" sz="1125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903934"/>
            <a:ext cx="100013" cy="100013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614363" y="2900363"/>
            <a:ext cx="1099803" cy="112514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algn="l" indent="0" marL="0">
              <a:buNone/>
            </a:pPr>
            <a:r>
              <a:rPr lang="en-US" sz="788" dirty="0">
                <a:solidFill>
                  <a:srgbClr val="000000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Largest living primates</a:t>
            </a:r>
            <a:endParaRPr lang="en-US" sz="788" dirty="0"/>
          </a:p>
        </p:txBody>
      </p:sp>
      <p:pic>
        <p:nvPicPr>
          <p:cNvPr id="9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3075384"/>
            <a:ext cx="100013" cy="100013"/>
          </a:xfrm>
          <a:prstGeom prst="rect">
            <a:avLst/>
          </a:prstGeom>
        </p:spPr>
      </p:pic>
      <p:sp>
        <p:nvSpPr>
          <p:cNvPr id="10" name="Text 4"/>
          <p:cNvSpPr/>
          <p:nvPr/>
        </p:nvSpPr>
        <p:spPr>
          <a:xfrm>
            <a:off x="614363" y="3071813"/>
            <a:ext cx="1305632" cy="11251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l" indent="0" marL="0">
              <a:buNone/>
            </a:pPr>
            <a:r>
              <a:rPr lang="en-US" sz="788" dirty="0">
                <a:solidFill>
                  <a:srgbClr val="000000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Highly intelligent and social</a:t>
            </a:r>
            <a:endParaRPr lang="en-US" sz="788" dirty="0"/>
          </a:p>
        </p:txBody>
      </p:sp>
      <p:pic>
        <p:nvPicPr>
          <p:cNvPr id="11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3246834"/>
            <a:ext cx="100013" cy="100013"/>
          </a:xfrm>
          <a:prstGeom prst="rect">
            <a:avLst/>
          </a:prstGeom>
        </p:spPr>
      </p:pic>
      <p:sp>
        <p:nvSpPr>
          <p:cNvPr id="12" name="Text 5"/>
          <p:cNvSpPr/>
          <p:nvPr/>
        </p:nvSpPr>
        <p:spPr>
          <a:xfrm>
            <a:off x="614363" y="3243263"/>
            <a:ext cx="1227553" cy="112514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algn="l" indent="0" marL="0">
              <a:buNone/>
            </a:pPr>
            <a:r>
              <a:rPr lang="en-US" sz="788" dirty="0">
                <a:solidFill>
                  <a:srgbClr val="000000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Primarily herbivorous diet</a:t>
            </a:r>
            <a:endParaRPr lang="en-US" sz="788" dirty="0"/>
          </a:p>
        </p:txBody>
      </p:sp>
      <p:pic>
        <p:nvPicPr>
          <p:cNvPr id="13" name="Image 5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" y="3418284"/>
            <a:ext cx="100013" cy="100013"/>
          </a:xfrm>
          <a:prstGeom prst="rect">
            <a:avLst/>
          </a:prstGeom>
        </p:spPr>
      </p:pic>
      <p:sp>
        <p:nvSpPr>
          <p:cNvPr id="14" name="Text 6"/>
          <p:cNvSpPr/>
          <p:nvPr/>
        </p:nvSpPr>
        <p:spPr>
          <a:xfrm>
            <a:off x="614363" y="3414713"/>
            <a:ext cx="1333370" cy="11251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l" indent="0" marL="0">
              <a:buNone/>
            </a:pPr>
            <a:r>
              <a:rPr lang="en-US" sz="788" dirty="0">
                <a:solidFill>
                  <a:srgbClr val="000000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Critically endangered status</a:t>
            </a:r>
            <a:endParaRPr lang="en-US" sz="788" dirty="0"/>
          </a:p>
        </p:txBody>
      </p:sp>
      <p:sp>
        <p:nvSpPr>
          <p:cNvPr id="15" name="Shape 7"/>
          <p:cNvSpPr/>
          <p:nvPr/>
        </p:nvSpPr>
        <p:spPr>
          <a:xfrm>
            <a:off x="3219431" y="1085850"/>
            <a:ext cx="2705109" cy="2571750"/>
          </a:xfrm>
          <a:prstGeom prst="rect">
            <a:avLst/>
          </a:prstGeom>
          <a:solidFill>
            <a:srgbClr val="FFFFFF">
              <a:alpha val="80000"/>
            </a:srgbClr>
          </a:solidFill>
          <a:ln/>
        </p:spPr>
      </p:sp>
      <p:pic>
        <p:nvPicPr>
          <p:cNvPr id="16" name="Image 6" descr="preencoded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19431" y="1085850"/>
            <a:ext cx="2705109" cy="1428750"/>
          </a:xfrm>
          <a:prstGeom prst="rect">
            <a:avLst/>
          </a:prstGeom>
        </p:spPr>
      </p:pic>
      <p:sp>
        <p:nvSpPr>
          <p:cNvPr id="17" name="Text 8"/>
          <p:cNvSpPr/>
          <p:nvPr/>
        </p:nvSpPr>
        <p:spPr>
          <a:xfrm>
            <a:off x="3333731" y="2628900"/>
            <a:ext cx="2547947" cy="200025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indent="0" marL="0">
              <a:buNone/>
            </a:pPr>
            <a:r>
              <a:rPr lang="en-US" sz="1125" b="1" dirty="0">
                <a:solidFill>
                  <a:srgbClr val="065F46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Chimpanzees</a:t>
            </a:r>
            <a:endParaRPr lang="en-US" sz="1125" dirty="0"/>
          </a:p>
        </p:txBody>
      </p:sp>
      <p:pic>
        <p:nvPicPr>
          <p:cNvPr id="18" name="Image 7" descr="preencoded.png">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33731" y="2903934"/>
            <a:ext cx="100013" cy="100013"/>
          </a:xfrm>
          <a:prstGeom prst="rect">
            <a:avLst/>
          </a:prstGeom>
        </p:spPr>
      </p:pic>
      <p:sp>
        <p:nvSpPr>
          <p:cNvPr id="19" name="Text 9"/>
          <p:cNvSpPr/>
          <p:nvPr/>
        </p:nvSpPr>
        <p:spPr>
          <a:xfrm>
            <a:off x="3490894" y="2900363"/>
            <a:ext cx="1500132" cy="11251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l" indent="0" marL="0">
              <a:buNone/>
            </a:pPr>
            <a:r>
              <a:rPr lang="en-US" sz="788" dirty="0">
                <a:solidFill>
                  <a:srgbClr val="000000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Share 98.6% DNA with humans</a:t>
            </a:r>
            <a:endParaRPr lang="en-US" sz="788" dirty="0"/>
          </a:p>
        </p:txBody>
      </p:sp>
      <p:pic>
        <p:nvPicPr>
          <p:cNvPr id="20" name="Image 8" descr="preencoded.png">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33731" y="3075384"/>
            <a:ext cx="100013" cy="100013"/>
          </a:xfrm>
          <a:prstGeom prst="rect">
            <a:avLst/>
          </a:prstGeom>
        </p:spPr>
      </p:pic>
      <p:sp>
        <p:nvSpPr>
          <p:cNvPr id="21" name="Text 10"/>
          <p:cNvSpPr/>
          <p:nvPr/>
        </p:nvSpPr>
        <p:spPr>
          <a:xfrm>
            <a:off x="3490894" y="3071813"/>
            <a:ext cx="2105983" cy="11251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l" indent="0" marL="0">
              <a:buNone/>
            </a:pPr>
            <a:r>
              <a:rPr lang="en-US" sz="788" dirty="0">
                <a:solidFill>
                  <a:srgbClr val="000000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Use tools and have complex social structures</a:t>
            </a:r>
            <a:endParaRPr lang="en-US" sz="788" dirty="0"/>
          </a:p>
        </p:txBody>
      </p:sp>
      <p:pic>
        <p:nvPicPr>
          <p:cNvPr id="22" name="Image 9" descr="preencoded.png">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33731" y="3246834"/>
            <a:ext cx="100013" cy="100013"/>
          </a:xfrm>
          <a:prstGeom prst="rect">
            <a:avLst/>
          </a:prstGeom>
        </p:spPr>
      </p:pic>
      <p:sp>
        <p:nvSpPr>
          <p:cNvPr id="23" name="Text 11"/>
          <p:cNvSpPr/>
          <p:nvPr/>
        </p:nvSpPr>
        <p:spPr>
          <a:xfrm>
            <a:off x="3490894" y="3243263"/>
            <a:ext cx="1911428" cy="11251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l" indent="0" marL="0">
              <a:buNone/>
            </a:pPr>
            <a:r>
              <a:rPr lang="en-US" sz="788" dirty="0">
                <a:solidFill>
                  <a:srgbClr val="000000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Omnivorous diet includes fruits and meat</a:t>
            </a:r>
            <a:endParaRPr lang="en-US" sz="788" dirty="0"/>
          </a:p>
        </p:txBody>
      </p:sp>
      <p:pic>
        <p:nvPicPr>
          <p:cNvPr id="24" name="Image 10" descr="preencoded.png">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33731" y="3418284"/>
            <a:ext cx="100013" cy="100013"/>
          </a:xfrm>
          <a:prstGeom prst="rect">
            <a:avLst/>
          </a:prstGeom>
        </p:spPr>
      </p:pic>
      <p:sp>
        <p:nvSpPr>
          <p:cNvPr id="25" name="Text 12"/>
          <p:cNvSpPr/>
          <p:nvPr/>
        </p:nvSpPr>
        <p:spPr>
          <a:xfrm>
            <a:off x="3490894" y="3414713"/>
            <a:ext cx="1533702" cy="11251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l" indent="0" marL="0">
              <a:buNone/>
            </a:pPr>
            <a:r>
              <a:rPr lang="en-US" sz="788" dirty="0">
                <a:solidFill>
                  <a:srgbClr val="000000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Endangered conservation status</a:t>
            </a:r>
            <a:endParaRPr lang="en-US" sz="788" dirty="0"/>
          </a:p>
        </p:txBody>
      </p:sp>
      <p:sp>
        <p:nvSpPr>
          <p:cNvPr id="26" name="Shape 13"/>
          <p:cNvSpPr/>
          <p:nvPr/>
        </p:nvSpPr>
        <p:spPr>
          <a:xfrm>
            <a:off x="6095991" y="1085850"/>
            <a:ext cx="2705081" cy="2571750"/>
          </a:xfrm>
          <a:prstGeom prst="rect">
            <a:avLst/>
          </a:prstGeom>
          <a:solidFill>
            <a:srgbClr val="FFFFFF">
              <a:alpha val="80000"/>
            </a:srgbClr>
          </a:solidFill>
          <a:ln/>
        </p:spPr>
      </p:sp>
      <p:pic>
        <p:nvPicPr>
          <p:cNvPr id="27" name="Image 11" descr="preencoded.png">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95991" y="1085850"/>
            <a:ext cx="2705081" cy="1428750"/>
          </a:xfrm>
          <a:prstGeom prst="rect">
            <a:avLst/>
          </a:prstGeom>
        </p:spPr>
      </p:pic>
      <p:sp>
        <p:nvSpPr>
          <p:cNvPr id="28" name="Text 14"/>
          <p:cNvSpPr/>
          <p:nvPr/>
        </p:nvSpPr>
        <p:spPr>
          <a:xfrm>
            <a:off x="6210291" y="2628900"/>
            <a:ext cx="2547919" cy="200025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indent="0" marL="0">
              <a:buNone/>
            </a:pPr>
            <a:r>
              <a:rPr lang="en-US" sz="1125" b="1" dirty="0">
                <a:solidFill>
                  <a:srgbClr val="065F46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Bonobos</a:t>
            </a:r>
            <a:endParaRPr lang="en-US" sz="1125" dirty="0"/>
          </a:p>
        </p:txBody>
      </p:sp>
      <p:pic>
        <p:nvPicPr>
          <p:cNvPr id="29" name="Image 12" descr="preencoded.png">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10291" y="2903934"/>
            <a:ext cx="100013" cy="100013"/>
          </a:xfrm>
          <a:prstGeom prst="rect">
            <a:avLst/>
          </a:prstGeom>
        </p:spPr>
      </p:pic>
      <p:sp>
        <p:nvSpPr>
          <p:cNvPr id="30" name="Text 15"/>
          <p:cNvSpPr/>
          <p:nvPr/>
        </p:nvSpPr>
        <p:spPr>
          <a:xfrm>
            <a:off x="6367453" y="2900363"/>
            <a:ext cx="1839097" cy="11251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l" indent="0" marL="0">
              <a:buNone/>
            </a:pPr>
            <a:r>
              <a:rPr lang="en-US" sz="788" dirty="0">
                <a:solidFill>
                  <a:srgbClr val="000000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Endemic to DRC, south of Congo River</a:t>
            </a:r>
            <a:endParaRPr lang="en-US" sz="788" dirty="0"/>
          </a:p>
        </p:txBody>
      </p:sp>
      <p:pic>
        <p:nvPicPr>
          <p:cNvPr id="31" name="Image 13" descr="preencoded.png">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10291" y="3075384"/>
            <a:ext cx="100013" cy="100013"/>
          </a:xfrm>
          <a:prstGeom prst="rect">
            <a:avLst/>
          </a:prstGeom>
        </p:spPr>
      </p:pic>
      <p:sp>
        <p:nvSpPr>
          <p:cNvPr id="32" name="Text 16"/>
          <p:cNvSpPr/>
          <p:nvPr/>
        </p:nvSpPr>
        <p:spPr>
          <a:xfrm>
            <a:off x="6367453" y="3071813"/>
            <a:ext cx="1294219" cy="11251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l" indent="0" marL="0">
              <a:buNone/>
            </a:pPr>
            <a:r>
              <a:rPr lang="en-US" sz="788" dirty="0">
                <a:solidFill>
                  <a:srgbClr val="000000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Matriarchal social structure</a:t>
            </a:r>
            <a:endParaRPr lang="en-US" sz="788" dirty="0"/>
          </a:p>
        </p:txBody>
      </p:sp>
      <p:pic>
        <p:nvPicPr>
          <p:cNvPr id="33" name="Image 14" descr="preencoded.png">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210291" y="3246834"/>
            <a:ext cx="100013" cy="100013"/>
          </a:xfrm>
          <a:prstGeom prst="rect">
            <a:avLst/>
          </a:prstGeom>
        </p:spPr>
      </p:pic>
      <p:sp>
        <p:nvSpPr>
          <p:cNvPr id="34" name="Text 17"/>
          <p:cNvSpPr/>
          <p:nvPr/>
        </p:nvSpPr>
        <p:spPr>
          <a:xfrm>
            <a:off x="6367453" y="3243263"/>
            <a:ext cx="2160370" cy="11251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l" indent="0" marL="0">
              <a:buNone/>
            </a:pPr>
            <a:r>
              <a:rPr lang="en-US" sz="788" dirty="0">
                <a:solidFill>
                  <a:srgbClr val="000000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Known as "forest gardeners" - seed dispersers</a:t>
            </a:r>
            <a:endParaRPr lang="en-US" sz="788" dirty="0"/>
          </a:p>
        </p:txBody>
      </p:sp>
      <p:pic>
        <p:nvPicPr>
          <p:cNvPr id="35" name="Image 15" descr="preencoded.png">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210291" y="3418284"/>
            <a:ext cx="100013" cy="100013"/>
          </a:xfrm>
          <a:prstGeom prst="rect">
            <a:avLst/>
          </a:prstGeom>
        </p:spPr>
      </p:pic>
      <p:sp>
        <p:nvSpPr>
          <p:cNvPr id="36" name="Text 18"/>
          <p:cNvSpPr/>
          <p:nvPr/>
        </p:nvSpPr>
        <p:spPr>
          <a:xfrm>
            <a:off x="6367453" y="3414713"/>
            <a:ext cx="1533702" cy="11251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l" indent="0" marL="0">
              <a:buNone/>
            </a:pPr>
            <a:r>
              <a:rPr lang="en-US" sz="788" dirty="0">
                <a:solidFill>
                  <a:srgbClr val="000000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Endangered conservation status</a:t>
            </a:r>
            <a:endParaRPr lang="en-US" sz="788" dirty="0"/>
          </a:p>
        </p:txBody>
      </p:sp>
      <p:sp>
        <p:nvSpPr>
          <p:cNvPr id="37" name="Shape 19"/>
          <p:cNvSpPr/>
          <p:nvPr/>
        </p:nvSpPr>
        <p:spPr>
          <a:xfrm>
            <a:off x="342900" y="3829050"/>
            <a:ext cx="2705081" cy="2571750"/>
          </a:xfrm>
          <a:prstGeom prst="rect">
            <a:avLst/>
          </a:prstGeom>
          <a:solidFill>
            <a:srgbClr val="FFFFFF">
              <a:alpha val="80000"/>
            </a:srgbClr>
          </a:solidFill>
          <a:ln/>
        </p:spPr>
      </p:sp>
      <p:pic>
        <p:nvPicPr>
          <p:cNvPr id="38" name="Image 16" descr="preencoded.png">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42900" y="3829050"/>
            <a:ext cx="2705081" cy="1428750"/>
          </a:xfrm>
          <a:prstGeom prst="rect">
            <a:avLst/>
          </a:prstGeom>
        </p:spPr>
      </p:pic>
      <p:sp>
        <p:nvSpPr>
          <p:cNvPr id="39" name="Text 20"/>
          <p:cNvSpPr/>
          <p:nvPr/>
        </p:nvSpPr>
        <p:spPr>
          <a:xfrm>
            <a:off x="457200" y="5372100"/>
            <a:ext cx="2547919" cy="200025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indent="0" marL="0">
              <a:buNone/>
            </a:pPr>
            <a:r>
              <a:rPr lang="en-US" sz="1125" b="1" dirty="0">
                <a:solidFill>
                  <a:srgbClr val="065F46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Forest Elephants</a:t>
            </a:r>
            <a:endParaRPr lang="en-US" sz="1125" dirty="0"/>
          </a:p>
        </p:txBody>
      </p:sp>
      <p:pic>
        <p:nvPicPr>
          <p:cNvPr id="40" name="Image 17" descr="preencoded.png">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57200" y="5647134"/>
            <a:ext cx="100013" cy="100013"/>
          </a:xfrm>
          <a:prstGeom prst="rect">
            <a:avLst/>
          </a:prstGeom>
        </p:spPr>
      </p:pic>
      <p:sp>
        <p:nvSpPr>
          <p:cNvPr id="41" name="Text 21"/>
          <p:cNvSpPr/>
          <p:nvPr/>
        </p:nvSpPr>
        <p:spPr>
          <a:xfrm>
            <a:off x="614363" y="5643563"/>
            <a:ext cx="1528121" cy="11251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l" indent="0" marL="0">
              <a:buNone/>
            </a:pPr>
            <a:r>
              <a:rPr lang="en-US" sz="788" dirty="0">
                <a:solidFill>
                  <a:srgbClr val="000000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Smaller than savanna elephants</a:t>
            </a:r>
            <a:endParaRPr lang="en-US" sz="788" dirty="0"/>
          </a:p>
        </p:txBody>
      </p:sp>
      <p:pic>
        <p:nvPicPr>
          <p:cNvPr id="42" name="Image 18" descr="preencoded.png">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57200" y="5818584"/>
            <a:ext cx="100013" cy="100013"/>
          </a:xfrm>
          <a:prstGeom prst="rect">
            <a:avLst/>
          </a:prstGeom>
        </p:spPr>
      </p:pic>
      <p:sp>
        <p:nvSpPr>
          <p:cNvPr id="43" name="Text 22"/>
          <p:cNvSpPr/>
          <p:nvPr/>
        </p:nvSpPr>
        <p:spPr>
          <a:xfrm>
            <a:off x="614363" y="5815013"/>
            <a:ext cx="1683609" cy="11251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l" indent="0" marL="0">
              <a:buNone/>
            </a:pPr>
            <a:r>
              <a:rPr lang="en-US" sz="788" dirty="0">
                <a:solidFill>
                  <a:srgbClr val="000000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Straighter, downward-pointing tusks</a:t>
            </a:r>
            <a:endParaRPr lang="en-US" sz="788" dirty="0"/>
          </a:p>
        </p:txBody>
      </p:sp>
      <p:pic>
        <p:nvPicPr>
          <p:cNvPr id="44" name="Image 19" descr="preencoded.png">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57200" y="5990034"/>
            <a:ext cx="100013" cy="100013"/>
          </a:xfrm>
          <a:prstGeom prst="rect">
            <a:avLst/>
          </a:prstGeom>
        </p:spPr>
      </p:pic>
      <p:sp>
        <p:nvSpPr>
          <p:cNvPr id="45" name="Text 23"/>
          <p:cNvSpPr/>
          <p:nvPr/>
        </p:nvSpPr>
        <p:spPr>
          <a:xfrm>
            <a:off x="614363" y="5986463"/>
            <a:ext cx="1727811" cy="11251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l" indent="0" marL="0">
              <a:buNone/>
            </a:pPr>
            <a:r>
              <a:rPr lang="en-US" sz="788" dirty="0">
                <a:solidFill>
                  <a:srgbClr val="000000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Critical seed dispersers for rainforest</a:t>
            </a:r>
            <a:endParaRPr lang="en-US" sz="788" dirty="0"/>
          </a:p>
        </p:txBody>
      </p:sp>
      <p:pic>
        <p:nvPicPr>
          <p:cNvPr id="46" name="Image 20" descr="preencoded.png">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57200" y="6161484"/>
            <a:ext cx="100013" cy="100013"/>
          </a:xfrm>
          <a:prstGeom prst="rect">
            <a:avLst/>
          </a:prstGeom>
        </p:spPr>
      </p:pic>
      <p:sp>
        <p:nvSpPr>
          <p:cNvPr id="47" name="Text 24"/>
          <p:cNvSpPr/>
          <p:nvPr/>
        </p:nvSpPr>
        <p:spPr>
          <a:xfrm>
            <a:off x="614363" y="6157913"/>
            <a:ext cx="1333370" cy="11251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l" indent="0" marL="0">
              <a:buNone/>
            </a:pPr>
            <a:r>
              <a:rPr lang="en-US" sz="788" dirty="0">
                <a:solidFill>
                  <a:srgbClr val="000000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Critically endangered status</a:t>
            </a:r>
            <a:endParaRPr lang="en-US" sz="788" dirty="0"/>
          </a:p>
        </p:txBody>
      </p:sp>
      <p:sp>
        <p:nvSpPr>
          <p:cNvPr id="48" name="Shape 25"/>
          <p:cNvSpPr/>
          <p:nvPr/>
        </p:nvSpPr>
        <p:spPr>
          <a:xfrm>
            <a:off x="3219431" y="3829050"/>
            <a:ext cx="2705109" cy="2571750"/>
          </a:xfrm>
          <a:prstGeom prst="rect">
            <a:avLst/>
          </a:prstGeom>
          <a:solidFill>
            <a:srgbClr val="FFFFFF">
              <a:alpha val="80000"/>
            </a:srgbClr>
          </a:solidFill>
          <a:ln/>
        </p:spPr>
      </p:sp>
      <p:pic>
        <p:nvPicPr>
          <p:cNvPr id="49" name="Image 21" descr="preencoded.png">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219431" y="3829050"/>
            <a:ext cx="2705109" cy="1428750"/>
          </a:xfrm>
          <a:prstGeom prst="rect">
            <a:avLst/>
          </a:prstGeom>
        </p:spPr>
      </p:pic>
      <p:sp>
        <p:nvSpPr>
          <p:cNvPr id="50" name="Text 26"/>
          <p:cNvSpPr/>
          <p:nvPr/>
        </p:nvSpPr>
        <p:spPr>
          <a:xfrm>
            <a:off x="3333731" y="5372100"/>
            <a:ext cx="2547947" cy="200025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indent="0" marL="0">
              <a:buNone/>
            </a:pPr>
            <a:r>
              <a:rPr lang="en-US" sz="1125" b="1" dirty="0">
                <a:solidFill>
                  <a:srgbClr val="065F46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Okapi</a:t>
            </a:r>
            <a:endParaRPr lang="en-US" sz="1125" dirty="0"/>
          </a:p>
        </p:txBody>
      </p:sp>
      <p:pic>
        <p:nvPicPr>
          <p:cNvPr id="51" name="Image 22" descr="preencoded.png">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333731" y="5647134"/>
            <a:ext cx="100013" cy="100013"/>
          </a:xfrm>
          <a:prstGeom prst="rect">
            <a:avLst/>
          </a:prstGeom>
        </p:spPr>
      </p:pic>
      <p:sp>
        <p:nvSpPr>
          <p:cNvPr id="52" name="Text 27"/>
          <p:cNvSpPr/>
          <p:nvPr/>
        </p:nvSpPr>
        <p:spPr>
          <a:xfrm>
            <a:off x="3490894" y="5643563"/>
            <a:ext cx="1358122" cy="11251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l" indent="0" marL="0">
              <a:buNone/>
            </a:pPr>
            <a:r>
              <a:rPr lang="en-US" sz="788" dirty="0">
                <a:solidFill>
                  <a:srgbClr val="000000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Known as the "forest giraffe"</a:t>
            </a:r>
            <a:endParaRPr lang="en-US" sz="788" dirty="0"/>
          </a:p>
        </p:txBody>
      </p:sp>
      <p:pic>
        <p:nvPicPr>
          <p:cNvPr id="53" name="Image 23" descr="preencoded.png">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3333731" y="5818584"/>
            <a:ext cx="100013" cy="100013"/>
          </a:xfrm>
          <a:prstGeom prst="rect">
            <a:avLst/>
          </a:prstGeom>
        </p:spPr>
      </p:pic>
      <p:sp>
        <p:nvSpPr>
          <p:cNvPr id="54" name="Text 28"/>
          <p:cNvSpPr/>
          <p:nvPr/>
        </p:nvSpPr>
        <p:spPr>
          <a:xfrm>
            <a:off x="3490894" y="5815013"/>
            <a:ext cx="1433326" cy="11251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l" indent="0" marL="0">
              <a:buNone/>
            </a:pPr>
            <a:r>
              <a:rPr lang="en-US" sz="788" dirty="0">
                <a:solidFill>
                  <a:srgbClr val="000000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Endemic to northeastern DRC</a:t>
            </a:r>
            <a:endParaRPr lang="en-US" sz="788" dirty="0"/>
          </a:p>
        </p:txBody>
      </p:sp>
      <p:pic>
        <p:nvPicPr>
          <p:cNvPr id="55" name="Image 24" descr="preencoded.png">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3333731" y="5990034"/>
            <a:ext cx="100013" cy="100013"/>
          </a:xfrm>
          <a:prstGeom prst="rect">
            <a:avLst/>
          </a:prstGeom>
        </p:spPr>
      </p:pic>
      <p:sp>
        <p:nvSpPr>
          <p:cNvPr id="56" name="Text 29"/>
          <p:cNvSpPr/>
          <p:nvPr/>
        </p:nvSpPr>
        <p:spPr>
          <a:xfrm>
            <a:off x="3490894" y="5986463"/>
            <a:ext cx="1589010" cy="11251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l" indent="0" marL="0">
              <a:buNone/>
            </a:pPr>
            <a:r>
              <a:rPr lang="en-US" sz="788" dirty="0">
                <a:solidFill>
                  <a:srgbClr val="000000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Zebra-like stripes on hindquarters</a:t>
            </a:r>
            <a:endParaRPr lang="en-US" sz="788" dirty="0"/>
          </a:p>
        </p:txBody>
      </p:sp>
      <p:pic>
        <p:nvPicPr>
          <p:cNvPr id="57" name="Image 25" descr="preencoded.png">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3333731" y="6161484"/>
            <a:ext cx="100013" cy="100013"/>
          </a:xfrm>
          <a:prstGeom prst="rect">
            <a:avLst/>
          </a:prstGeom>
        </p:spPr>
      </p:pic>
      <p:sp>
        <p:nvSpPr>
          <p:cNvPr id="58" name="Text 30"/>
          <p:cNvSpPr/>
          <p:nvPr/>
        </p:nvSpPr>
        <p:spPr>
          <a:xfrm>
            <a:off x="3490894" y="6157913"/>
            <a:ext cx="1533702" cy="11251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l" indent="0" marL="0">
              <a:buNone/>
            </a:pPr>
            <a:r>
              <a:rPr lang="en-US" sz="788" dirty="0">
                <a:solidFill>
                  <a:srgbClr val="000000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Endangered conservation status</a:t>
            </a:r>
            <a:endParaRPr lang="en-US" sz="788" dirty="0"/>
          </a:p>
        </p:txBody>
      </p:sp>
      <p:sp>
        <p:nvSpPr>
          <p:cNvPr id="59" name="Shape 31"/>
          <p:cNvSpPr/>
          <p:nvPr/>
        </p:nvSpPr>
        <p:spPr>
          <a:xfrm>
            <a:off x="6095991" y="3829050"/>
            <a:ext cx="2705081" cy="2571750"/>
          </a:xfrm>
          <a:prstGeom prst="rect">
            <a:avLst/>
          </a:prstGeom>
          <a:solidFill>
            <a:srgbClr val="FFFFFF">
              <a:alpha val="80000"/>
            </a:srgbClr>
          </a:solidFill>
          <a:ln/>
        </p:spPr>
      </p:sp>
      <p:pic>
        <p:nvPicPr>
          <p:cNvPr id="60" name="Image 26" descr="preencoded.png">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6095991" y="3829050"/>
            <a:ext cx="2705081" cy="1428750"/>
          </a:xfrm>
          <a:prstGeom prst="rect">
            <a:avLst/>
          </a:prstGeom>
        </p:spPr>
      </p:pic>
      <p:sp>
        <p:nvSpPr>
          <p:cNvPr id="61" name="Text 32"/>
          <p:cNvSpPr/>
          <p:nvPr/>
        </p:nvSpPr>
        <p:spPr>
          <a:xfrm>
            <a:off x="6210291" y="5372100"/>
            <a:ext cx="2547919" cy="200025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indent="0" marL="0">
              <a:buNone/>
            </a:pPr>
            <a:r>
              <a:rPr lang="en-US" sz="1125" b="1" dirty="0">
                <a:solidFill>
                  <a:srgbClr val="065F46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African Grey Parrot</a:t>
            </a:r>
            <a:endParaRPr lang="en-US" sz="1125" dirty="0"/>
          </a:p>
        </p:txBody>
      </p:sp>
      <p:pic>
        <p:nvPicPr>
          <p:cNvPr id="62" name="Image 27" descr="preencoded.png">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6210291" y="5647134"/>
            <a:ext cx="100013" cy="100013"/>
          </a:xfrm>
          <a:prstGeom prst="rect">
            <a:avLst/>
          </a:prstGeom>
        </p:spPr>
      </p:pic>
      <p:sp>
        <p:nvSpPr>
          <p:cNvPr id="63" name="Text 33"/>
          <p:cNvSpPr/>
          <p:nvPr/>
        </p:nvSpPr>
        <p:spPr>
          <a:xfrm>
            <a:off x="6367453" y="5643563"/>
            <a:ext cx="1822605" cy="11251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l" indent="0" marL="0">
              <a:buNone/>
            </a:pPr>
            <a:r>
              <a:rPr lang="en-US" sz="788" dirty="0">
                <a:solidFill>
                  <a:srgbClr val="000000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One of the most intelligent bird species</a:t>
            </a:r>
            <a:endParaRPr lang="en-US" sz="788" dirty="0"/>
          </a:p>
        </p:txBody>
      </p:sp>
      <p:pic>
        <p:nvPicPr>
          <p:cNvPr id="64" name="Image 28" descr="preencoded.png">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6210291" y="5818584"/>
            <a:ext cx="100013" cy="100013"/>
          </a:xfrm>
          <a:prstGeom prst="rect">
            <a:avLst/>
          </a:prstGeom>
        </p:spPr>
      </p:pic>
      <p:sp>
        <p:nvSpPr>
          <p:cNvPr id="65" name="Text 34"/>
          <p:cNvSpPr/>
          <p:nvPr/>
        </p:nvSpPr>
        <p:spPr>
          <a:xfrm>
            <a:off x="6367453" y="5815013"/>
            <a:ext cx="1800365" cy="11251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l" indent="0" marL="0">
              <a:buNone/>
            </a:pPr>
            <a:r>
              <a:rPr lang="en-US" sz="788" dirty="0">
                <a:solidFill>
                  <a:srgbClr val="000000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Can mimic human speech and sounds</a:t>
            </a:r>
            <a:endParaRPr lang="en-US" sz="788" dirty="0"/>
          </a:p>
        </p:txBody>
      </p:sp>
      <p:pic>
        <p:nvPicPr>
          <p:cNvPr id="66" name="Image 29" descr="preencoded.png">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6210291" y="5990034"/>
            <a:ext cx="100013" cy="100013"/>
          </a:xfrm>
          <a:prstGeom prst="rect">
            <a:avLst/>
          </a:prstGeom>
        </p:spPr>
      </p:pic>
      <p:sp>
        <p:nvSpPr>
          <p:cNvPr id="67" name="Text 35"/>
          <p:cNvSpPr/>
          <p:nvPr/>
        </p:nvSpPr>
        <p:spPr>
          <a:xfrm>
            <a:off x="6367453" y="5986463"/>
            <a:ext cx="1255486" cy="112514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algn="l" indent="0" marL="0">
              <a:buNone/>
            </a:pPr>
            <a:r>
              <a:rPr lang="en-US" sz="788" dirty="0">
                <a:solidFill>
                  <a:srgbClr val="000000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Important seed dispersers</a:t>
            </a:r>
            <a:endParaRPr lang="en-US" sz="788" dirty="0"/>
          </a:p>
        </p:txBody>
      </p:sp>
      <p:pic>
        <p:nvPicPr>
          <p:cNvPr id="68" name="Image 30" descr="preencoded.png">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6210291" y="6161484"/>
            <a:ext cx="100013" cy="100013"/>
          </a:xfrm>
          <a:prstGeom prst="rect">
            <a:avLst/>
          </a:prstGeom>
        </p:spPr>
      </p:pic>
      <p:sp>
        <p:nvSpPr>
          <p:cNvPr id="69" name="Text 36"/>
          <p:cNvSpPr/>
          <p:nvPr/>
        </p:nvSpPr>
        <p:spPr>
          <a:xfrm>
            <a:off x="6367453" y="6157913"/>
            <a:ext cx="1372632" cy="11251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l" indent="0" marL="0">
              <a:buNone/>
            </a:pPr>
            <a:r>
              <a:rPr lang="en-US" sz="788" dirty="0">
                <a:solidFill>
                  <a:srgbClr val="000000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Endangered due to pet trade</a:t>
            </a:r>
            <a:endParaRPr lang="en-US" sz="788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414963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42900" y="342900"/>
            <a:ext cx="8529638" cy="51435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indent="0" marL="0">
              <a:buNone/>
            </a:pPr>
            <a:r>
              <a:rPr lang="en-US" sz="2700" dirty="0">
                <a:solidFill>
                  <a:srgbClr val="8B4513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African Desert Ecosystems</a:t>
            </a:r>
            <a:endParaRPr lang="en-US" sz="2700" dirty="0"/>
          </a:p>
        </p:txBody>
      </p:sp>
      <p:sp>
        <p:nvSpPr>
          <p:cNvPr id="4" name="Shape 1"/>
          <p:cNvSpPr/>
          <p:nvPr/>
        </p:nvSpPr>
        <p:spPr>
          <a:xfrm>
            <a:off x="342900" y="1085850"/>
            <a:ext cx="4000500" cy="3623221"/>
          </a:xfrm>
          <a:prstGeom prst="rect">
            <a:avLst/>
          </a:prstGeom>
          <a:solidFill>
            <a:srgbClr val="FFFFFF">
              <a:alpha val="70000"/>
            </a:srgbClr>
          </a:solidFill>
          <a:ln/>
        </p:spPr>
      </p:sp>
      <p:sp>
        <p:nvSpPr>
          <p:cNvPr id="5" name="Text 2"/>
          <p:cNvSpPr/>
          <p:nvPr/>
        </p:nvSpPr>
        <p:spPr>
          <a:xfrm>
            <a:off x="514350" y="1257300"/>
            <a:ext cx="3729038" cy="200025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indent="0" marL="0">
              <a:buNone/>
            </a:pPr>
            <a:r>
              <a:rPr lang="en-US" sz="1125" b="1" dirty="0">
                <a:solidFill>
                  <a:srgbClr val="92400E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Major African Deserts:</a:t>
            </a:r>
            <a:endParaRPr lang="en-US" sz="1125" dirty="0"/>
          </a:p>
        </p:txBody>
      </p:sp>
      <p:sp>
        <p:nvSpPr>
          <p:cNvPr id="6" name="Text 3"/>
          <p:cNvSpPr/>
          <p:nvPr/>
        </p:nvSpPr>
        <p:spPr>
          <a:xfrm>
            <a:off x="685800" y="1603772"/>
            <a:ext cx="1039639" cy="153591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algn="l" indent="0" marL="0">
              <a:buNone/>
            </a:pPr>
            <a:r>
              <a:rPr lang="en-US" sz="1080" b="1" dirty="0">
                <a:solidFill>
                  <a:srgbClr val="5E2F0D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Sahara Desert:</a:t>
            </a:r>
            <a:endParaRPr lang="en-US" sz="1080" dirty="0"/>
          </a:p>
        </p:txBody>
      </p:sp>
      <p:sp>
        <p:nvSpPr>
          <p:cNvPr id="7" name="Text 4"/>
          <p:cNvSpPr/>
          <p:nvPr/>
        </p:nvSpPr>
        <p:spPr>
          <a:xfrm>
            <a:off x="685800" y="1603772"/>
            <a:ext cx="3487741" cy="37303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l" indent="0" marL="0">
              <a:buNone/>
            </a:pPr>
            <a:r>
              <a:rPr lang="en-US" sz="1080" dirty="0">
                <a:solidFill>
                  <a:srgbClr val="5E2F0D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World's largest hot desert, spanning 3.6 million square miles across North Africa</a:t>
            </a:r>
            <a:endParaRPr lang="en-US" sz="1080" dirty="0"/>
          </a:p>
        </p:txBody>
      </p:sp>
      <p:sp>
        <p:nvSpPr>
          <p:cNvPr id="8" name="Text 5"/>
          <p:cNvSpPr/>
          <p:nvPr/>
        </p:nvSpPr>
        <p:spPr>
          <a:xfrm>
            <a:off x="685800" y="2099816"/>
            <a:ext cx="1001325" cy="153591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algn="l" indent="0" marL="0">
              <a:buNone/>
            </a:pPr>
            <a:r>
              <a:rPr lang="en-US" sz="1080" b="1" dirty="0">
                <a:solidFill>
                  <a:srgbClr val="5E2F0D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Namib Desert:</a:t>
            </a:r>
            <a:endParaRPr lang="en-US" sz="1080" dirty="0"/>
          </a:p>
        </p:txBody>
      </p:sp>
      <p:sp>
        <p:nvSpPr>
          <p:cNvPr id="9" name="Text 6"/>
          <p:cNvSpPr/>
          <p:nvPr/>
        </p:nvSpPr>
        <p:spPr>
          <a:xfrm>
            <a:off x="685800" y="2099816"/>
            <a:ext cx="2983716" cy="37303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l" indent="0" marL="0">
              <a:buNone/>
            </a:pPr>
            <a:r>
              <a:rPr lang="en-US" sz="1080" dirty="0">
                <a:solidFill>
                  <a:srgbClr val="5E2F0D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One of the oldest deserts, along southwestern Africa's Atlantic coast</a:t>
            </a:r>
            <a:endParaRPr lang="en-US" sz="1080" dirty="0"/>
          </a:p>
        </p:txBody>
      </p:sp>
      <p:sp>
        <p:nvSpPr>
          <p:cNvPr id="10" name="Text 7"/>
          <p:cNvSpPr/>
          <p:nvPr/>
        </p:nvSpPr>
        <p:spPr>
          <a:xfrm>
            <a:off x="685800" y="2595860"/>
            <a:ext cx="1123410" cy="153591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algn="l" indent="0" marL="0">
              <a:buNone/>
            </a:pPr>
            <a:r>
              <a:rPr lang="en-US" sz="1080" b="1" dirty="0">
                <a:solidFill>
                  <a:srgbClr val="5E2F0D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Kalahari Desert:</a:t>
            </a:r>
            <a:endParaRPr lang="en-US" sz="1080" dirty="0"/>
          </a:p>
        </p:txBody>
      </p:sp>
      <p:sp>
        <p:nvSpPr>
          <p:cNvPr id="11" name="Text 8"/>
          <p:cNvSpPr/>
          <p:nvPr/>
        </p:nvSpPr>
        <p:spPr>
          <a:xfrm>
            <a:off x="685800" y="2595860"/>
            <a:ext cx="3425847" cy="37303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l" indent="0" marL="0">
              <a:buNone/>
            </a:pPr>
            <a:r>
              <a:rPr lang="en-US" sz="1080" dirty="0">
                <a:solidFill>
                  <a:srgbClr val="5E2F0D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Semi-arid sandy savanna in southern Africa</a:t>
            </a:r>
            <a:endParaRPr lang="en-US" sz="1080" dirty="0"/>
          </a:p>
        </p:txBody>
      </p:sp>
      <p:sp>
        <p:nvSpPr>
          <p:cNvPr id="12" name="Text 9"/>
          <p:cNvSpPr/>
          <p:nvPr/>
        </p:nvSpPr>
        <p:spPr>
          <a:xfrm>
            <a:off x="514350" y="3174057"/>
            <a:ext cx="3729038" cy="200025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indent="0" marL="0">
              <a:buNone/>
            </a:pPr>
            <a:r>
              <a:rPr lang="en-US" sz="1125" b="1" dirty="0">
                <a:solidFill>
                  <a:srgbClr val="92400E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Environmental Conditions:</a:t>
            </a:r>
            <a:endParaRPr lang="en-US" sz="1125" dirty="0"/>
          </a:p>
        </p:txBody>
      </p:sp>
      <p:sp>
        <p:nvSpPr>
          <p:cNvPr id="13" name="Text 10"/>
          <p:cNvSpPr/>
          <p:nvPr/>
        </p:nvSpPr>
        <p:spPr>
          <a:xfrm>
            <a:off x="685800" y="3488382"/>
            <a:ext cx="3557588" cy="219447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l" indent="0" marL="0">
              <a:buNone/>
            </a:pPr>
            <a:r>
              <a:rPr lang="en-US" sz="1080" dirty="0">
                <a:solidFill>
                  <a:srgbClr val="5E2F0D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Extreme temperature fluctuations (hot days, cold nights)</a:t>
            </a:r>
            <a:endParaRPr lang="en-US" sz="1080" dirty="0"/>
          </a:p>
        </p:txBody>
      </p:sp>
      <p:sp>
        <p:nvSpPr>
          <p:cNvPr id="14" name="Text 11"/>
          <p:cNvSpPr/>
          <p:nvPr/>
        </p:nvSpPr>
        <p:spPr>
          <a:xfrm>
            <a:off x="685800" y="3764979"/>
            <a:ext cx="3557588" cy="219447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l" indent="0" marL="0">
              <a:buNone/>
            </a:pPr>
            <a:r>
              <a:rPr lang="en-US" sz="1080" dirty="0">
                <a:solidFill>
                  <a:srgbClr val="5E2F0D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Minimal rainfall (often less than 10 inches annually)</a:t>
            </a:r>
            <a:endParaRPr lang="en-US" sz="1080" dirty="0"/>
          </a:p>
        </p:txBody>
      </p:sp>
      <p:sp>
        <p:nvSpPr>
          <p:cNvPr id="15" name="Text 12"/>
          <p:cNvSpPr/>
          <p:nvPr/>
        </p:nvSpPr>
        <p:spPr>
          <a:xfrm>
            <a:off x="685800" y="4041577"/>
            <a:ext cx="3557588" cy="219447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l" indent="0" marL="0">
              <a:buNone/>
            </a:pPr>
            <a:r>
              <a:rPr lang="en-US" sz="1080" dirty="0">
                <a:solidFill>
                  <a:srgbClr val="5E2F0D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Strong winds and frequent sandstorms</a:t>
            </a:r>
            <a:endParaRPr lang="en-US" sz="1080" dirty="0"/>
          </a:p>
        </p:txBody>
      </p:sp>
      <p:sp>
        <p:nvSpPr>
          <p:cNvPr id="16" name="Text 13"/>
          <p:cNvSpPr/>
          <p:nvPr/>
        </p:nvSpPr>
        <p:spPr>
          <a:xfrm>
            <a:off x="685800" y="4318174"/>
            <a:ext cx="3557588" cy="219447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l" indent="0" marL="0">
              <a:buNone/>
            </a:pPr>
            <a:r>
              <a:rPr lang="en-US" sz="1080" dirty="0">
                <a:solidFill>
                  <a:srgbClr val="5E2F0D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Sparse vegetation concentrated in oases</a:t>
            </a:r>
            <a:endParaRPr lang="en-US" sz="1080" dirty="0"/>
          </a:p>
        </p:txBody>
      </p:sp>
      <p:pic>
        <p:nvPicPr>
          <p:cNvPr id="17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0613" y="1085850"/>
            <a:ext cx="3571875" cy="2500313"/>
          </a:xfrm>
          <a:prstGeom prst="rect">
            <a:avLst/>
          </a:prstGeom>
        </p:spPr>
      </p:pic>
      <p:sp>
        <p:nvSpPr>
          <p:cNvPr id="18" name="Shape 14"/>
          <p:cNvSpPr/>
          <p:nvPr/>
        </p:nvSpPr>
        <p:spPr>
          <a:xfrm>
            <a:off x="4572000" y="3757613"/>
            <a:ext cx="4229100" cy="1314450"/>
          </a:xfrm>
          <a:prstGeom prst="rect">
            <a:avLst/>
          </a:prstGeom>
          <a:solidFill>
            <a:srgbClr val="FFFFFF">
              <a:alpha val="70000"/>
            </a:srgbClr>
          </a:solidFill>
          <a:ln/>
        </p:spPr>
      </p:sp>
      <p:sp>
        <p:nvSpPr>
          <p:cNvPr id="19" name="Text 15"/>
          <p:cNvSpPr/>
          <p:nvPr/>
        </p:nvSpPr>
        <p:spPr>
          <a:xfrm>
            <a:off x="4686300" y="3871913"/>
            <a:ext cx="4071938" cy="200025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1013" b="1" dirty="0">
                <a:solidFill>
                  <a:srgbClr val="92400E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Desert Ecosystem Characteristics</a:t>
            </a:r>
            <a:endParaRPr lang="en-US" sz="1013" dirty="0"/>
          </a:p>
        </p:txBody>
      </p:sp>
      <p:sp>
        <p:nvSpPr>
          <p:cNvPr id="20" name="Shape 16"/>
          <p:cNvSpPr/>
          <p:nvPr/>
        </p:nvSpPr>
        <p:spPr>
          <a:xfrm>
            <a:off x="5040781" y="4129088"/>
            <a:ext cx="457200" cy="457200"/>
          </a:xfrm>
          <a:prstGeom prst="ellipse">
            <a:avLst/>
          </a:prstGeom>
          <a:solidFill>
            <a:srgbClr val="FEF3C7"/>
          </a:solidFill>
          <a:ln/>
        </p:spPr>
      </p:sp>
      <p:pic>
        <p:nvPicPr>
          <p:cNvPr id="21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3656" y="4271963"/>
            <a:ext cx="171450" cy="171450"/>
          </a:xfrm>
          <a:prstGeom prst="rect">
            <a:avLst/>
          </a:prstGeom>
        </p:spPr>
      </p:pic>
      <p:sp>
        <p:nvSpPr>
          <p:cNvPr id="22" name="Text 17"/>
          <p:cNvSpPr/>
          <p:nvPr/>
        </p:nvSpPr>
        <p:spPr>
          <a:xfrm>
            <a:off x="4843072" y="4643438"/>
            <a:ext cx="924083" cy="171450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b="1" dirty="0">
                <a:solidFill>
                  <a:srgbClr val="000000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Extreme Heat</a:t>
            </a:r>
            <a:endParaRPr lang="en-US" sz="900" dirty="0"/>
          </a:p>
        </p:txBody>
      </p:sp>
      <p:sp>
        <p:nvSpPr>
          <p:cNvPr id="23" name="Text 18"/>
          <p:cNvSpPr/>
          <p:nvPr/>
        </p:nvSpPr>
        <p:spPr>
          <a:xfrm>
            <a:off x="4843072" y="4814888"/>
            <a:ext cx="924083" cy="14287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788" dirty="0">
                <a:solidFill>
                  <a:srgbClr val="000000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Up to 50°C (122°F)</a:t>
            </a:r>
            <a:endParaRPr lang="en-US" sz="788" dirty="0"/>
          </a:p>
        </p:txBody>
      </p:sp>
      <p:sp>
        <p:nvSpPr>
          <p:cNvPr id="24" name="Shape 19"/>
          <p:cNvSpPr/>
          <p:nvPr/>
        </p:nvSpPr>
        <p:spPr>
          <a:xfrm>
            <a:off x="6358886" y="4129088"/>
            <a:ext cx="457200" cy="457200"/>
          </a:xfrm>
          <a:prstGeom prst="ellipse">
            <a:avLst/>
          </a:prstGeom>
          <a:solidFill>
            <a:srgbClr val="FEF3C7"/>
          </a:solidFill>
          <a:ln/>
        </p:spPr>
      </p:sp>
      <p:pic>
        <p:nvPicPr>
          <p:cNvPr id="25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0330" y="4271963"/>
            <a:ext cx="214313" cy="171450"/>
          </a:xfrm>
          <a:prstGeom prst="rect">
            <a:avLst/>
          </a:prstGeom>
        </p:spPr>
      </p:pic>
      <p:sp>
        <p:nvSpPr>
          <p:cNvPr id="26" name="Text 20"/>
          <p:cNvSpPr/>
          <p:nvPr/>
        </p:nvSpPr>
        <p:spPr>
          <a:xfrm>
            <a:off x="6009261" y="4643438"/>
            <a:ext cx="1227888" cy="171450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b="1" dirty="0">
                <a:solidFill>
                  <a:srgbClr val="000000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Water Scarcity</a:t>
            </a:r>
            <a:endParaRPr lang="en-US" sz="900" dirty="0"/>
          </a:p>
        </p:txBody>
      </p:sp>
      <p:sp>
        <p:nvSpPr>
          <p:cNvPr id="27" name="Text 21"/>
          <p:cNvSpPr/>
          <p:nvPr/>
        </p:nvSpPr>
        <p:spPr>
          <a:xfrm>
            <a:off x="6009261" y="4814888"/>
            <a:ext cx="1227888" cy="14287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788" dirty="0">
                <a:solidFill>
                  <a:srgbClr val="000000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Drives unique adaptations</a:t>
            </a:r>
            <a:endParaRPr lang="en-US" sz="788" dirty="0"/>
          </a:p>
        </p:txBody>
      </p:sp>
      <p:sp>
        <p:nvSpPr>
          <p:cNvPr id="28" name="Shape 22"/>
          <p:cNvSpPr/>
          <p:nvPr/>
        </p:nvSpPr>
        <p:spPr>
          <a:xfrm>
            <a:off x="7776000" y="4129088"/>
            <a:ext cx="457200" cy="457200"/>
          </a:xfrm>
          <a:prstGeom prst="ellipse">
            <a:avLst/>
          </a:prstGeom>
          <a:solidFill>
            <a:srgbClr val="FEF3C7"/>
          </a:solidFill>
          <a:ln/>
        </p:spPr>
      </p:sp>
      <p:pic>
        <p:nvPicPr>
          <p:cNvPr id="29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8875" y="4271963"/>
            <a:ext cx="171450" cy="171450"/>
          </a:xfrm>
          <a:prstGeom prst="rect">
            <a:avLst/>
          </a:prstGeom>
        </p:spPr>
      </p:pic>
      <p:sp>
        <p:nvSpPr>
          <p:cNvPr id="30" name="Text 23"/>
          <p:cNvSpPr/>
          <p:nvPr/>
        </p:nvSpPr>
        <p:spPr>
          <a:xfrm>
            <a:off x="7479255" y="4643438"/>
            <a:ext cx="1122155" cy="171450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b="1" dirty="0">
                <a:solidFill>
                  <a:srgbClr val="000000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Cold Nights</a:t>
            </a:r>
            <a:endParaRPr lang="en-US" sz="900" dirty="0"/>
          </a:p>
        </p:txBody>
      </p:sp>
      <p:sp>
        <p:nvSpPr>
          <p:cNvPr id="31" name="Text 24"/>
          <p:cNvSpPr/>
          <p:nvPr/>
        </p:nvSpPr>
        <p:spPr>
          <a:xfrm>
            <a:off x="7479255" y="4814888"/>
            <a:ext cx="1122155" cy="14287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788" dirty="0">
                <a:solidFill>
                  <a:srgbClr val="000000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Below freezing possible</a:t>
            </a:r>
            <a:endParaRPr lang="en-US" sz="788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7437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42900" y="342900"/>
            <a:ext cx="8529638" cy="51435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indent="0" marL="0">
              <a:buNone/>
            </a:pPr>
            <a:r>
              <a:rPr lang="en-US" sz="2700" dirty="0">
                <a:solidFill>
                  <a:srgbClr val="8B4513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Desert Wildlife Adaptations</a:t>
            </a:r>
            <a:endParaRPr lang="en-US" sz="2700" dirty="0"/>
          </a:p>
        </p:txBody>
      </p:sp>
      <p:sp>
        <p:nvSpPr>
          <p:cNvPr id="4" name="Shape 1"/>
          <p:cNvSpPr/>
          <p:nvPr/>
        </p:nvSpPr>
        <p:spPr>
          <a:xfrm>
            <a:off x="342900" y="1085850"/>
            <a:ext cx="2705081" cy="2571750"/>
          </a:xfrm>
          <a:prstGeom prst="rect">
            <a:avLst/>
          </a:prstGeom>
          <a:solidFill>
            <a:srgbClr val="FFFFFF">
              <a:alpha val="80000"/>
            </a:srgbClr>
          </a:solidFill>
          <a:ln/>
        </p:spPr>
      </p:sp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1085850"/>
            <a:ext cx="2705081" cy="1428750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457200" y="2628900"/>
            <a:ext cx="2547919" cy="200025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indent="0" marL="0">
              <a:buNone/>
            </a:pPr>
            <a:r>
              <a:rPr lang="en-US" sz="1125" b="1" dirty="0">
                <a:solidFill>
                  <a:srgbClr val="92400E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Desert Elephants</a:t>
            </a:r>
            <a:endParaRPr lang="en-US" sz="1125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903934"/>
            <a:ext cx="100013" cy="100013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614363" y="2900363"/>
            <a:ext cx="1823024" cy="11251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l" indent="0" marL="0">
              <a:buNone/>
            </a:pPr>
            <a:r>
              <a:rPr lang="en-US" sz="788" dirty="0">
                <a:solidFill>
                  <a:srgbClr val="000000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Leaner bodies than savanna elephants</a:t>
            </a:r>
            <a:endParaRPr lang="en-US" sz="788" dirty="0"/>
          </a:p>
        </p:txBody>
      </p:sp>
      <p:pic>
        <p:nvPicPr>
          <p:cNvPr id="9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3075384"/>
            <a:ext cx="100013" cy="100013"/>
          </a:xfrm>
          <a:prstGeom prst="rect">
            <a:avLst/>
          </a:prstGeom>
        </p:spPr>
      </p:pic>
      <p:sp>
        <p:nvSpPr>
          <p:cNvPr id="10" name="Text 4"/>
          <p:cNvSpPr/>
          <p:nvPr/>
        </p:nvSpPr>
        <p:spPr>
          <a:xfrm>
            <a:off x="614363" y="3071813"/>
            <a:ext cx="1494662" cy="11251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l" indent="0" marL="0">
              <a:buNone/>
            </a:pPr>
            <a:r>
              <a:rPr lang="en-US" sz="788" dirty="0">
                <a:solidFill>
                  <a:srgbClr val="000000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Larger feet to walk on soft sand</a:t>
            </a:r>
            <a:endParaRPr lang="en-US" sz="788" dirty="0"/>
          </a:p>
        </p:txBody>
      </p:sp>
      <p:pic>
        <p:nvPicPr>
          <p:cNvPr id="11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3246834"/>
            <a:ext cx="100013" cy="100013"/>
          </a:xfrm>
          <a:prstGeom prst="rect">
            <a:avLst/>
          </a:prstGeom>
        </p:spPr>
      </p:pic>
      <p:sp>
        <p:nvSpPr>
          <p:cNvPr id="12" name="Text 5"/>
          <p:cNvSpPr/>
          <p:nvPr/>
        </p:nvSpPr>
        <p:spPr>
          <a:xfrm>
            <a:off x="614363" y="3243263"/>
            <a:ext cx="1627994" cy="11251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l" indent="0" marL="0">
              <a:buNone/>
            </a:pPr>
            <a:r>
              <a:rPr lang="en-US" sz="788" dirty="0">
                <a:solidFill>
                  <a:srgbClr val="000000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Can go several days without water</a:t>
            </a:r>
            <a:endParaRPr lang="en-US" sz="788" dirty="0"/>
          </a:p>
        </p:txBody>
      </p:sp>
      <p:pic>
        <p:nvPicPr>
          <p:cNvPr id="13" name="Image 5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" y="3418284"/>
            <a:ext cx="100013" cy="100013"/>
          </a:xfrm>
          <a:prstGeom prst="rect">
            <a:avLst/>
          </a:prstGeom>
        </p:spPr>
      </p:pic>
      <p:sp>
        <p:nvSpPr>
          <p:cNvPr id="14" name="Text 6"/>
          <p:cNvSpPr/>
          <p:nvPr/>
        </p:nvSpPr>
        <p:spPr>
          <a:xfrm>
            <a:off x="614363" y="3414713"/>
            <a:ext cx="2050368" cy="11251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l" indent="0" marL="0">
              <a:buNone/>
            </a:pPr>
            <a:r>
              <a:rPr lang="en-US" sz="788" dirty="0">
                <a:solidFill>
                  <a:srgbClr val="000000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Know where to dig for water in dry riverbeds</a:t>
            </a:r>
            <a:endParaRPr lang="en-US" sz="788" dirty="0"/>
          </a:p>
        </p:txBody>
      </p:sp>
      <p:sp>
        <p:nvSpPr>
          <p:cNvPr id="15" name="Shape 7"/>
          <p:cNvSpPr/>
          <p:nvPr/>
        </p:nvSpPr>
        <p:spPr>
          <a:xfrm>
            <a:off x="3219431" y="1085850"/>
            <a:ext cx="2705109" cy="2571750"/>
          </a:xfrm>
          <a:prstGeom prst="rect">
            <a:avLst/>
          </a:prstGeom>
          <a:solidFill>
            <a:srgbClr val="FFFFFF">
              <a:alpha val="80000"/>
            </a:srgbClr>
          </a:solidFill>
          <a:ln/>
        </p:spPr>
      </p:sp>
      <p:pic>
        <p:nvPicPr>
          <p:cNvPr id="16" name="Image 6" descr="preencoded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19431" y="1085850"/>
            <a:ext cx="2705109" cy="1428750"/>
          </a:xfrm>
          <a:prstGeom prst="rect">
            <a:avLst/>
          </a:prstGeom>
        </p:spPr>
      </p:pic>
      <p:sp>
        <p:nvSpPr>
          <p:cNvPr id="17" name="Text 8"/>
          <p:cNvSpPr/>
          <p:nvPr/>
        </p:nvSpPr>
        <p:spPr>
          <a:xfrm>
            <a:off x="3333731" y="2628900"/>
            <a:ext cx="2547947" cy="200025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indent="0" marL="0">
              <a:buNone/>
            </a:pPr>
            <a:r>
              <a:rPr lang="en-US" sz="1125" b="1" dirty="0">
                <a:solidFill>
                  <a:srgbClr val="92400E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Desert Lions</a:t>
            </a:r>
            <a:endParaRPr lang="en-US" sz="1125" dirty="0"/>
          </a:p>
        </p:txBody>
      </p:sp>
      <p:pic>
        <p:nvPicPr>
          <p:cNvPr id="18" name="Image 7" descr="preencoded.png">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33731" y="2903934"/>
            <a:ext cx="100013" cy="100013"/>
          </a:xfrm>
          <a:prstGeom prst="rect">
            <a:avLst/>
          </a:prstGeom>
        </p:spPr>
      </p:pic>
      <p:sp>
        <p:nvSpPr>
          <p:cNvPr id="19" name="Text 9"/>
          <p:cNvSpPr/>
          <p:nvPr/>
        </p:nvSpPr>
        <p:spPr>
          <a:xfrm>
            <a:off x="3490894" y="2900363"/>
            <a:ext cx="1794867" cy="11251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l" indent="0" marL="0">
              <a:buNone/>
            </a:pPr>
            <a:r>
              <a:rPr lang="en-US" sz="788" dirty="0">
                <a:solidFill>
                  <a:srgbClr val="000000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Leaner with longer legs for sand travel</a:t>
            </a:r>
            <a:endParaRPr lang="en-US" sz="788" dirty="0"/>
          </a:p>
        </p:txBody>
      </p:sp>
      <p:pic>
        <p:nvPicPr>
          <p:cNvPr id="20" name="Image 8" descr="preencoded.png">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33731" y="3075384"/>
            <a:ext cx="100013" cy="100013"/>
          </a:xfrm>
          <a:prstGeom prst="rect">
            <a:avLst/>
          </a:prstGeom>
        </p:spPr>
      </p:pic>
      <p:sp>
        <p:nvSpPr>
          <p:cNvPr id="21" name="Text 10"/>
          <p:cNvSpPr/>
          <p:nvPr/>
        </p:nvSpPr>
        <p:spPr>
          <a:xfrm>
            <a:off x="3490894" y="3071813"/>
            <a:ext cx="1759539" cy="11251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l" indent="0" marL="0">
              <a:buNone/>
            </a:pPr>
            <a:r>
              <a:rPr lang="en-US" sz="788" dirty="0">
                <a:solidFill>
                  <a:srgbClr val="000000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Thicker coats to withstand cold nights</a:t>
            </a:r>
            <a:endParaRPr lang="en-US" sz="788" dirty="0"/>
          </a:p>
        </p:txBody>
      </p:sp>
      <p:pic>
        <p:nvPicPr>
          <p:cNvPr id="22" name="Image 9" descr="preencoded.png">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33731" y="3246834"/>
            <a:ext cx="100013" cy="100013"/>
          </a:xfrm>
          <a:prstGeom prst="rect">
            <a:avLst/>
          </a:prstGeom>
        </p:spPr>
      </p:pic>
      <p:sp>
        <p:nvSpPr>
          <p:cNvPr id="23" name="Text 11"/>
          <p:cNvSpPr/>
          <p:nvPr/>
        </p:nvSpPr>
        <p:spPr>
          <a:xfrm>
            <a:off x="3490894" y="3243263"/>
            <a:ext cx="1978177" cy="11251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l" indent="0" marL="0">
              <a:buNone/>
            </a:pPr>
            <a:r>
              <a:rPr lang="en-US" sz="788" dirty="0">
                <a:solidFill>
                  <a:srgbClr val="000000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Survive with less water than savanna lions</a:t>
            </a:r>
            <a:endParaRPr lang="en-US" sz="788" dirty="0"/>
          </a:p>
        </p:txBody>
      </p:sp>
      <p:pic>
        <p:nvPicPr>
          <p:cNvPr id="24" name="Image 10" descr="preencoded.png">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33731" y="3418284"/>
            <a:ext cx="100013" cy="100013"/>
          </a:xfrm>
          <a:prstGeom prst="rect">
            <a:avLst/>
          </a:prstGeom>
        </p:spPr>
      </p:pic>
      <p:sp>
        <p:nvSpPr>
          <p:cNvPr id="25" name="Text 12"/>
          <p:cNvSpPr/>
          <p:nvPr/>
        </p:nvSpPr>
        <p:spPr>
          <a:xfrm>
            <a:off x="3490894" y="3414713"/>
            <a:ext cx="1333370" cy="11251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l" indent="0" marL="0">
              <a:buNone/>
            </a:pPr>
            <a:r>
              <a:rPr lang="en-US" sz="788" dirty="0">
                <a:solidFill>
                  <a:srgbClr val="000000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Critically endangered status</a:t>
            </a:r>
            <a:endParaRPr lang="en-US" sz="788" dirty="0"/>
          </a:p>
        </p:txBody>
      </p:sp>
      <p:sp>
        <p:nvSpPr>
          <p:cNvPr id="26" name="Shape 13"/>
          <p:cNvSpPr/>
          <p:nvPr/>
        </p:nvSpPr>
        <p:spPr>
          <a:xfrm>
            <a:off x="6095991" y="1085850"/>
            <a:ext cx="2705081" cy="2571750"/>
          </a:xfrm>
          <a:prstGeom prst="rect">
            <a:avLst/>
          </a:prstGeom>
          <a:solidFill>
            <a:srgbClr val="FFFFFF">
              <a:alpha val="80000"/>
            </a:srgbClr>
          </a:solidFill>
          <a:ln/>
        </p:spPr>
      </p:sp>
      <p:pic>
        <p:nvPicPr>
          <p:cNvPr id="27" name="Image 11" descr="preencoded.png">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95991" y="1085850"/>
            <a:ext cx="2705081" cy="1428750"/>
          </a:xfrm>
          <a:prstGeom prst="rect">
            <a:avLst/>
          </a:prstGeom>
        </p:spPr>
      </p:pic>
      <p:sp>
        <p:nvSpPr>
          <p:cNvPr id="28" name="Text 14"/>
          <p:cNvSpPr/>
          <p:nvPr/>
        </p:nvSpPr>
        <p:spPr>
          <a:xfrm>
            <a:off x="6210291" y="2628900"/>
            <a:ext cx="2547919" cy="200025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indent="0" marL="0">
              <a:buNone/>
            </a:pPr>
            <a:r>
              <a:rPr lang="en-US" sz="1125" b="1" dirty="0">
                <a:solidFill>
                  <a:srgbClr val="92400E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Oryx</a:t>
            </a:r>
            <a:endParaRPr lang="en-US" sz="1125" dirty="0"/>
          </a:p>
        </p:txBody>
      </p:sp>
      <p:pic>
        <p:nvPicPr>
          <p:cNvPr id="29" name="Image 12" descr="preencoded.png">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10291" y="2903934"/>
            <a:ext cx="100013" cy="100013"/>
          </a:xfrm>
          <a:prstGeom prst="rect">
            <a:avLst/>
          </a:prstGeom>
        </p:spPr>
      </p:pic>
      <p:sp>
        <p:nvSpPr>
          <p:cNvPr id="30" name="Text 15"/>
          <p:cNvSpPr/>
          <p:nvPr/>
        </p:nvSpPr>
        <p:spPr>
          <a:xfrm>
            <a:off x="6367453" y="2900363"/>
            <a:ext cx="2261722" cy="11251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l" indent="0" marL="0">
              <a:buNone/>
            </a:pPr>
            <a:r>
              <a:rPr lang="en-US" sz="788" dirty="0">
                <a:solidFill>
                  <a:srgbClr val="000000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Can raise body temperature to reduce water loss</a:t>
            </a:r>
            <a:endParaRPr lang="en-US" sz="788" dirty="0"/>
          </a:p>
        </p:txBody>
      </p:sp>
      <p:pic>
        <p:nvPicPr>
          <p:cNvPr id="31" name="Image 13" descr="preencoded.png">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10291" y="3075384"/>
            <a:ext cx="100013" cy="100013"/>
          </a:xfrm>
          <a:prstGeom prst="rect">
            <a:avLst/>
          </a:prstGeom>
        </p:spPr>
      </p:pic>
      <p:sp>
        <p:nvSpPr>
          <p:cNvPr id="32" name="Text 16"/>
          <p:cNvSpPr/>
          <p:nvPr/>
        </p:nvSpPr>
        <p:spPr>
          <a:xfrm>
            <a:off x="6367453" y="3071813"/>
            <a:ext cx="1694743" cy="11251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l" indent="0" marL="0">
              <a:buNone/>
            </a:pPr>
            <a:r>
              <a:rPr lang="en-US" sz="788" dirty="0">
                <a:solidFill>
                  <a:srgbClr val="000000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Long, straight horns act as radiators</a:t>
            </a:r>
            <a:endParaRPr lang="en-US" sz="788" dirty="0"/>
          </a:p>
        </p:txBody>
      </p:sp>
      <p:pic>
        <p:nvPicPr>
          <p:cNvPr id="33" name="Image 14" descr="preencoded.png">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210291" y="3246834"/>
            <a:ext cx="100013" cy="100013"/>
          </a:xfrm>
          <a:prstGeom prst="rect">
            <a:avLst/>
          </a:prstGeom>
        </p:spPr>
      </p:pic>
      <p:sp>
        <p:nvSpPr>
          <p:cNvPr id="34" name="Text 17"/>
          <p:cNvSpPr/>
          <p:nvPr/>
        </p:nvSpPr>
        <p:spPr>
          <a:xfrm>
            <a:off x="6367453" y="3243263"/>
            <a:ext cx="1294358" cy="11251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l" indent="0" marL="0">
              <a:buNone/>
            </a:pPr>
            <a:r>
              <a:rPr lang="en-US" sz="788" dirty="0">
                <a:solidFill>
                  <a:srgbClr val="000000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White coat reflects sunlight</a:t>
            </a:r>
            <a:endParaRPr lang="en-US" sz="788" dirty="0"/>
          </a:p>
        </p:txBody>
      </p:sp>
      <p:pic>
        <p:nvPicPr>
          <p:cNvPr id="35" name="Image 15" descr="preencoded.png">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210291" y="3418284"/>
            <a:ext cx="100013" cy="100013"/>
          </a:xfrm>
          <a:prstGeom prst="rect">
            <a:avLst/>
          </a:prstGeom>
        </p:spPr>
      </p:pic>
      <p:sp>
        <p:nvSpPr>
          <p:cNvPr id="36" name="Text 18"/>
          <p:cNvSpPr/>
          <p:nvPr/>
        </p:nvSpPr>
        <p:spPr>
          <a:xfrm>
            <a:off x="6367453" y="3414713"/>
            <a:ext cx="1839209" cy="11251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l" indent="0" marL="0">
              <a:buNone/>
            </a:pPr>
            <a:r>
              <a:rPr lang="en-US" sz="788" dirty="0">
                <a:solidFill>
                  <a:srgbClr val="000000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Can detect rainfall from great distances</a:t>
            </a:r>
            <a:endParaRPr lang="en-US" sz="788" dirty="0"/>
          </a:p>
        </p:txBody>
      </p:sp>
      <p:sp>
        <p:nvSpPr>
          <p:cNvPr id="37" name="Shape 19"/>
          <p:cNvSpPr/>
          <p:nvPr/>
        </p:nvSpPr>
        <p:spPr>
          <a:xfrm>
            <a:off x="342900" y="3829050"/>
            <a:ext cx="2705081" cy="2571750"/>
          </a:xfrm>
          <a:prstGeom prst="rect">
            <a:avLst/>
          </a:prstGeom>
          <a:solidFill>
            <a:srgbClr val="FFFFFF">
              <a:alpha val="80000"/>
            </a:srgbClr>
          </a:solidFill>
          <a:ln/>
        </p:spPr>
      </p:sp>
      <p:pic>
        <p:nvPicPr>
          <p:cNvPr id="38" name="Image 16" descr="preencoded.png">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42900" y="3829050"/>
            <a:ext cx="2705081" cy="1428750"/>
          </a:xfrm>
          <a:prstGeom prst="rect">
            <a:avLst/>
          </a:prstGeom>
        </p:spPr>
      </p:pic>
      <p:sp>
        <p:nvSpPr>
          <p:cNvPr id="39" name="Text 20"/>
          <p:cNvSpPr/>
          <p:nvPr/>
        </p:nvSpPr>
        <p:spPr>
          <a:xfrm>
            <a:off x="457200" y="5372100"/>
            <a:ext cx="2547919" cy="200025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indent="0" marL="0">
              <a:buNone/>
            </a:pPr>
            <a:r>
              <a:rPr lang="en-US" sz="1125" b="1" dirty="0">
                <a:solidFill>
                  <a:srgbClr val="92400E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Fennec Foxes</a:t>
            </a:r>
            <a:endParaRPr lang="en-US" sz="1125" dirty="0"/>
          </a:p>
        </p:txBody>
      </p:sp>
      <p:pic>
        <p:nvPicPr>
          <p:cNvPr id="40" name="Image 17" descr="preencoded.png">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57200" y="5647134"/>
            <a:ext cx="100013" cy="100013"/>
          </a:xfrm>
          <a:prstGeom prst="rect">
            <a:avLst/>
          </a:prstGeom>
        </p:spPr>
      </p:pic>
      <p:sp>
        <p:nvSpPr>
          <p:cNvPr id="41" name="Text 21"/>
          <p:cNvSpPr/>
          <p:nvPr/>
        </p:nvSpPr>
        <p:spPr>
          <a:xfrm>
            <a:off x="614363" y="5643563"/>
            <a:ext cx="1422360" cy="11251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l" indent="0" marL="0">
              <a:buNone/>
            </a:pPr>
            <a:r>
              <a:rPr lang="en-US" sz="788" dirty="0">
                <a:solidFill>
                  <a:srgbClr val="000000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Enormous ears dissipate heat</a:t>
            </a:r>
            <a:endParaRPr lang="en-US" sz="788" dirty="0"/>
          </a:p>
        </p:txBody>
      </p:sp>
      <p:pic>
        <p:nvPicPr>
          <p:cNvPr id="42" name="Image 18" descr="preencoded.png">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57200" y="5818584"/>
            <a:ext cx="100013" cy="100013"/>
          </a:xfrm>
          <a:prstGeom prst="rect">
            <a:avLst/>
          </a:prstGeom>
        </p:spPr>
      </p:pic>
      <p:sp>
        <p:nvSpPr>
          <p:cNvPr id="43" name="Text 22"/>
          <p:cNvSpPr/>
          <p:nvPr/>
        </p:nvSpPr>
        <p:spPr>
          <a:xfrm>
            <a:off x="614363" y="5815013"/>
            <a:ext cx="1505769" cy="11251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l" indent="0" marL="0">
              <a:buNone/>
            </a:pPr>
            <a:r>
              <a:rPr lang="en-US" sz="788" dirty="0">
                <a:solidFill>
                  <a:srgbClr val="000000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Nocturnal to avoid daytime heat</a:t>
            </a:r>
            <a:endParaRPr lang="en-US" sz="788" dirty="0"/>
          </a:p>
        </p:txBody>
      </p:sp>
      <p:pic>
        <p:nvPicPr>
          <p:cNvPr id="44" name="Image 19" descr="preencoded.png">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57200" y="5990034"/>
            <a:ext cx="100013" cy="100013"/>
          </a:xfrm>
          <a:prstGeom prst="rect">
            <a:avLst/>
          </a:prstGeom>
        </p:spPr>
      </p:pic>
      <p:sp>
        <p:nvSpPr>
          <p:cNvPr id="45" name="Text 23"/>
          <p:cNvSpPr/>
          <p:nvPr/>
        </p:nvSpPr>
        <p:spPr>
          <a:xfrm>
            <a:off x="614363" y="5986463"/>
            <a:ext cx="1603856" cy="11251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l" indent="0" marL="0">
              <a:buNone/>
            </a:pPr>
            <a:r>
              <a:rPr lang="en-US" sz="788" dirty="0">
                <a:solidFill>
                  <a:srgbClr val="000000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Kidneys conserve water efficiently</a:t>
            </a:r>
            <a:endParaRPr lang="en-US" sz="788" dirty="0"/>
          </a:p>
        </p:txBody>
      </p:sp>
      <p:pic>
        <p:nvPicPr>
          <p:cNvPr id="46" name="Image 20" descr="preencoded.png">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57200" y="6161484"/>
            <a:ext cx="100013" cy="100013"/>
          </a:xfrm>
          <a:prstGeom prst="rect">
            <a:avLst/>
          </a:prstGeom>
        </p:spPr>
      </p:pic>
      <p:sp>
        <p:nvSpPr>
          <p:cNvPr id="47" name="Text 24"/>
          <p:cNvSpPr/>
          <p:nvPr/>
        </p:nvSpPr>
        <p:spPr>
          <a:xfrm>
            <a:off x="614363" y="6157913"/>
            <a:ext cx="1661285" cy="11251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l" indent="0" marL="0">
              <a:buNone/>
            </a:pPr>
            <a:r>
              <a:rPr lang="en-US" sz="788" dirty="0">
                <a:solidFill>
                  <a:srgbClr val="000000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Fur-lined feet protect from hot sand</a:t>
            </a:r>
            <a:endParaRPr lang="en-US" sz="788" dirty="0"/>
          </a:p>
        </p:txBody>
      </p:sp>
      <p:sp>
        <p:nvSpPr>
          <p:cNvPr id="48" name="Shape 25"/>
          <p:cNvSpPr/>
          <p:nvPr/>
        </p:nvSpPr>
        <p:spPr>
          <a:xfrm>
            <a:off x="3219431" y="3829050"/>
            <a:ext cx="2705109" cy="2571750"/>
          </a:xfrm>
          <a:prstGeom prst="rect">
            <a:avLst/>
          </a:prstGeom>
          <a:solidFill>
            <a:srgbClr val="FFFFFF">
              <a:alpha val="80000"/>
            </a:srgbClr>
          </a:solidFill>
          <a:ln/>
        </p:spPr>
      </p:sp>
      <p:pic>
        <p:nvPicPr>
          <p:cNvPr id="49" name="Image 21" descr="preencoded.png">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219431" y="3829050"/>
            <a:ext cx="2705109" cy="1428750"/>
          </a:xfrm>
          <a:prstGeom prst="rect">
            <a:avLst/>
          </a:prstGeom>
        </p:spPr>
      </p:pic>
      <p:sp>
        <p:nvSpPr>
          <p:cNvPr id="50" name="Text 26"/>
          <p:cNvSpPr/>
          <p:nvPr/>
        </p:nvSpPr>
        <p:spPr>
          <a:xfrm>
            <a:off x="3333731" y="5372100"/>
            <a:ext cx="2547947" cy="200025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indent="0" marL="0">
              <a:buNone/>
            </a:pPr>
            <a:r>
              <a:rPr lang="en-US" sz="1125" b="1" dirty="0">
                <a:solidFill>
                  <a:srgbClr val="92400E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Namib Beetles</a:t>
            </a:r>
            <a:endParaRPr lang="en-US" sz="1125" dirty="0"/>
          </a:p>
        </p:txBody>
      </p:sp>
      <p:pic>
        <p:nvPicPr>
          <p:cNvPr id="51" name="Image 22" descr="preencoded.png">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333731" y="5647134"/>
            <a:ext cx="100013" cy="100013"/>
          </a:xfrm>
          <a:prstGeom prst="rect">
            <a:avLst/>
          </a:prstGeom>
        </p:spPr>
      </p:pic>
      <p:sp>
        <p:nvSpPr>
          <p:cNvPr id="52" name="Text 27"/>
          <p:cNvSpPr/>
          <p:nvPr/>
        </p:nvSpPr>
        <p:spPr>
          <a:xfrm>
            <a:off x="3490894" y="5643563"/>
            <a:ext cx="1822410" cy="11251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l" indent="0" marL="0">
              <a:buNone/>
            </a:pPr>
            <a:r>
              <a:rPr lang="en-US" sz="788" dirty="0">
                <a:solidFill>
                  <a:srgbClr val="000000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Collect water from fog with body ridges</a:t>
            </a:r>
            <a:endParaRPr lang="en-US" sz="788" dirty="0"/>
          </a:p>
        </p:txBody>
      </p:sp>
      <p:pic>
        <p:nvPicPr>
          <p:cNvPr id="53" name="Image 23" descr="preencoded.png">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3333731" y="5818584"/>
            <a:ext cx="100013" cy="100013"/>
          </a:xfrm>
          <a:prstGeom prst="rect">
            <a:avLst/>
          </a:prstGeom>
        </p:spPr>
      </p:pic>
      <p:sp>
        <p:nvSpPr>
          <p:cNvPr id="54" name="Text 28"/>
          <p:cNvSpPr/>
          <p:nvPr/>
        </p:nvSpPr>
        <p:spPr>
          <a:xfrm>
            <a:off x="3490894" y="5815013"/>
            <a:ext cx="1977982" cy="11251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l" indent="0" marL="0">
              <a:buNone/>
            </a:pPr>
            <a:r>
              <a:rPr lang="en-US" sz="788" dirty="0">
                <a:solidFill>
                  <a:srgbClr val="000000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Hydrophilic bumps attract water molecules</a:t>
            </a:r>
            <a:endParaRPr lang="en-US" sz="788" dirty="0"/>
          </a:p>
        </p:txBody>
      </p:sp>
      <p:pic>
        <p:nvPicPr>
          <p:cNvPr id="55" name="Image 24" descr="preencoded.png">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3333731" y="5990034"/>
            <a:ext cx="100013" cy="100013"/>
          </a:xfrm>
          <a:prstGeom prst="rect">
            <a:avLst/>
          </a:prstGeom>
        </p:spPr>
      </p:pic>
      <p:sp>
        <p:nvSpPr>
          <p:cNvPr id="56" name="Text 29"/>
          <p:cNvSpPr/>
          <p:nvPr/>
        </p:nvSpPr>
        <p:spPr>
          <a:xfrm>
            <a:off x="3490894" y="5986463"/>
            <a:ext cx="1602014" cy="11251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l" indent="0" marL="0">
              <a:buNone/>
            </a:pPr>
            <a:r>
              <a:rPr lang="en-US" sz="788" dirty="0">
                <a:solidFill>
                  <a:srgbClr val="000000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Water droplets run down to mouth</a:t>
            </a:r>
            <a:endParaRPr lang="en-US" sz="788" dirty="0"/>
          </a:p>
        </p:txBody>
      </p:sp>
      <p:pic>
        <p:nvPicPr>
          <p:cNvPr id="57" name="Image 25" descr="preencoded.png">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3333731" y="6161484"/>
            <a:ext cx="100013" cy="100013"/>
          </a:xfrm>
          <a:prstGeom prst="rect">
            <a:avLst/>
          </a:prstGeom>
        </p:spPr>
      </p:pic>
      <p:sp>
        <p:nvSpPr>
          <p:cNvPr id="58" name="Text 30"/>
          <p:cNvSpPr/>
          <p:nvPr/>
        </p:nvSpPr>
        <p:spPr>
          <a:xfrm>
            <a:off x="3490894" y="6157913"/>
            <a:ext cx="2050368" cy="11251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l" indent="0" marL="0">
              <a:buNone/>
            </a:pPr>
            <a:r>
              <a:rPr lang="en-US" sz="788" dirty="0">
                <a:solidFill>
                  <a:srgbClr val="000000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Inspired biomimetic water collection designs</a:t>
            </a:r>
            <a:endParaRPr lang="en-US" sz="788" dirty="0"/>
          </a:p>
        </p:txBody>
      </p:sp>
      <p:sp>
        <p:nvSpPr>
          <p:cNvPr id="59" name="Shape 31"/>
          <p:cNvSpPr/>
          <p:nvPr/>
        </p:nvSpPr>
        <p:spPr>
          <a:xfrm>
            <a:off x="6095991" y="3829050"/>
            <a:ext cx="2705081" cy="2571750"/>
          </a:xfrm>
          <a:prstGeom prst="rect">
            <a:avLst/>
          </a:prstGeom>
          <a:solidFill>
            <a:srgbClr val="FFFFFF">
              <a:alpha val="80000"/>
            </a:srgbClr>
          </a:solidFill>
          <a:ln/>
        </p:spPr>
      </p:sp>
      <p:pic>
        <p:nvPicPr>
          <p:cNvPr id="60" name="Image 26" descr="preencoded.png">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6095991" y="3829050"/>
            <a:ext cx="2705081" cy="1428750"/>
          </a:xfrm>
          <a:prstGeom prst="rect">
            <a:avLst/>
          </a:prstGeom>
        </p:spPr>
      </p:pic>
      <p:sp>
        <p:nvSpPr>
          <p:cNvPr id="61" name="Text 32"/>
          <p:cNvSpPr/>
          <p:nvPr/>
        </p:nvSpPr>
        <p:spPr>
          <a:xfrm>
            <a:off x="6210291" y="5372100"/>
            <a:ext cx="2547919" cy="200025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indent="0" marL="0">
              <a:buNone/>
            </a:pPr>
            <a:r>
              <a:rPr lang="en-US" sz="1125" b="1" dirty="0">
                <a:solidFill>
                  <a:srgbClr val="92400E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Desert Reptiles</a:t>
            </a:r>
            <a:endParaRPr lang="en-US" sz="1125" dirty="0"/>
          </a:p>
        </p:txBody>
      </p:sp>
      <p:pic>
        <p:nvPicPr>
          <p:cNvPr id="62" name="Image 27" descr="preencoded.png">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6210291" y="5647134"/>
            <a:ext cx="100013" cy="100013"/>
          </a:xfrm>
          <a:prstGeom prst="rect">
            <a:avLst/>
          </a:prstGeom>
        </p:spPr>
      </p:pic>
      <p:sp>
        <p:nvSpPr>
          <p:cNvPr id="63" name="Text 33"/>
          <p:cNvSpPr/>
          <p:nvPr/>
        </p:nvSpPr>
        <p:spPr>
          <a:xfrm>
            <a:off x="6367453" y="5643563"/>
            <a:ext cx="1754767" cy="11251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l" indent="0" marL="0">
              <a:buNone/>
            </a:pPr>
            <a:r>
              <a:rPr lang="en-US" sz="788" dirty="0">
                <a:solidFill>
                  <a:srgbClr val="000000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"Sidewinding" movement on hot sand</a:t>
            </a:r>
            <a:endParaRPr lang="en-US" sz="788" dirty="0"/>
          </a:p>
        </p:txBody>
      </p:sp>
      <p:pic>
        <p:nvPicPr>
          <p:cNvPr id="64" name="Image 28" descr="preencoded.png">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6210291" y="5818584"/>
            <a:ext cx="100013" cy="100013"/>
          </a:xfrm>
          <a:prstGeom prst="rect">
            <a:avLst/>
          </a:prstGeom>
        </p:spPr>
      </p:pic>
      <p:sp>
        <p:nvSpPr>
          <p:cNvPr id="65" name="Text 34"/>
          <p:cNvSpPr/>
          <p:nvPr/>
        </p:nvSpPr>
        <p:spPr>
          <a:xfrm>
            <a:off x="6367453" y="5815013"/>
            <a:ext cx="1211005" cy="112514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algn="l" indent="0" marL="0">
              <a:buNone/>
            </a:pPr>
            <a:r>
              <a:rPr lang="en-US" sz="788" dirty="0">
                <a:solidFill>
                  <a:srgbClr val="000000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Scales reduce water loss</a:t>
            </a:r>
            <a:endParaRPr lang="en-US" sz="788" dirty="0"/>
          </a:p>
        </p:txBody>
      </p:sp>
      <p:pic>
        <p:nvPicPr>
          <p:cNvPr id="66" name="Image 29" descr="preencoded.png">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6210291" y="5990034"/>
            <a:ext cx="100013" cy="100013"/>
          </a:xfrm>
          <a:prstGeom prst="rect">
            <a:avLst/>
          </a:prstGeom>
        </p:spPr>
      </p:pic>
      <p:sp>
        <p:nvSpPr>
          <p:cNvPr id="67" name="Text 35"/>
          <p:cNvSpPr/>
          <p:nvPr/>
        </p:nvSpPr>
        <p:spPr>
          <a:xfrm>
            <a:off x="6367453" y="5986463"/>
            <a:ext cx="1883578" cy="11251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l" indent="0" marL="0">
              <a:buNone/>
            </a:pPr>
            <a:r>
              <a:rPr lang="en-US" sz="788" dirty="0">
                <a:solidFill>
                  <a:srgbClr val="000000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Burrow to escape extreme temperatures</a:t>
            </a:r>
            <a:endParaRPr lang="en-US" sz="788" dirty="0"/>
          </a:p>
        </p:txBody>
      </p:sp>
      <p:pic>
        <p:nvPicPr>
          <p:cNvPr id="68" name="Image 30" descr="preencoded.png">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6210291" y="6161484"/>
            <a:ext cx="100013" cy="100013"/>
          </a:xfrm>
          <a:prstGeom prst="rect">
            <a:avLst/>
          </a:prstGeom>
        </p:spPr>
      </p:pic>
      <p:sp>
        <p:nvSpPr>
          <p:cNvPr id="69" name="Text 36"/>
          <p:cNvSpPr/>
          <p:nvPr/>
        </p:nvSpPr>
        <p:spPr>
          <a:xfrm>
            <a:off x="6367453" y="6157913"/>
            <a:ext cx="1705626" cy="11251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l" indent="0" marL="0">
              <a:buNone/>
            </a:pPr>
            <a:r>
              <a:rPr lang="en-US" sz="788" dirty="0">
                <a:solidFill>
                  <a:srgbClr val="000000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Can survive on minimal water intake</a:t>
            </a:r>
            <a:endParaRPr lang="en-US" sz="788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1722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42900" y="342900"/>
            <a:ext cx="8529638" cy="51435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indent="0" marL="0">
              <a:buNone/>
            </a:pPr>
            <a:r>
              <a:rPr lang="en-US" sz="2700" dirty="0">
                <a:solidFill>
                  <a:srgbClr val="2C4C7C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Comparative Wildlife Adaptations</a:t>
            </a:r>
            <a:endParaRPr lang="en-US" sz="2700" dirty="0"/>
          </a:p>
        </p:txBody>
      </p:sp>
      <p:sp>
        <p:nvSpPr>
          <p:cNvPr id="4" name="Shape 1"/>
          <p:cNvSpPr/>
          <p:nvPr/>
        </p:nvSpPr>
        <p:spPr>
          <a:xfrm>
            <a:off x="342900" y="1085850"/>
            <a:ext cx="2705081" cy="3200400"/>
          </a:xfrm>
          <a:prstGeom prst="rect">
            <a:avLst/>
          </a:prstGeom>
          <a:solidFill>
            <a:srgbClr val="FFFFFF">
              <a:alpha val="80000"/>
            </a:srgbClr>
          </a:solidFill>
          <a:ln/>
        </p:spPr>
      </p:sp>
      <p:sp>
        <p:nvSpPr>
          <p:cNvPr id="5" name="Shape 2"/>
          <p:cNvSpPr/>
          <p:nvPr/>
        </p:nvSpPr>
        <p:spPr>
          <a:xfrm>
            <a:off x="342900" y="1085850"/>
            <a:ext cx="2705081" cy="371475"/>
          </a:xfrm>
          <a:prstGeom prst="rect">
            <a:avLst/>
          </a:prstGeom>
          <a:solidFill>
            <a:srgbClr val="047857"/>
          </a:solidFill>
          <a:ln/>
        </p:spPr>
      </p:sp>
      <p:sp>
        <p:nvSpPr>
          <p:cNvPr id="6" name="Text 3"/>
          <p:cNvSpPr/>
          <p:nvPr/>
        </p:nvSpPr>
        <p:spPr>
          <a:xfrm>
            <a:off x="428625" y="1171575"/>
            <a:ext cx="2605069" cy="200025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1125" b="1" dirty="0">
                <a:solidFill>
                  <a:srgbClr val="FFFFFF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Savanna Adaptations</a:t>
            </a:r>
            <a:endParaRPr lang="en-US" sz="1125" dirty="0"/>
          </a:p>
        </p:txBody>
      </p:sp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600200"/>
            <a:ext cx="112514" cy="100013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626864" y="1585913"/>
            <a:ext cx="1045778" cy="112514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algn="l" indent="0" marL="0">
              <a:buNone/>
            </a:pPr>
            <a:r>
              <a:rPr lang="en-US" sz="788" b="1" dirty="0">
                <a:solidFill>
                  <a:srgbClr val="000000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Water Conservation:</a:t>
            </a:r>
            <a:endParaRPr lang="en-US" sz="788" dirty="0"/>
          </a:p>
        </p:txBody>
      </p:sp>
      <p:sp>
        <p:nvSpPr>
          <p:cNvPr id="9" name="Text 5"/>
          <p:cNvSpPr/>
          <p:nvPr/>
        </p:nvSpPr>
        <p:spPr>
          <a:xfrm>
            <a:off x="626864" y="1585913"/>
            <a:ext cx="2189197" cy="255389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l" indent="0" marL="0">
              <a:buNone/>
            </a:pPr>
            <a:r>
              <a:rPr lang="en-US" sz="788" dirty="0">
                <a:solidFill>
                  <a:srgbClr val="000000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Efficient kidneys, drought tolerance, migration to water sources</a:t>
            </a:r>
            <a:endParaRPr lang="en-US" sz="788" dirty="0"/>
          </a:p>
        </p:txBody>
      </p:sp>
      <p:pic>
        <p:nvPicPr>
          <p:cNvPr id="10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943100"/>
            <a:ext cx="100013" cy="100013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614363" y="1928813"/>
            <a:ext cx="960611" cy="112514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algn="l" indent="0" marL="0">
              <a:buNone/>
            </a:pPr>
            <a:r>
              <a:rPr lang="en-US" sz="788" b="1" dirty="0">
                <a:solidFill>
                  <a:srgbClr val="000000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Heat Management:</a:t>
            </a:r>
            <a:endParaRPr lang="en-US" sz="788" dirty="0"/>
          </a:p>
        </p:txBody>
      </p:sp>
      <p:sp>
        <p:nvSpPr>
          <p:cNvPr id="12" name="Text 7"/>
          <p:cNvSpPr/>
          <p:nvPr/>
        </p:nvSpPr>
        <p:spPr>
          <a:xfrm>
            <a:off x="614363" y="1928813"/>
            <a:ext cx="1922450" cy="255389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l" indent="0" marL="0">
              <a:buNone/>
            </a:pPr>
            <a:r>
              <a:rPr lang="en-US" sz="788" dirty="0">
                <a:solidFill>
                  <a:srgbClr val="000000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Seeking shade, early morning/evening activity</a:t>
            </a:r>
            <a:endParaRPr lang="en-US" sz="788" dirty="0"/>
          </a:p>
        </p:txBody>
      </p:sp>
      <p:pic>
        <p:nvPicPr>
          <p:cNvPr id="13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2286000"/>
            <a:ext cx="112514" cy="100013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626864" y="2271713"/>
            <a:ext cx="1042178" cy="112514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algn="l" indent="0" marL="0">
              <a:buNone/>
            </a:pPr>
            <a:r>
              <a:rPr lang="en-US" sz="788" b="1" dirty="0">
                <a:solidFill>
                  <a:srgbClr val="000000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Predator Avoidance:</a:t>
            </a:r>
            <a:endParaRPr lang="en-US" sz="788" dirty="0"/>
          </a:p>
        </p:txBody>
      </p:sp>
      <p:sp>
        <p:nvSpPr>
          <p:cNvPr id="15" name="Text 9"/>
          <p:cNvSpPr/>
          <p:nvPr/>
        </p:nvSpPr>
        <p:spPr>
          <a:xfrm>
            <a:off x="626864" y="2271713"/>
            <a:ext cx="1853915" cy="255389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l" indent="0" marL="0">
              <a:buNone/>
            </a:pPr>
            <a:r>
              <a:rPr lang="en-US" sz="788" dirty="0">
                <a:solidFill>
                  <a:srgbClr val="000000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Herding behavior, camouflage, speed</a:t>
            </a:r>
            <a:endParaRPr lang="en-US" sz="788" dirty="0"/>
          </a:p>
        </p:txBody>
      </p:sp>
      <p:pic>
        <p:nvPicPr>
          <p:cNvPr id="16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2628900"/>
            <a:ext cx="100013" cy="100013"/>
          </a:xfrm>
          <a:prstGeom prst="rect">
            <a:avLst/>
          </a:prstGeom>
        </p:spPr>
      </p:pic>
      <p:sp>
        <p:nvSpPr>
          <p:cNvPr id="17" name="Text 10"/>
          <p:cNvSpPr/>
          <p:nvPr/>
        </p:nvSpPr>
        <p:spPr>
          <a:xfrm>
            <a:off x="614363" y="2614613"/>
            <a:ext cx="860515" cy="112514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algn="l" indent="0" marL="0">
              <a:buNone/>
            </a:pPr>
            <a:r>
              <a:rPr lang="en-US" sz="788" b="1" dirty="0">
                <a:solidFill>
                  <a:srgbClr val="000000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Food Strategies:</a:t>
            </a:r>
            <a:endParaRPr lang="en-US" sz="788" dirty="0"/>
          </a:p>
        </p:txBody>
      </p:sp>
      <p:sp>
        <p:nvSpPr>
          <p:cNvPr id="18" name="Text 11"/>
          <p:cNvSpPr/>
          <p:nvPr/>
        </p:nvSpPr>
        <p:spPr>
          <a:xfrm>
            <a:off x="614363" y="2614613"/>
            <a:ext cx="2211437" cy="255389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l" indent="0" marL="0">
              <a:buNone/>
            </a:pPr>
            <a:r>
              <a:rPr lang="en-US" sz="788" dirty="0">
                <a:solidFill>
                  <a:srgbClr val="000000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Specialized grazing/browsing, height adaptations</a:t>
            </a:r>
            <a:endParaRPr lang="en-US" sz="788" dirty="0"/>
          </a:p>
        </p:txBody>
      </p:sp>
      <p:pic>
        <p:nvPicPr>
          <p:cNvPr id="19" name="Image 5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900" y="3000375"/>
            <a:ext cx="2705081" cy="1285875"/>
          </a:xfrm>
          <a:prstGeom prst="rect">
            <a:avLst/>
          </a:prstGeom>
        </p:spPr>
      </p:pic>
      <p:sp>
        <p:nvSpPr>
          <p:cNvPr id="20" name="Shape 12"/>
          <p:cNvSpPr/>
          <p:nvPr/>
        </p:nvSpPr>
        <p:spPr>
          <a:xfrm>
            <a:off x="3219431" y="1085850"/>
            <a:ext cx="2705109" cy="3200400"/>
          </a:xfrm>
          <a:prstGeom prst="rect">
            <a:avLst/>
          </a:prstGeom>
          <a:solidFill>
            <a:srgbClr val="FFFFFF">
              <a:alpha val="80000"/>
            </a:srgbClr>
          </a:solidFill>
          <a:ln/>
        </p:spPr>
      </p:sp>
      <p:sp>
        <p:nvSpPr>
          <p:cNvPr id="21" name="Shape 13"/>
          <p:cNvSpPr/>
          <p:nvPr/>
        </p:nvSpPr>
        <p:spPr>
          <a:xfrm>
            <a:off x="3219431" y="1085850"/>
            <a:ext cx="2705109" cy="371475"/>
          </a:xfrm>
          <a:prstGeom prst="rect">
            <a:avLst/>
          </a:prstGeom>
          <a:solidFill>
            <a:srgbClr val="064E3B"/>
          </a:solidFill>
          <a:ln/>
        </p:spPr>
      </p:sp>
      <p:sp>
        <p:nvSpPr>
          <p:cNvPr id="22" name="Text 14"/>
          <p:cNvSpPr/>
          <p:nvPr/>
        </p:nvSpPr>
        <p:spPr>
          <a:xfrm>
            <a:off x="3305156" y="1171575"/>
            <a:ext cx="2605097" cy="200025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1125" b="1" dirty="0">
                <a:solidFill>
                  <a:srgbClr val="FFFFFF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Rainforest Adaptations</a:t>
            </a:r>
            <a:endParaRPr lang="en-US" sz="1125" dirty="0"/>
          </a:p>
        </p:txBody>
      </p:sp>
      <p:pic>
        <p:nvPicPr>
          <p:cNvPr id="23" name="Image 6" descr="preencoded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33731" y="1600200"/>
            <a:ext cx="87511" cy="100013"/>
          </a:xfrm>
          <a:prstGeom prst="rect">
            <a:avLst/>
          </a:prstGeom>
        </p:spPr>
      </p:pic>
      <p:sp>
        <p:nvSpPr>
          <p:cNvPr id="24" name="Text 15"/>
          <p:cNvSpPr/>
          <p:nvPr/>
        </p:nvSpPr>
        <p:spPr>
          <a:xfrm>
            <a:off x="3478392" y="1585913"/>
            <a:ext cx="838302" cy="112514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algn="l" indent="0" marL="0">
              <a:buNone/>
            </a:pPr>
            <a:r>
              <a:rPr lang="en-US" sz="788" b="1" dirty="0">
                <a:solidFill>
                  <a:srgbClr val="000000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Arboreal Living:</a:t>
            </a:r>
            <a:endParaRPr lang="en-US" sz="788" dirty="0"/>
          </a:p>
        </p:txBody>
      </p:sp>
      <p:sp>
        <p:nvSpPr>
          <p:cNvPr id="25" name="Text 16"/>
          <p:cNvSpPr/>
          <p:nvPr/>
        </p:nvSpPr>
        <p:spPr>
          <a:xfrm>
            <a:off x="3478392" y="1585913"/>
            <a:ext cx="2350517" cy="255389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l" indent="0" marL="0">
              <a:buNone/>
            </a:pPr>
            <a:r>
              <a:rPr lang="en-US" sz="788" dirty="0">
                <a:solidFill>
                  <a:srgbClr val="000000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Prehensile tails, opposable digits, brachiating arms</a:t>
            </a:r>
            <a:endParaRPr lang="en-US" sz="788" dirty="0"/>
          </a:p>
        </p:txBody>
      </p:sp>
      <p:pic>
        <p:nvPicPr>
          <p:cNvPr id="26" name="Image 7" descr="preencoded.png">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33731" y="1943100"/>
            <a:ext cx="75009" cy="100013"/>
          </a:xfrm>
          <a:prstGeom prst="rect">
            <a:avLst/>
          </a:prstGeom>
        </p:spPr>
      </p:pic>
      <p:sp>
        <p:nvSpPr>
          <p:cNvPr id="27" name="Text 17"/>
          <p:cNvSpPr/>
          <p:nvPr/>
        </p:nvSpPr>
        <p:spPr>
          <a:xfrm>
            <a:off x="3465891" y="1928813"/>
            <a:ext cx="1160608" cy="112514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algn="l" indent="0" marL="0">
              <a:buNone/>
            </a:pPr>
            <a:r>
              <a:rPr lang="en-US" sz="788" b="1" dirty="0">
                <a:solidFill>
                  <a:srgbClr val="000000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Moisture Management:</a:t>
            </a:r>
            <a:endParaRPr lang="en-US" sz="788" dirty="0"/>
          </a:p>
        </p:txBody>
      </p:sp>
      <p:sp>
        <p:nvSpPr>
          <p:cNvPr id="28" name="Text 18"/>
          <p:cNvSpPr/>
          <p:nvPr/>
        </p:nvSpPr>
        <p:spPr>
          <a:xfrm>
            <a:off x="3465891" y="1928813"/>
            <a:ext cx="1868370" cy="255389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l" indent="0" marL="0">
              <a:buNone/>
            </a:pPr>
            <a:r>
              <a:rPr lang="en-US" sz="788" dirty="0">
                <a:solidFill>
                  <a:srgbClr val="000000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Water-repellent fur/feathers, elevated nests</a:t>
            </a:r>
            <a:endParaRPr lang="en-US" sz="788" dirty="0"/>
          </a:p>
        </p:txBody>
      </p:sp>
      <p:pic>
        <p:nvPicPr>
          <p:cNvPr id="29" name="Image 8" descr="preencoded.png">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33731" y="2286000"/>
            <a:ext cx="100013" cy="100013"/>
          </a:xfrm>
          <a:prstGeom prst="rect">
            <a:avLst/>
          </a:prstGeom>
        </p:spPr>
      </p:pic>
      <p:sp>
        <p:nvSpPr>
          <p:cNvPr id="30" name="Text 19"/>
          <p:cNvSpPr/>
          <p:nvPr/>
        </p:nvSpPr>
        <p:spPr>
          <a:xfrm>
            <a:off x="3490894" y="2271713"/>
            <a:ext cx="532544" cy="112514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algn="l" indent="0" marL="0">
              <a:buNone/>
            </a:pPr>
            <a:r>
              <a:rPr lang="en-US" sz="788" b="1" dirty="0">
                <a:solidFill>
                  <a:srgbClr val="000000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Foraging:</a:t>
            </a:r>
            <a:endParaRPr lang="en-US" sz="788" dirty="0"/>
          </a:p>
        </p:txBody>
      </p:sp>
      <p:sp>
        <p:nvSpPr>
          <p:cNvPr id="31" name="Text 20"/>
          <p:cNvSpPr/>
          <p:nvPr/>
        </p:nvSpPr>
        <p:spPr>
          <a:xfrm>
            <a:off x="3490894" y="2271713"/>
            <a:ext cx="2289377" cy="255389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l" indent="0" marL="0">
              <a:buNone/>
            </a:pPr>
            <a:r>
              <a:rPr lang="en-US" sz="788" dirty="0">
                <a:solidFill>
                  <a:srgbClr val="000000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Specialized diets, tool use, cooperative hunting</a:t>
            </a:r>
            <a:endParaRPr lang="en-US" sz="788" dirty="0"/>
          </a:p>
        </p:txBody>
      </p:sp>
      <p:pic>
        <p:nvPicPr>
          <p:cNvPr id="32" name="Image 9" descr="preencoded.png">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33731" y="2628900"/>
            <a:ext cx="125016" cy="100013"/>
          </a:xfrm>
          <a:prstGeom prst="rect">
            <a:avLst/>
          </a:prstGeom>
        </p:spPr>
      </p:pic>
      <p:sp>
        <p:nvSpPr>
          <p:cNvPr id="33" name="Text 21"/>
          <p:cNvSpPr/>
          <p:nvPr/>
        </p:nvSpPr>
        <p:spPr>
          <a:xfrm>
            <a:off x="3515897" y="2614613"/>
            <a:ext cx="860403" cy="112514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algn="l" indent="0" marL="0">
              <a:buNone/>
            </a:pPr>
            <a:r>
              <a:rPr lang="en-US" sz="788" b="1" dirty="0">
                <a:solidFill>
                  <a:srgbClr val="000000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Communication:</a:t>
            </a:r>
            <a:endParaRPr lang="en-US" sz="788" dirty="0"/>
          </a:p>
        </p:txBody>
      </p:sp>
      <p:sp>
        <p:nvSpPr>
          <p:cNvPr id="34" name="Text 22"/>
          <p:cNvSpPr/>
          <p:nvPr/>
        </p:nvSpPr>
        <p:spPr>
          <a:xfrm>
            <a:off x="3515897" y="2614613"/>
            <a:ext cx="2194471" cy="255389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l" indent="0" marL="0">
              <a:buNone/>
            </a:pPr>
            <a:r>
              <a:rPr lang="en-US" sz="788" dirty="0">
                <a:solidFill>
                  <a:srgbClr val="000000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Complex vocalizations, visual displays</a:t>
            </a:r>
            <a:endParaRPr lang="en-US" sz="788" dirty="0"/>
          </a:p>
        </p:txBody>
      </p:sp>
      <p:pic>
        <p:nvPicPr>
          <p:cNvPr id="35" name="Image 10" descr="preencoded.png">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19431" y="3000375"/>
            <a:ext cx="2705109" cy="1285875"/>
          </a:xfrm>
          <a:prstGeom prst="rect">
            <a:avLst/>
          </a:prstGeom>
        </p:spPr>
      </p:pic>
      <p:sp>
        <p:nvSpPr>
          <p:cNvPr id="36" name="Shape 23"/>
          <p:cNvSpPr/>
          <p:nvPr/>
        </p:nvSpPr>
        <p:spPr>
          <a:xfrm>
            <a:off x="6095991" y="1085850"/>
            <a:ext cx="2705081" cy="3200400"/>
          </a:xfrm>
          <a:prstGeom prst="rect">
            <a:avLst/>
          </a:prstGeom>
          <a:solidFill>
            <a:srgbClr val="FFFFFF">
              <a:alpha val="80000"/>
            </a:srgbClr>
          </a:solidFill>
          <a:ln/>
        </p:spPr>
      </p:sp>
      <p:sp>
        <p:nvSpPr>
          <p:cNvPr id="37" name="Shape 24"/>
          <p:cNvSpPr/>
          <p:nvPr/>
        </p:nvSpPr>
        <p:spPr>
          <a:xfrm>
            <a:off x="6095991" y="1085850"/>
            <a:ext cx="2705081" cy="371475"/>
          </a:xfrm>
          <a:prstGeom prst="rect">
            <a:avLst/>
          </a:prstGeom>
          <a:solidFill>
            <a:srgbClr val="B45309"/>
          </a:solidFill>
          <a:ln/>
        </p:spPr>
      </p:sp>
      <p:sp>
        <p:nvSpPr>
          <p:cNvPr id="38" name="Text 25"/>
          <p:cNvSpPr/>
          <p:nvPr/>
        </p:nvSpPr>
        <p:spPr>
          <a:xfrm>
            <a:off x="6181716" y="1171575"/>
            <a:ext cx="2605069" cy="200025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1125" b="1" dirty="0">
                <a:solidFill>
                  <a:srgbClr val="FFFFFF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Desert Adaptations</a:t>
            </a:r>
            <a:endParaRPr lang="en-US" sz="1125" dirty="0"/>
          </a:p>
        </p:txBody>
      </p:sp>
      <p:pic>
        <p:nvPicPr>
          <p:cNvPr id="39" name="Image 11" descr="preencoded.png">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10291" y="1600200"/>
            <a:ext cx="125016" cy="100013"/>
          </a:xfrm>
          <a:prstGeom prst="rect">
            <a:avLst/>
          </a:prstGeom>
        </p:spPr>
      </p:pic>
      <p:sp>
        <p:nvSpPr>
          <p:cNvPr id="40" name="Text 26"/>
          <p:cNvSpPr/>
          <p:nvPr/>
        </p:nvSpPr>
        <p:spPr>
          <a:xfrm>
            <a:off x="6392456" y="1585913"/>
            <a:ext cx="1468292" cy="11251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l" indent="0" marL="0">
              <a:buNone/>
            </a:pPr>
            <a:r>
              <a:rPr lang="en-US" sz="788" b="1" dirty="0">
                <a:solidFill>
                  <a:srgbClr val="000000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Extreme Water Conservation:</a:t>
            </a:r>
            <a:endParaRPr lang="en-US" sz="788" dirty="0"/>
          </a:p>
        </p:txBody>
      </p:sp>
      <p:sp>
        <p:nvSpPr>
          <p:cNvPr id="41" name="Text 27"/>
          <p:cNvSpPr/>
          <p:nvPr/>
        </p:nvSpPr>
        <p:spPr>
          <a:xfrm>
            <a:off x="6392456" y="1585913"/>
            <a:ext cx="2096551" cy="255389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l" indent="0" marL="0">
              <a:buNone/>
            </a:pPr>
            <a:r>
              <a:rPr lang="en-US" sz="788" dirty="0">
                <a:solidFill>
                  <a:srgbClr val="000000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Concentrated urine, water storage, moisture extraction</a:t>
            </a:r>
            <a:endParaRPr lang="en-US" sz="788" dirty="0"/>
          </a:p>
        </p:txBody>
      </p:sp>
      <p:pic>
        <p:nvPicPr>
          <p:cNvPr id="42" name="Image 12" descr="preencoded.png">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10291" y="1943100"/>
            <a:ext cx="100013" cy="100013"/>
          </a:xfrm>
          <a:prstGeom prst="rect">
            <a:avLst/>
          </a:prstGeom>
        </p:spPr>
      </p:pic>
      <p:sp>
        <p:nvSpPr>
          <p:cNvPr id="43" name="Text 28"/>
          <p:cNvSpPr/>
          <p:nvPr/>
        </p:nvSpPr>
        <p:spPr>
          <a:xfrm>
            <a:off x="6367453" y="1928813"/>
            <a:ext cx="1038327" cy="112514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algn="l" indent="0" marL="0">
              <a:buNone/>
            </a:pPr>
            <a:r>
              <a:rPr lang="en-US" sz="788" b="1" dirty="0">
                <a:solidFill>
                  <a:srgbClr val="000000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Thermal Regulation:</a:t>
            </a:r>
            <a:endParaRPr lang="en-US" sz="788" dirty="0"/>
          </a:p>
        </p:txBody>
      </p:sp>
      <p:sp>
        <p:nvSpPr>
          <p:cNvPr id="44" name="Text 29"/>
          <p:cNvSpPr/>
          <p:nvPr/>
        </p:nvSpPr>
        <p:spPr>
          <a:xfrm>
            <a:off x="6367453" y="1928813"/>
            <a:ext cx="2342704" cy="255389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l" indent="0" marL="0">
              <a:buNone/>
            </a:pPr>
            <a:r>
              <a:rPr lang="en-US" sz="788" dirty="0">
                <a:solidFill>
                  <a:srgbClr val="000000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Nocturnal activity, burrowing, reflective coloration</a:t>
            </a:r>
            <a:endParaRPr lang="en-US" sz="788" dirty="0"/>
          </a:p>
        </p:txBody>
      </p:sp>
      <p:pic>
        <p:nvPicPr>
          <p:cNvPr id="45" name="Image 13" descr="preencoded.png">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10291" y="2286000"/>
            <a:ext cx="100013" cy="100013"/>
          </a:xfrm>
          <a:prstGeom prst="rect">
            <a:avLst/>
          </a:prstGeom>
        </p:spPr>
      </p:pic>
      <p:sp>
        <p:nvSpPr>
          <p:cNvPr id="46" name="Text 30"/>
          <p:cNvSpPr/>
          <p:nvPr/>
        </p:nvSpPr>
        <p:spPr>
          <a:xfrm>
            <a:off x="6367453" y="2271713"/>
            <a:ext cx="888309" cy="112514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algn="l" indent="0" marL="0">
              <a:buNone/>
            </a:pPr>
            <a:r>
              <a:rPr lang="en-US" sz="788" b="1" dirty="0">
                <a:solidFill>
                  <a:srgbClr val="000000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Sand Navigation:</a:t>
            </a:r>
            <a:endParaRPr lang="en-US" sz="788" dirty="0"/>
          </a:p>
        </p:txBody>
      </p:sp>
      <p:sp>
        <p:nvSpPr>
          <p:cNvPr id="47" name="Text 31"/>
          <p:cNvSpPr/>
          <p:nvPr/>
        </p:nvSpPr>
        <p:spPr>
          <a:xfrm>
            <a:off x="6367453" y="2271713"/>
            <a:ext cx="2200387" cy="255389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l" indent="0" marL="0">
              <a:buNone/>
            </a:pPr>
            <a:r>
              <a:rPr lang="en-US" sz="788" dirty="0">
                <a:solidFill>
                  <a:srgbClr val="000000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Specialized feet, sidewinding movement</a:t>
            </a:r>
            <a:endParaRPr lang="en-US" sz="788" dirty="0"/>
          </a:p>
        </p:txBody>
      </p:sp>
      <p:pic>
        <p:nvPicPr>
          <p:cNvPr id="48" name="Image 14" descr="preencoded.png">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210291" y="2628900"/>
            <a:ext cx="100013" cy="100013"/>
          </a:xfrm>
          <a:prstGeom prst="rect">
            <a:avLst/>
          </a:prstGeom>
        </p:spPr>
      </p:pic>
      <p:sp>
        <p:nvSpPr>
          <p:cNvPr id="49" name="Text 32"/>
          <p:cNvSpPr/>
          <p:nvPr/>
        </p:nvSpPr>
        <p:spPr>
          <a:xfrm>
            <a:off x="6367453" y="2614613"/>
            <a:ext cx="593880" cy="112514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algn="l" indent="0" marL="0">
              <a:buNone/>
            </a:pPr>
            <a:r>
              <a:rPr lang="en-US" sz="788" b="1" dirty="0">
                <a:solidFill>
                  <a:srgbClr val="000000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Dormancy:</a:t>
            </a:r>
            <a:endParaRPr lang="en-US" sz="788" dirty="0"/>
          </a:p>
        </p:txBody>
      </p:sp>
      <p:sp>
        <p:nvSpPr>
          <p:cNvPr id="50" name="Text 33"/>
          <p:cNvSpPr/>
          <p:nvPr/>
        </p:nvSpPr>
        <p:spPr>
          <a:xfrm>
            <a:off x="6889896" y="2614613"/>
            <a:ext cx="1755939" cy="11251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l" indent="0" marL="0">
              <a:buNone/>
            </a:pPr>
            <a:r>
              <a:rPr lang="en-US" sz="788" dirty="0">
                <a:solidFill>
                  <a:srgbClr val="000000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Aestivation during extreme conditions</a:t>
            </a:r>
            <a:endParaRPr lang="en-US" sz="788" dirty="0"/>
          </a:p>
        </p:txBody>
      </p:sp>
      <p:pic>
        <p:nvPicPr>
          <p:cNvPr id="51" name="Image 15" descr="preencoded.png">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095991" y="2857500"/>
            <a:ext cx="2705081" cy="1285875"/>
          </a:xfrm>
          <a:prstGeom prst="rect">
            <a:avLst/>
          </a:prstGeom>
        </p:spPr>
      </p:pic>
      <p:sp>
        <p:nvSpPr>
          <p:cNvPr id="52" name="Shape 34"/>
          <p:cNvSpPr/>
          <p:nvPr/>
        </p:nvSpPr>
        <p:spPr>
          <a:xfrm>
            <a:off x="342900" y="4514850"/>
            <a:ext cx="8458200" cy="1314450"/>
          </a:xfrm>
          <a:prstGeom prst="rect">
            <a:avLst/>
          </a:prstGeom>
          <a:solidFill>
            <a:srgbClr val="FFFFFF">
              <a:alpha val="80000"/>
            </a:srgbClr>
          </a:solidFill>
          <a:ln/>
        </p:spPr>
      </p:sp>
      <p:sp>
        <p:nvSpPr>
          <p:cNvPr id="53" name="Text 35"/>
          <p:cNvSpPr/>
          <p:nvPr/>
        </p:nvSpPr>
        <p:spPr>
          <a:xfrm>
            <a:off x="514350" y="4686300"/>
            <a:ext cx="8186738" cy="200025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1125" b="1" dirty="0">
                <a:solidFill>
                  <a:srgbClr val="1E40AF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Evolutionary Convergence vs. Divergence</a:t>
            </a:r>
            <a:endParaRPr lang="en-US" sz="1125" dirty="0"/>
          </a:p>
        </p:txBody>
      </p:sp>
      <p:sp>
        <p:nvSpPr>
          <p:cNvPr id="54" name="Text 36"/>
          <p:cNvSpPr/>
          <p:nvPr/>
        </p:nvSpPr>
        <p:spPr>
          <a:xfrm>
            <a:off x="514350" y="5000625"/>
            <a:ext cx="4014788" cy="17145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indent="0" marL="0">
              <a:buNone/>
            </a:pPr>
            <a:r>
              <a:rPr lang="en-US" sz="900" b="1" dirty="0">
                <a:solidFill>
                  <a:srgbClr val="1D4ED8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Convergent Evolution</a:t>
            </a:r>
            <a:endParaRPr lang="en-US" sz="900" dirty="0"/>
          </a:p>
        </p:txBody>
      </p:sp>
      <p:sp>
        <p:nvSpPr>
          <p:cNvPr id="55" name="Text 37"/>
          <p:cNvSpPr/>
          <p:nvPr/>
        </p:nvSpPr>
        <p:spPr>
          <a:xfrm>
            <a:off x="514350" y="5229225"/>
            <a:ext cx="4014788" cy="428625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indent="0" marL="0">
              <a:buNone/>
            </a:pPr>
            <a:r>
              <a:rPr lang="en-US" sz="788" dirty="0">
                <a:solidFill>
                  <a:srgbClr val="000000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Different species develop similar traits independently in response to similar environmental challenges. Example: Desert adaptations for water conservation appear in unrelated species across African deserts.</a:t>
            </a:r>
            <a:endParaRPr lang="en-US" sz="788" dirty="0"/>
          </a:p>
        </p:txBody>
      </p:sp>
      <p:sp>
        <p:nvSpPr>
          <p:cNvPr id="56" name="Text 38"/>
          <p:cNvSpPr/>
          <p:nvPr/>
        </p:nvSpPr>
        <p:spPr>
          <a:xfrm>
            <a:off x="4693444" y="5000625"/>
            <a:ext cx="4007644" cy="17145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indent="0" marL="0">
              <a:buNone/>
            </a:pPr>
            <a:r>
              <a:rPr lang="en-US" sz="900" b="1" dirty="0">
                <a:solidFill>
                  <a:srgbClr val="1D4ED8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Divergent Evolution</a:t>
            </a:r>
            <a:endParaRPr lang="en-US" sz="900" dirty="0"/>
          </a:p>
        </p:txBody>
      </p:sp>
      <p:sp>
        <p:nvSpPr>
          <p:cNvPr id="57" name="Text 39"/>
          <p:cNvSpPr/>
          <p:nvPr/>
        </p:nvSpPr>
        <p:spPr>
          <a:xfrm>
            <a:off x="4693444" y="5229225"/>
            <a:ext cx="4007644" cy="428625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indent="0" marL="0">
              <a:buNone/>
            </a:pPr>
            <a:r>
              <a:rPr lang="en-US" sz="788" dirty="0">
                <a:solidFill>
                  <a:srgbClr val="000000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Related species develop different traits as they adapt to different environments. Example: African elephants have diverged into savanna and forest subspecies with distinct adaptations.</a:t>
            </a:r>
            <a:endParaRPr lang="en-US" sz="788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11505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42900" y="342900"/>
            <a:ext cx="8529638" cy="51435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indent="0" marL="0">
              <a:buNone/>
            </a:pPr>
            <a:r>
              <a:rPr lang="en-US" sz="2700" dirty="0">
                <a:solidFill>
                  <a:srgbClr val="8B2E2E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Conservation Challenges</a:t>
            </a:r>
            <a:endParaRPr lang="en-US" sz="2700" dirty="0"/>
          </a:p>
        </p:txBody>
      </p:sp>
      <p:sp>
        <p:nvSpPr>
          <p:cNvPr id="4" name="Shape 1"/>
          <p:cNvSpPr/>
          <p:nvPr/>
        </p:nvSpPr>
        <p:spPr>
          <a:xfrm>
            <a:off x="342900" y="1085850"/>
            <a:ext cx="4114800" cy="1457325"/>
          </a:xfrm>
          <a:prstGeom prst="rect">
            <a:avLst/>
          </a:prstGeom>
          <a:solidFill>
            <a:srgbClr val="FFFFFF">
              <a:alpha val="80000"/>
            </a:srgbClr>
          </a:solidFill>
          <a:ln/>
        </p:spPr>
      </p:sp>
      <p:sp>
        <p:nvSpPr>
          <p:cNvPr id="5" name="Shape 2"/>
          <p:cNvSpPr/>
          <p:nvPr/>
        </p:nvSpPr>
        <p:spPr>
          <a:xfrm>
            <a:off x="342900" y="1085850"/>
            <a:ext cx="4114800" cy="371475"/>
          </a:xfrm>
          <a:prstGeom prst="rect">
            <a:avLst/>
          </a:prstGeom>
          <a:solidFill>
            <a:srgbClr val="B91C1C"/>
          </a:solidFill>
          <a:ln/>
        </p:spPr>
      </p:sp>
      <p:sp>
        <p:nvSpPr>
          <p:cNvPr id="6" name="Text 3"/>
          <p:cNvSpPr/>
          <p:nvPr/>
        </p:nvSpPr>
        <p:spPr>
          <a:xfrm>
            <a:off x="428625" y="1171575"/>
            <a:ext cx="4014788" cy="200025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indent="0" marL="0">
              <a:buNone/>
            </a:pPr>
            <a:r>
              <a:rPr lang="en-US" sz="1125" b="1" dirty="0">
                <a:solidFill>
                  <a:srgbClr val="FFFFFF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Habitat Loss &amp; Fragmentation</a:t>
            </a:r>
            <a:endParaRPr lang="en-US" sz="1125" dirty="0"/>
          </a:p>
        </p:txBody>
      </p:sp>
      <p:sp>
        <p:nvSpPr>
          <p:cNvPr id="7" name="Text 4"/>
          <p:cNvSpPr/>
          <p:nvPr/>
        </p:nvSpPr>
        <p:spPr>
          <a:xfrm>
            <a:off x="457200" y="1571625"/>
            <a:ext cx="3957638" cy="28575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indent="0" marL="0">
              <a:buNone/>
            </a:pPr>
            <a:r>
              <a:rPr lang="en-US" sz="788" dirty="0">
                <a:solidFill>
                  <a:srgbClr val="000000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Conversion of natural habitats to agriculture, urban development, and resource extraction is the leading threat to African wildlife.</a:t>
            </a:r>
            <a:endParaRPr lang="en-US" sz="788" dirty="0"/>
          </a:p>
        </p:txBody>
      </p:sp>
      <p:pic>
        <p:nvPicPr>
          <p:cNvPr id="8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971675"/>
            <a:ext cx="100013" cy="100013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614363" y="1943100"/>
            <a:ext cx="2917608" cy="142875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l" indent="0" marL="0">
              <a:buNone/>
            </a:pPr>
            <a:r>
              <a:rPr lang="en-US" sz="788" dirty="0">
                <a:solidFill>
                  <a:srgbClr val="000000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Africa loses approximately 3.9 million hectares of forest annually</a:t>
            </a:r>
            <a:endParaRPr lang="en-US" sz="788" dirty="0"/>
          </a:p>
        </p:txBody>
      </p:sp>
      <p:pic>
        <p:nvPicPr>
          <p:cNvPr id="10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143125"/>
            <a:ext cx="100013" cy="100013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614363" y="2114550"/>
            <a:ext cx="2940072" cy="142875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l" indent="0" marL="0">
              <a:buNone/>
            </a:pPr>
            <a:r>
              <a:rPr lang="en-US" sz="788" dirty="0">
                <a:solidFill>
                  <a:srgbClr val="000000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Fragmentation isolates populations and disrupts migration routes</a:t>
            </a:r>
            <a:endParaRPr lang="en-US" sz="788" dirty="0"/>
          </a:p>
        </p:txBody>
      </p:sp>
      <p:pic>
        <p:nvPicPr>
          <p:cNvPr id="12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2314575"/>
            <a:ext cx="100013" cy="100013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614363" y="2286000"/>
            <a:ext cx="2328221" cy="142875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l" indent="0" marL="0">
              <a:buNone/>
            </a:pPr>
            <a:r>
              <a:rPr lang="en-US" sz="788" dirty="0">
                <a:solidFill>
                  <a:srgbClr val="000000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Human-wildlife conflict increases as habitats shrink</a:t>
            </a:r>
            <a:endParaRPr lang="en-US" sz="788" dirty="0"/>
          </a:p>
        </p:txBody>
      </p:sp>
      <p:sp>
        <p:nvSpPr>
          <p:cNvPr id="14" name="Shape 8"/>
          <p:cNvSpPr/>
          <p:nvPr/>
        </p:nvSpPr>
        <p:spPr>
          <a:xfrm>
            <a:off x="4686300" y="1085850"/>
            <a:ext cx="4114800" cy="1457325"/>
          </a:xfrm>
          <a:prstGeom prst="rect">
            <a:avLst/>
          </a:prstGeom>
          <a:solidFill>
            <a:srgbClr val="FFFFFF">
              <a:alpha val="80000"/>
            </a:srgbClr>
          </a:solidFill>
          <a:ln/>
        </p:spPr>
      </p:sp>
      <p:sp>
        <p:nvSpPr>
          <p:cNvPr id="15" name="Shape 9"/>
          <p:cNvSpPr/>
          <p:nvPr/>
        </p:nvSpPr>
        <p:spPr>
          <a:xfrm>
            <a:off x="4686300" y="1085850"/>
            <a:ext cx="4114800" cy="371475"/>
          </a:xfrm>
          <a:prstGeom prst="rect">
            <a:avLst/>
          </a:prstGeom>
          <a:solidFill>
            <a:srgbClr val="B91C1C"/>
          </a:solidFill>
          <a:ln/>
        </p:spPr>
      </p:sp>
      <p:sp>
        <p:nvSpPr>
          <p:cNvPr id="16" name="Text 10"/>
          <p:cNvSpPr/>
          <p:nvPr/>
        </p:nvSpPr>
        <p:spPr>
          <a:xfrm>
            <a:off x="4772025" y="1171575"/>
            <a:ext cx="4014788" cy="200025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indent="0" marL="0">
              <a:buNone/>
            </a:pPr>
            <a:r>
              <a:rPr lang="en-US" sz="1125" b="1" dirty="0">
                <a:solidFill>
                  <a:srgbClr val="FFFFFF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Poaching &amp; Wildlife Trafficking</a:t>
            </a:r>
            <a:endParaRPr lang="en-US" sz="1125" dirty="0"/>
          </a:p>
        </p:txBody>
      </p:sp>
      <p:sp>
        <p:nvSpPr>
          <p:cNvPr id="17" name="Text 11"/>
          <p:cNvSpPr/>
          <p:nvPr/>
        </p:nvSpPr>
        <p:spPr>
          <a:xfrm>
            <a:off x="4800600" y="1571625"/>
            <a:ext cx="3957638" cy="142875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indent="0" marL="0">
              <a:buNone/>
            </a:pPr>
            <a:r>
              <a:rPr lang="en-US" sz="788" dirty="0">
                <a:solidFill>
                  <a:srgbClr val="000000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Illegal hunting and trade in wildlife products threatens numerous species across Africa.</a:t>
            </a:r>
            <a:endParaRPr lang="en-US" sz="788" dirty="0"/>
          </a:p>
        </p:txBody>
      </p:sp>
      <p:pic>
        <p:nvPicPr>
          <p:cNvPr id="18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0600" y="1828800"/>
            <a:ext cx="100013" cy="100013"/>
          </a:xfrm>
          <a:prstGeom prst="rect">
            <a:avLst/>
          </a:prstGeom>
        </p:spPr>
      </p:pic>
      <p:sp>
        <p:nvSpPr>
          <p:cNvPr id="19" name="Text 12"/>
          <p:cNvSpPr/>
          <p:nvPr/>
        </p:nvSpPr>
        <p:spPr>
          <a:xfrm>
            <a:off x="4957763" y="1800225"/>
            <a:ext cx="3657879" cy="142875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l" indent="0" marL="0">
              <a:buNone/>
            </a:pPr>
            <a:r>
              <a:rPr lang="en-US" sz="788" dirty="0">
                <a:solidFill>
                  <a:srgbClr val="000000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Elephant populations declined by 30% between 2007-2014 due to ivory poaching</a:t>
            </a:r>
            <a:endParaRPr lang="en-US" sz="788" dirty="0"/>
          </a:p>
        </p:txBody>
      </p:sp>
      <p:pic>
        <p:nvPicPr>
          <p:cNvPr id="20" name="Image 5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0600" y="2000250"/>
            <a:ext cx="100013" cy="100013"/>
          </a:xfrm>
          <a:prstGeom prst="rect">
            <a:avLst/>
          </a:prstGeom>
        </p:spPr>
      </p:pic>
      <p:sp>
        <p:nvSpPr>
          <p:cNvPr id="21" name="Text 13"/>
          <p:cNvSpPr/>
          <p:nvPr/>
        </p:nvSpPr>
        <p:spPr>
          <a:xfrm>
            <a:off x="4957763" y="1971675"/>
            <a:ext cx="2584363" cy="142875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l" indent="0" marL="0">
              <a:buNone/>
            </a:pPr>
            <a:r>
              <a:rPr lang="en-US" sz="788" dirty="0">
                <a:solidFill>
                  <a:srgbClr val="000000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Rhino horn and pangolin scales drive illegal wildlife trade</a:t>
            </a:r>
            <a:endParaRPr lang="en-US" sz="788" dirty="0"/>
          </a:p>
        </p:txBody>
      </p:sp>
      <p:pic>
        <p:nvPicPr>
          <p:cNvPr id="22" name="Image 6" descr="preencoded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00600" y="2171700"/>
            <a:ext cx="100013" cy="100013"/>
          </a:xfrm>
          <a:prstGeom prst="rect">
            <a:avLst/>
          </a:prstGeom>
        </p:spPr>
      </p:pic>
      <p:sp>
        <p:nvSpPr>
          <p:cNvPr id="23" name="Text 14"/>
          <p:cNvSpPr/>
          <p:nvPr/>
        </p:nvSpPr>
        <p:spPr>
          <a:xfrm>
            <a:off x="4957763" y="2143125"/>
            <a:ext cx="2345271" cy="142875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l" indent="0" marL="0">
              <a:buNone/>
            </a:pPr>
            <a:r>
              <a:rPr lang="en-US" sz="788" dirty="0">
                <a:solidFill>
                  <a:srgbClr val="000000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Bushmeat hunting depletes wildlife in many regions</a:t>
            </a:r>
            <a:endParaRPr lang="en-US" sz="788" dirty="0"/>
          </a:p>
        </p:txBody>
      </p:sp>
      <p:sp>
        <p:nvSpPr>
          <p:cNvPr id="24" name="Shape 15"/>
          <p:cNvSpPr/>
          <p:nvPr/>
        </p:nvSpPr>
        <p:spPr>
          <a:xfrm>
            <a:off x="342900" y="2771775"/>
            <a:ext cx="4114800" cy="1314450"/>
          </a:xfrm>
          <a:prstGeom prst="rect">
            <a:avLst/>
          </a:prstGeom>
          <a:solidFill>
            <a:srgbClr val="FFFFFF">
              <a:alpha val="80000"/>
            </a:srgbClr>
          </a:solidFill>
          <a:ln/>
        </p:spPr>
      </p:sp>
      <p:sp>
        <p:nvSpPr>
          <p:cNvPr id="25" name="Shape 16"/>
          <p:cNvSpPr/>
          <p:nvPr/>
        </p:nvSpPr>
        <p:spPr>
          <a:xfrm>
            <a:off x="342900" y="2771775"/>
            <a:ext cx="4114800" cy="371475"/>
          </a:xfrm>
          <a:prstGeom prst="rect">
            <a:avLst/>
          </a:prstGeom>
          <a:solidFill>
            <a:srgbClr val="B91C1C"/>
          </a:solidFill>
          <a:ln/>
        </p:spPr>
      </p:sp>
      <p:sp>
        <p:nvSpPr>
          <p:cNvPr id="26" name="Text 17"/>
          <p:cNvSpPr/>
          <p:nvPr/>
        </p:nvSpPr>
        <p:spPr>
          <a:xfrm>
            <a:off x="428625" y="2857500"/>
            <a:ext cx="4014788" cy="200025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indent="0" marL="0">
              <a:buNone/>
            </a:pPr>
            <a:r>
              <a:rPr lang="en-US" sz="1125" b="1" dirty="0">
                <a:solidFill>
                  <a:srgbClr val="FFFFFF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Climate Change</a:t>
            </a:r>
            <a:endParaRPr lang="en-US" sz="1125" dirty="0"/>
          </a:p>
        </p:txBody>
      </p:sp>
      <p:sp>
        <p:nvSpPr>
          <p:cNvPr id="27" name="Text 18"/>
          <p:cNvSpPr/>
          <p:nvPr/>
        </p:nvSpPr>
        <p:spPr>
          <a:xfrm>
            <a:off x="457200" y="3257550"/>
            <a:ext cx="3957638" cy="142875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indent="0" marL="0">
              <a:buNone/>
            </a:pPr>
            <a:r>
              <a:rPr lang="en-US" sz="788" dirty="0">
                <a:solidFill>
                  <a:srgbClr val="000000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Shifting climate patterns are altering habitats and challenging wildlife adaptations.</a:t>
            </a:r>
            <a:endParaRPr lang="en-US" sz="788" dirty="0"/>
          </a:p>
        </p:txBody>
      </p:sp>
      <p:pic>
        <p:nvPicPr>
          <p:cNvPr id="28" name="Image 7" descr="preencoded.png">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200" y="3514725"/>
            <a:ext cx="100013" cy="100013"/>
          </a:xfrm>
          <a:prstGeom prst="rect">
            <a:avLst/>
          </a:prstGeom>
        </p:spPr>
      </p:pic>
      <p:sp>
        <p:nvSpPr>
          <p:cNvPr id="29" name="Text 19"/>
          <p:cNvSpPr/>
          <p:nvPr/>
        </p:nvSpPr>
        <p:spPr>
          <a:xfrm>
            <a:off x="614363" y="3486150"/>
            <a:ext cx="2934742" cy="142875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l" indent="0" marL="0">
              <a:buNone/>
            </a:pPr>
            <a:r>
              <a:rPr lang="en-US" sz="788" dirty="0">
                <a:solidFill>
                  <a:srgbClr val="000000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Increased drought frequency threatens water-dependent species</a:t>
            </a:r>
            <a:endParaRPr lang="en-US" sz="788" dirty="0"/>
          </a:p>
        </p:txBody>
      </p:sp>
      <p:pic>
        <p:nvPicPr>
          <p:cNvPr id="30" name="Image 8" descr="preencoded.png">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7200" y="3686175"/>
            <a:ext cx="100013" cy="100013"/>
          </a:xfrm>
          <a:prstGeom prst="rect">
            <a:avLst/>
          </a:prstGeom>
        </p:spPr>
      </p:pic>
      <p:sp>
        <p:nvSpPr>
          <p:cNvPr id="31" name="Text 20"/>
          <p:cNvSpPr/>
          <p:nvPr/>
        </p:nvSpPr>
        <p:spPr>
          <a:xfrm>
            <a:off x="614363" y="3657600"/>
            <a:ext cx="2272857" cy="142875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l" indent="0" marL="0">
              <a:buNone/>
            </a:pPr>
            <a:r>
              <a:rPr lang="en-US" sz="788" dirty="0">
                <a:solidFill>
                  <a:srgbClr val="000000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Changing rainfall patterns disrupt migration timing</a:t>
            </a:r>
            <a:endParaRPr lang="en-US" sz="788" dirty="0"/>
          </a:p>
        </p:txBody>
      </p:sp>
      <p:pic>
        <p:nvPicPr>
          <p:cNvPr id="32" name="Image 9" descr="preencoded.png">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7200" y="3857625"/>
            <a:ext cx="100013" cy="100013"/>
          </a:xfrm>
          <a:prstGeom prst="rect">
            <a:avLst/>
          </a:prstGeom>
        </p:spPr>
      </p:pic>
      <p:sp>
        <p:nvSpPr>
          <p:cNvPr id="33" name="Text 21"/>
          <p:cNvSpPr/>
          <p:nvPr/>
        </p:nvSpPr>
        <p:spPr>
          <a:xfrm>
            <a:off x="614363" y="3829050"/>
            <a:ext cx="2610092" cy="142875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l" indent="0" marL="0">
              <a:buNone/>
            </a:pPr>
            <a:r>
              <a:rPr lang="en-US" sz="788" dirty="0">
                <a:solidFill>
                  <a:srgbClr val="000000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Rising temperatures affect breeding cycles and sex ratios</a:t>
            </a:r>
            <a:endParaRPr lang="en-US" sz="788" dirty="0"/>
          </a:p>
        </p:txBody>
      </p:sp>
      <p:sp>
        <p:nvSpPr>
          <p:cNvPr id="34" name="Shape 22"/>
          <p:cNvSpPr/>
          <p:nvPr/>
        </p:nvSpPr>
        <p:spPr>
          <a:xfrm>
            <a:off x="4686300" y="2771775"/>
            <a:ext cx="4114800" cy="1314450"/>
          </a:xfrm>
          <a:prstGeom prst="rect">
            <a:avLst/>
          </a:prstGeom>
          <a:solidFill>
            <a:srgbClr val="FFFFFF">
              <a:alpha val="80000"/>
            </a:srgbClr>
          </a:solidFill>
          <a:ln/>
        </p:spPr>
      </p:sp>
      <p:sp>
        <p:nvSpPr>
          <p:cNvPr id="35" name="Shape 23"/>
          <p:cNvSpPr/>
          <p:nvPr/>
        </p:nvSpPr>
        <p:spPr>
          <a:xfrm>
            <a:off x="4686300" y="2771775"/>
            <a:ext cx="4114800" cy="371475"/>
          </a:xfrm>
          <a:prstGeom prst="rect">
            <a:avLst/>
          </a:prstGeom>
          <a:solidFill>
            <a:srgbClr val="047857"/>
          </a:solidFill>
          <a:ln/>
        </p:spPr>
      </p:sp>
      <p:sp>
        <p:nvSpPr>
          <p:cNvPr id="36" name="Text 24"/>
          <p:cNvSpPr/>
          <p:nvPr/>
        </p:nvSpPr>
        <p:spPr>
          <a:xfrm>
            <a:off x="4772025" y="2857500"/>
            <a:ext cx="4014788" cy="200025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indent="0" marL="0">
              <a:buNone/>
            </a:pPr>
            <a:r>
              <a:rPr lang="en-US" sz="1125" b="1" dirty="0">
                <a:solidFill>
                  <a:srgbClr val="FFFFFF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Conservation Success Stories</a:t>
            </a:r>
            <a:endParaRPr lang="en-US" sz="1125" dirty="0"/>
          </a:p>
        </p:txBody>
      </p:sp>
      <p:sp>
        <p:nvSpPr>
          <p:cNvPr id="37" name="Text 25"/>
          <p:cNvSpPr/>
          <p:nvPr/>
        </p:nvSpPr>
        <p:spPr>
          <a:xfrm>
            <a:off x="4800600" y="3257550"/>
            <a:ext cx="3957638" cy="142875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indent="0" marL="0">
              <a:buNone/>
            </a:pPr>
            <a:r>
              <a:rPr lang="en-US" sz="788" dirty="0">
                <a:solidFill>
                  <a:srgbClr val="000000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Despite challenges, conservation efforts have achieved important successes.</a:t>
            </a:r>
            <a:endParaRPr lang="en-US" sz="788" dirty="0"/>
          </a:p>
        </p:txBody>
      </p:sp>
      <p:pic>
        <p:nvPicPr>
          <p:cNvPr id="38" name="Image 10" descr="preencoded.png">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00600" y="3514725"/>
            <a:ext cx="100013" cy="100013"/>
          </a:xfrm>
          <a:prstGeom prst="rect">
            <a:avLst/>
          </a:prstGeom>
        </p:spPr>
      </p:pic>
      <p:sp>
        <p:nvSpPr>
          <p:cNvPr id="39" name="Text 26"/>
          <p:cNvSpPr/>
          <p:nvPr/>
        </p:nvSpPr>
        <p:spPr>
          <a:xfrm>
            <a:off x="4957763" y="3486150"/>
            <a:ext cx="3346233" cy="142875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l" indent="0" marL="0">
              <a:buNone/>
            </a:pPr>
            <a:r>
              <a:rPr lang="en-US" sz="788" dirty="0">
                <a:solidFill>
                  <a:srgbClr val="000000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Mountain gorilla populations have increased from 620 to 1,063 since 1989</a:t>
            </a:r>
            <a:endParaRPr lang="en-US" sz="788" dirty="0"/>
          </a:p>
        </p:txBody>
      </p:sp>
      <p:pic>
        <p:nvPicPr>
          <p:cNvPr id="40" name="Image 11" descr="preencoded.png">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00600" y="3686175"/>
            <a:ext cx="100013" cy="100013"/>
          </a:xfrm>
          <a:prstGeom prst="rect">
            <a:avLst/>
          </a:prstGeom>
        </p:spPr>
      </p:pic>
      <p:sp>
        <p:nvSpPr>
          <p:cNvPr id="41" name="Text 27"/>
          <p:cNvSpPr/>
          <p:nvPr/>
        </p:nvSpPr>
        <p:spPr>
          <a:xfrm>
            <a:off x="4957763" y="3657600"/>
            <a:ext cx="3090342" cy="142875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l" indent="0" marL="0">
              <a:buNone/>
            </a:pPr>
            <a:r>
              <a:rPr lang="en-US" sz="788" dirty="0">
                <a:solidFill>
                  <a:srgbClr val="000000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Black rhino numbers have doubled since their low point in the 1990s</a:t>
            </a:r>
            <a:endParaRPr lang="en-US" sz="788" dirty="0"/>
          </a:p>
        </p:txBody>
      </p:sp>
      <p:pic>
        <p:nvPicPr>
          <p:cNvPr id="42" name="Image 12" descr="preencoded.png">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00600" y="3857625"/>
            <a:ext cx="100013" cy="100013"/>
          </a:xfrm>
          <a:prstGeom prst="rect">
            <a:avLst/>
          </a:prstGeom>
        </p:spPr>
      </p:pic>
      <p:sp>
        <p:nvSpPr>
          <p:cNvPr id="43" name="Text 28"/>
          <p:cNvSpPr/>
          <p:nvPr/>
        </p:nvSpPr>
        <p:spPr>
          <a:xfrm>
            <a:off x="4957763" y="3829050"/>
            <a:ext cx="3245774" cy="142875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l" indent="0" marL="0">
              <a:buNone/>
            </a:pPr>
            <a:r>
              <a:rPr lang="en-US" sz="788" dirty="0">
                <a:solidFill>
                  <a:srgbClr val="000000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Community conservation models have reduced poaching in many areas</a:t>
            </a:r>
            <a:endParaRPr lang="en-US" sz="788" dirty="0"/>
          </a:p>
        </p:txBody>
      </p:sp>
      <p:sp>
        <p:nvSpPr>
          <p:cNvPr id="44" name="Shape 29"/>
          <p:cNvSpPr/>
          <p:nvPr/>
        </p:nvSpPr>
        <p:spPr>
          <a:xfrm>
            <a:off x="342900" y="4314825"/>
            <a:ext cx="8458200" cy="1457325"/>
          </a:xfrm>
          <a:prstGeom prst="rect">
            <a:avLst/>
          </a:prstGeom>
          <a:solidFill>
            <a:srgbClr val="FFFFFF">
              <a:alpha val="80000"/>
            </a:srgbClr>
          </a:solidFill>
          <a:ln/>
        </p:spPr>
      </p:sp>
      <p:sp>
        <p:nvSpPr>
          <p:cNvPr id="45" name="Text 30"/>
          <p:cNvSpPr/>
          <p:nvPr/>
        </p:nvSpPr>
        <p:spPr>
          <a:xfrm>
            <a:off x="514350" y="4486275"/>
            <a:ext cx="8186738" cy="200025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1125" b="1" dirty="0">
                <a:solidFill>
                  <a:srgbClr val="991B1B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Conservation Approaches</a:t>
            </a:r>
            <a:endParaRPr lang="en-US" sz="1125" dirty="0"/>
          </a:p>
        </p:txBody>
      </p:sp>
      <p:sp>
        <p:nvSpPr>
          <p:cNvPr id="46" name="Text 31"/>
          <p:cNvSpPr/>
          <p:nvPr/>
        </p:nvSpPr>
        <p:spPr>
          <a:xfrm>
            <a:off x="628650" y="4800600"/>
            <a:ext cx="2547919" cy="17145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b="1" dirty="0">
                <a:solidFill>
                  <a:srgbClr val="B91C1C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Protected Areas</a:t>
            </a:r>
            <a:endParaRPr lang="en-US" sz="900" dirty="0"/>
          </a:p>
        </p:txBody>
      </p:sp>
      <p:sp>
        <p:nvSpPr>
          <p:cNvPr id="47" name="Text 32"/>
          <p:cNvSpPr/>
          <p:nvPr/>
        </p:nvSpPr>
        <p:spPr>
          <a:xfrm>
            <a:off x="628650" y="5029200"/>
            <a:ext cx="2547919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indent="0" marL="0">
              <a:buNone/>
            </a:pPr>
            <a:r>
              <a:rPr lang="en-US" sz="788" dirty="0">
                <a:solidFill>
                  <a:srgbClr val="000000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National parks, reserves, and wildlife corridors provide safe havens for wildlife and preserve critical habitats. Africa has over 7,800 protected areas covering about 14% of the continent.</a:t>
            </a:r>
            <a:endParaRPr lang="en-US" sz="788" dirty="0"/>
          </a:p>
        </p:txBody>
      </p:sp>
      <p:sp>
        <p:nvSpPr>
          <p:cNvPr id="48" name="Text 33"/>
          <p:cNvSpPr/>
          <p:nvPr/>
        </p:nvSpPr>
        <p:spPr>
          <a:xfrm>
            <a:off x="3333759" y="4800600"/>
            <a:ext cx="2547919" cy="17145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b="1" dirty="0">
                <a:solidFill>
                  <a:srgbClr val="B91C1C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Community-Based Conservation</a:t>
            </a:r>
            <a:endParaRPr lang="en-US" sz="900" dirty="0"/>
          </a:p>
        </p:txBody>
      </p:sp>
      <p:sp>
        <p:nvSpPr>
          <p:cNvPr id="49" name="Text 34"/>
          <p:cNvSpPr/>
          <p:nvPr/>
        </p:nvSpPr>
        <p:spPr>
          <a:xfrm>
            <a:off x="3333759" y="5029200"/>
            <a:ext cx="2547919" cy="428625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indent="0" marL="0">
              <a:buNone/>
            </a:pPr>
            <a:r>
              <a:rPr lang="en-US" sz="788" dirty="0">
                <a:solidFill>
                  <a:srgbClr val="000000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Involving local communities in wildlife management and creating economic incentives for conservation has proven effective in many regions of Africa.</a:t>
            </a:r>
            <a:endParaRPr lang="en-US" sz="788" dirty="0"/>
          </a:p>
        </p:txBody>
      </p:sp>
      <p:sp>
        <p:nvSpPr>
          <p:cNvPr id="50" name="Text 35"/>
          <p:cNvSpPr/>
          <p:nvPr/>
        </p:nvSpPr>
        <p:spPr>
          <a:xfrm>
            <a:off x="6038869" y="4800600"/>
            <a:ext cx="2547919" cy="17145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b="1" dirty="0">
                <a:solidFill>
                  <a:srgbClr val="B91C1C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International Cooperation</a:t>
            </a:r>
            <a:endParaRPr lang="en-US" sz="900" dirty="0"/>
          </a:p>
        </p:txBody>
      </p:sp>
      <p:sp>
        <p:nvSpPr>
          <p:cNvPr id="51" name="Text 36"/>
          <p:cNvSpPr/>
          <p:nvPr/>
        </p:nvSpPr>
        <p:spPr>
          <a:xfrm>
            <a:off x="6038869" y="5029200"/>
            <a:ext cx="2547919" cy="428625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indent="0" marL="0">
              <a:buNone/>
            </a:pPr>
            <a:r>
              <a:rPr lang="en-US" sz="788" dirty="0">
                <a:solidFill>
                  <a:srgbClr val="000000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Cross-border conservation initiatives, wildlife trade regulations (CITES), and global funding mechanisms support African wildlife protection efforts.</a:t>
            </a:r>
            <a:endParaRPr lang="en-US" sz="788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PptxGenJS</cp:lastModifiedBy>
  <cp:revision>1</cp:revision>
  <dcterms:created xsi:type="dcterms:W3CDTF">2025-06-04T16:14:31Z</dcterms:created>
  <dcterms:modified xsi:type="dcterms:W3CDTF">2025-06-04T16:14:31Z</dcterms:modified>
</cp:coreProperties>
</file>